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56" r:id="rId4"/>
    <p:sldId id="259" r:id="rId5"/>
    <p:sldId id="261" r:id="rId6"/>
    <p:sldId id="257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4004F"/>
    <a:srgbClr val="D60057"/>
    <a:srgbClr val="EA005F"/>
    <a:srgbClr val="009E78"/>
    <a:srgbClr val="00AC83"/>
    <a:srgbClr val="008E6C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A83D-F659-47B9-8D7E-F5184492A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3668-8F00-4CB0-BE0A-92664C9F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4640-24ED-4C62-85A2-A5F8DE9F5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3F01-C7D0-4876-96F1-B8F006B3A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0539-6B6C-482F-91E8-400EDC1B1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2AFC-8690-4470-9D66-9C65CEF3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3738-9EF8-4697-8237-E03D29C5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C1470-8537-44D4-92B1-1BCFDEDC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B0F6-92FA-4DF3-BF5D-11F77E904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B5D0-789E-4D03-BA56-DFF85A35D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9F7F-0C9B-4041-BCF1-FF27BC69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FA9C935-CC9E-4BF7-B11B-01F1A4E40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01000" cy="3535362"/>
          </a:xfrm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008080"/>
                </a:solidFill>
              </a:rPr>
              <a:t>Фермеры – драйверы роста АПК России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648200"/>
            <a:ext cx="8077200" cy="1477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Телегин Вячеслав Владимирович,</a:t>
            </a: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chemeClr val="hlink"/>
                </a:solidFill>
              </a:rPr>
              <a:t>Республика Башкортостан, 30 июня 2017 г.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g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9154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543800" y="4953000"/>
            <a:ext cx="8382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702500"/>
                </a:solidFill>
                <a:latin typeface="Arial Black" pitchFamily="34" charset="0"/>
              </a:rPr>
              <a:t>+136,6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943600" y="1828800"/>
            <a:ext cx="7747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822B00"/>
                </a:solidFill>
              </a:rPr>
              <a:t>2379,8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g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9916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543800" y="5105400"/>
            <a:ext cx="56832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+</a:t>
            </a:r>
            <a:r>
              <a:rPr lang="ru-RU" sz="1000" b="1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48,8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943600" y="2057400"/>
            <a:ext cx="8445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FFC000"/>
                </a:solidFill>
                <a:latin typeface="Arial Black" pitchFamily="34" charset="0"/>
              </a:rPr>
              <a:t>1187,7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916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g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467600" y="5410200"/>
            <a:ext cx="70167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rgbClr val="00827F"/>
                </a:solidFill>
                <a:latin typeface="Arial Black" pitchFamily="34" charset="0"/>
              </a:rPr>
              <a:t>+192,8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943600" y="2209800"/>
            <a:ext cx="8445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827F"/>
                </a:solidFill>
                <a:latin typeface="Arial Black" pitchFamily="34" charset="0"/>
              </a:rPr>
              <a:t>9130,6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019800" y="3657600"/>
            <a:ext cx="7254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9E78"/>
                </a:solidFill>
                <a:latin typeface="Arial Black" pitchFamily="34" charset="0"/>
              </a:rPr>
              <a:t>443,9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543800" y="4953000"/>
            <a:ext cx="56197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rgbClr val="C4004F"/>
                </a:solidFill>
                <a:latin typeface="Arial Black" pitchFamily="34" charset="0"/>
              </a:rPr>
              <a:t>-12,1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g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ag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g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g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g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1200" i="1" smtClean="0">
                <a:solidFill>
                  <a:srgbClr val="262626"/>
                </a:solidFill>
                <a:cs typeface="Times New Roman" pitchFamily="18" charset="0"/>
              </a:rPr>
              <a:t>Основные средства направляются на реализацию крупных, высокозатратных проектов, требующих постоянных государственных вливаний. Высокие инвестиционные издержки и себестоимость производимого молока делает такие  мегакомплексы неокупаемыми. Без новых государственных затрат их существование невозможно.</a:t>
            </a:r>
            <a:r>
              <a:rPr lang="ru-RU" sz="1200" smtClean="0">
                <a:solidFill>
                  <a:srgbClr val="268F41"/>
                </a:solidFill>
                <a:cs typeface="Times New Roman" pitchFamily="18" charset="0"/>
              </a:rPr>
              <a:t> </a:t>
            </a:r>
            <a:r>
              <a:rPr lang="ru-RU" sz="1200" i="1" smtClean="0">
                <a:solidFill>
                  <a:srgbClr val="262626"/>
                </a:solidFill>
                <a:cs typeface="Times New Roman" pitchFamily="18" charset="0"/>
              </a:rPr>
              <a:t>Тем самым, огромные вложения в крупные молочные комплексы являются </a:t>
            </a:r>
            <a:r>
              <a:rPr lang="ru-RU" sz="1200" i="1" smtClean="0">
                <a:solidFill>
                  <a:srgbClr val="268F41"/>
                </a:solidFill>
                <a:cs typeface="Times New Roman" pitchFamily="18" charset="0"/>
              </a:rPr>
              <a:t>НЕОПРАВДАННЫМИ</a:t>
            </a:r>
            <a:r>
              <a:rPr lang="ru-RU" sz="1200" i="1" smtClean="0">
                <a:solidFill>
                  <a:srgbClr val="262626"/>
                </a:solidFill>
                <a:cs typeface="Times New Roman" pitchFamily="18" charset="0"/>
              </a:rPr>
              <a:t> с экономической точки зрения.</a:t>
            </a:r>
          </a:p>
          <a:p>
            <a:pPr marL="0" eaLnBrk="1" hangingPunct="1">
              <a:spcBef>
                <a:spcPct val="0"/>
              </a:spcBef>
            </a:pPr>
            <a:r>
              <a:rPr lang="ru-RU" altLang="ru-RU" sz="1200" smtClean="0">
                <a:solidFill>
                  <a:srgbClr val="262626"/>
                </a:solidFill>
              </a:rPr>
              <a:t>Уровень несвязанной господдержки на 1 га в России </a:t>
            </a:r>
            <a:br>
              <a:rPr lang="ru-RU" altLang="ru-RU" sz="1200" smtClean="0">
                <a:solidFill>
                  <a:srgbClr val="262626"/>
                </a:solidFill>
              </a:rPr>
            </a:br>
            <a:r>
              <a:rPr lang="ru-RU" altLang="ru-RU" sz="1200" smtClean="0">
                <a:solidFill>
                  <a:srgbClr val="262626"/>
                </a:solidFill>
              </a:rPr>
              <a:t>не обеспечивает конкурентоспособность отечественного сельхозтоваропроизводителя с фермерами ЕС. 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200" smtClean="0">
                <a:solidFill>
                  <a:srgbClr val="262626"/>
                </a:solidFill>
              </a:rPr>
              <a:t>Несвязанная погектарная поддержка, являющаяся одним из основных видов господдержки, увязывается с большим количеством административных требований: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200" smtClean="0">
                <a:solidFill>
                  <a:srgbClr val="262626"/>
                </a:solidFill>
              </a:rPr>
              <a:t>Повсеместным требованием является отсутствие задолженности по уплате налогов, даже если ее размер составляет 1 копейку.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r>
              <a:rPr lang="ru-RU" sz="1200" smtClean="0">
                <a:solidFill>
                  <a:srgbClr val="262626"/>
                </a:solidFill>
              </a:rPr>
              <a:t>Крестьянам реализовать произведенную продукцию практически невозможно. В торговых сетях не берут, условия реализации на рынках все хуже, посредники диктуют бросовые цены.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r>
              <a:rPr lang="ru-RU" sz="1200" smtClean="0">
                <a:solidFill>
                  <a:srgbClr val="262626"/>
                </a:solidFill>
              </a:rPr>
              <a:t>До крестьян не доходит господдержка, не получают они и справедливой цены за произведенную продукцию. В результате деревня лишается средств </a:t>
            </a:r>
            <a:br>
              <a:rPr lang="ru-RU" sz="1200" smtClean="0">
                <a:solidFill>
                  <a:srgbClr val="262626"/>
                </a:solidFill>
              </a:rPr>
            </a:br>
            <a:r>
              <a:rPr lang="ru-RU" sz="1200" smtClean="0">
                <a:solidFill>
                  <a:srgbClr val="262626"/>
                </a:solidFill>
              </a:rPr>
              <a:t>к существованию и жизненных перспектив. 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r>
              <a:rPr lang="ru-RU" sz="1200" smtClean="0">
                <a:solidFill>
                  <a:srgbClr val="262626"/>
                </a:solidFill>
              </a:rPr>
              <a:t>Молодежь уезжает, специалисты после окончания вузов не возвращаются. При высокой безработице — работать некому.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r>
              <a:rPr lang="ru-RU" sz="1200" smtClean="0">
                <a:solidFill>
                  <a:srgbClr val="262626"/>
                </a:solidFill>
              </a:rPr>
              <a:t>Люди на селе не живут, а доживают. 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r>
              <a:rPr lang="ru-RU" sz="1200" smtClean="0">
                <a:solidFill>
                  <a:srgbClr val="262626"/>
                </a:solidFill>
              </a:rPr>
              <a:t>Приоритет мегапроектам не меняет ситуацию на селе к лучшему. </a:t>
            </a:r>
            <a:br>
              <a:rPr lang="ru-RU" sz="1200" smtClean="0">
                <a:solidFill>
                  <a:srgbClr val="262626"/>
                </a:solidFill>
              </a:rPr>
            </a:br>
            <a:r>
              <a:rPr lang="ru-RU" sz="1200" smtClean="0">
                <a:solidFill>
                  <a:srgbClr val="262626"/>
                </a:solidFill>
              </a:rPr>
              <a:t>За последние 20 лет исчезло порядка 23 тыс. сельских населенных пунктов, </a:t>
            </a:r>
            <a:br>
              <a:rPr lang="ru-RU" sz="1200" smtClean="0">
                <a:solidFill>
                  <a:srgbClr val="262626"/>
                </a:solidFill>
              </a:rPr>
            </a:br>
            <a:r>
              <a:rPr lang="ru-RU" sz="1200" smtClean="0">
                <a:solidFill>
                  <a:srgbClr val="262626"/>
                </a:solidFill>
              </a:rPr>
              <a:t>а в 36,2 тыс. деревень численность жителей составляет до 10 человек.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r>
              <a:rPr lang="ru-RU" sz="1200" smtClean="0">
                <a:solidFill>
                  <a:srgbClr val="262626"/>
                </a:solidFill>
              </a:rPr>
              <a:t>Вместе с исчезновением деревень в России приходят в упадок обжитые территории, возрастают геополитические риски.</a:t>
            </a:r>
          </a:p>
          <a:p>
            <a:pPr marL="0" eaLnBrk="1" hangingPunct="1">
              <a:spcBef>
                <a:spcPct val="0"/>
              </a:spcBef>
              <a:buClr>
                <a:srgbClr val="268F41"/>
              </a:buClr>
            </a:pPr>
            <a:endParaRPr lang="ru-RU" sz="12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778875" y="66341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r">
              <a:defRPr/>
            </a:pPr>
            <a:fld id="{C67EC310-B8E7-4B20-B4BE-26A86835CA7C}" type="slidenum">
              <a:rPr lang="ru-RU" altLang="ru-RU" sz="1000">
                <a:solidFill>
                  <a:schemeClr val="bg1"/>
                </a:solidFill>
                <a:latin typeface="+mn-lt"/>
              </a:rPr>
              <a:pPr algn="r">
                <a:defRPr/>
              </a:pPr>
              <a:t>21</a:t>
            </a:fld>
            <a:endParaRPr lang="ru-RU" alt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467"/>
          <p:cNvSpPr>
            <a:spLocks noChangeArrowheads="1"/>
          </p:cNvSpPr>
          <p:nvPr/>
        </p:nvSpPr>
        <p:spPr bwMode="auto">
          <a:xfrm>
            <a:off x="1538288" y="271463"/>
            <a:ext cx="72151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>
              <a:lnSpc>
                <a:spcPts val="2008"/>
              </a:lnSpc>
              <a:defRPr/>
            </a:pPr>
            <a:r>
              <a:rPr lang="ru-RU" altLang="ru-RU" sz="2200" dirty="0">
                <a:solidFill>
                  <a:srgbClr val="268F41"/>
                </a:solidFill>
                <a:latin typeface="+mn-lt"/>
              </a:rPr>
              <a:t>ВЫВОДЫ: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9700" y="6637338"/>
            <a:ext cx="1684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>
            <a:spAutoFit/>
          </a:bodyPr>
          <a:lstStyle/>
          <a:p>
            <a:pPr algn="ctr">
              <a:defRPr/>
            </a:pPr>
            <a:r>
              <a:rPr lang="ru-RU" alt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данным Росстата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538288" y="5149850"/>
            <a:ext cx="7281862" cy="118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marL="266683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Продолжают </a:t>
            </a:r>
            <a:r>
              <a:rPr lang="ru-RU" altLang="ru-RU" dirty="0">
                <a:solidFill>
                  <a:srgbClr val="FF6600"/>
                </a:solidFill>
                <a:latin typeface="+mn-lt"/>
              </a:rPr>
              <a:t>накапливаться социальные проблемы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села – сохраняется высокий уровень безработицы, низкий уровень жизни, отток в города сельского населения, и особенно молодежи </a:t>
            </a:r>
          </a:p>
        </p:txBody>
      </p:sp>
      <p:sp>
        <p:nvSpPr>
          <p:cNvPr id="7" name="Rectangle 471"/>
          <p:cNvSpPr>
            <a:spLocks noChangeArrowheads="1"/>
          </p:cNvSpPr>
          <p:nvPr/>
        </p:nvSpPr>
        <p:spPr bwMode="auto">
          <a:xfrm>
            <a:off x="1538288" y="962025"/>
            <a:ext cx="7281862" cy="836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marL="266683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Рентабельность, получаемая в сельском хозяйстве, </a:t>
            </a:r>
            <a:b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altLang="ru-RU" dirty="0">
                <a:solidFill>
                  <a:srgbClr val="268F41"/>
                </a:solidFill>
                <a:latin typeface="+mn-lt"/>
              </a:rPr>
              <a:t>не обеспечивает расширенное воспроизводство</a:t>
            </a:r>
          </a:p>
        </p:txBody>
      </p:sp>
      <p:sp>
        <p:nvSpPr>
          <p:cNvPr id="9" name="Rectangle 471"/>
          <p:cNvSpPr>
            <a:spLocks noChangeArrowheads="1"/>
          </p:cNvSpPr>
          <p:nvPr/>
        </p:nvSpPr>
        <p:spPr bwMode="auto">
          <a:xfrm>
            <a:off x="1538288" y="2071688"/>
            <a:ext cx="7281862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marL="266683" eaLnBrk="0" hangingPunct="0">
              <a:spcAft>
                <a:spcPts val="600"/>
              </a:spcAft>
              <a:defRPr/>
            </a:pPr>
            <a:r>
              <a:rPr lang="ru-RU" altLang="ru-RU" dirty="0">
                <a:solidFill>
                  <a:srgbClr val="FF6600"/>
                </a:solidFill>
                <a:latin typeface="+mn-lt"/>
              </a:rPr>
              <a:t>Ставка делается на крупное производство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которое является </a:t>
            </a:r>
            <a:b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высоко-затратным и неэффективным, производит неконкурентоспособную продукцию, ухудшает экологическую ситуацию в сельской местности, увеличивает коррупцию на всех этапах движения денег, ведет к монополизму</a:t>
            </a:r>
          </a:p>
        </p:txBody>
      </p:sp>
      <p:sp>
        <p:nvSpPr>
          <p:cNvPr id="10" name="Rectangle 471"/>
          <p:cNvSpPr>
            <a:spLocks noChangeArrowheads="1"/>
          </p:cNvSpPr>
          <p:nvPr/>
        </p:nvSpPr>
        <p:spPr bwMode="auto">
          <a:xfrm>
            <a:off x="1538288" y="3965575"/>
            <a:ext cx="728186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marL="266683" eaLnBrk="0" hangingPunct="0">
              <a:spcAft>
                <a:spcPts val="600"/>
              </a:spcAft>
              <a:defRPr/>
            </a:pPr>
            <a:r>
              <a:rPr lang="ru-RU" altLang="ru-RU" dirty="0">
                <a:solidFill>
                  <a:srgbClr val="268F41"/>
                </a:solidFill>
                <a:latin typeface="+mn-lt"/>
              </a:rPr>
              <a:t>Растет продовольственный импорт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проблему </a:t>
            </a:r>
            <a:r>
              <a:rPr lang="ru-RU" alt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импортозамещения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в таких условиях решить </a:t>
            </a:r>
            <a:r>
              <a:rPr lang="ru-RU" altLang="ru-RU" dirty="0">
                <a:solidFill>
                  <a:srgbClr val="268F41"/>
                </a:solidFill>
                <a:latin typeface="+mn-lt"/>
              </a:rPr>
              <a:t>не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268F41"/>
                </a:solidFill>
                <a:latin typeface="+mn-lt"/>
              </a:rPr>
              <a:t>возможно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778875" y="66341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r">
              <a:defRPr/>
            </a:pPr>
            <a:fld id="{66505FDF-C32A-4872-A0EE-31FE730DB782}" type="slidenum">
              <a:rPr lang="ru-RU" altLang="ru-RU" sz="1000">
                <a:solidFill>
                  <a:schemeClr val="bg1"/>
                </a:solidFill>
                <a:latin typeface="+mn-lt"/>
              </a:rPr>
              <a:pPr algn="r">
                <a:defRPr/>
              </a:pPr>
              <a:t>22</a:t>
            </a:fld>
            <a:endParaRPr lang="ru-RU" alt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467"/>
          <p:cNvSpPr>
            <a:spLocks noChangeArrowheads="1"/>
          </p:cNvSpPr>
          <p:nvPr/>
        </p:nvSpPr>
        <p:spPr bwMode="auto">
          <a:xfrm>
            <a:off x="1538288" y="271463"/>
            <a:ext cx="72151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>
              <a:lnSpc>
                <a:spcPts val="2008"/>
              </a:lnSpc>
              <a:defRPr/>
            </a:pPr>
            <a:r>
              <a:rPr lang="ru-RU" altLang="ru-RU" sz="2200" dirty="0">
                <a:solidFill>
                  <a:srgbClr val="268F41"/>
                </a:solidFill>
                <a:latin typeface="+mn-lt"/>
              </a:rPr>
              <a:t>Предложения по совершенствованию аграрной политики </a:t>
            </a:r>
            <a:br>
              <a:rPr lang="ru-RU" altLang="ru-RU" sz="2200" dirty="0">
                <a:solidFill>
                  <a:srgbClr val="268F41"/>
                </a:solidFill>
                <a:latin typeface="+mn-lt"/>
              </a:rPr>
            </a:b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корректировке Государственной программы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9700" y="6637338"/>
            <a:ext cx="1684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>
            <a:spAutoFit/>
          </a:bodyPr>
          <a:lstStyle/>
          <a:p>
            <a:pPr algn="ctr">
              <a:defRPr/>
            </a:pPr>
            <a:r>
              <a:rPr lang="ru-RU" alt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данным Росстата</a:t>
            </a:r>
          </a:p>
        </p:txBody>
      </p:sp>
      <p:sp>
        <p:nvSpPr>
          <p:cNvPr id="11" name="Rectangle 467"/>
          <p:cNvSpPr>
            <a:spLocks noChangeArrowheads="1"/>
          </p:cNvSpPr>
          <p:nvPr/>
        </p:nvSpPr>
        <p:spPr bwMode="auto">
          <a:xfrm>
            <a:off x="1268413" y="1525588"/>
            <a:ext cx="76866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243390" indent="-24339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отказаться от практики субсидирования процентных ставок по кредитам; </a:t>
            </a:r>
          </a:p>
          <a:p>
            <a:pPr marL="243390" indent="-24339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увеличить размер несвязанной господдержки на 1 га сельхозугодий до 3 тыс. рублей за счет отмены субсидирования процентных ставок;</a:t>
            </a:r>
            <a:r>
              <a:rPr lang="ru-RU" altLang="ru-RU" sz="1400" dirty="0">
                <a:latin typeface="+mn-lt"/>
              </a:rPr>
              <a:t> </a:t>
            </a:r>
          </a:p>
          <a:p>
            <a:pPr marL="243390" indent="-24339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+mn-lt"/>
              </a:rPr>
              <a:t>дифференцировать размер несвязанной поддержки с учетом выделения неблагоприятных для развития сельского хозяйства зон и ввести для них повышающий коэффициент; </a:t>
            </a:r>
          </a:p>
          <a:p>
            <a:pPr marL="243390" indent="-24339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+mn-lt"/>
              </a:rPr>
              <a:t>в рамках Государственной программы развития сельского хозяйства до 2020 года выделение средств на обновление парка сельскохозяйственной техники, предусмотрев 35%-ую компенсацию ее стоимости.</a:t>
            </a:r>
            <a:endParaRPr lang="ru-RU" sz="1400" dirty="0">
              <a:latin typeface="+mn-lt"/>
            </a:endParaRPr>
          </a:p>
        </p:txBody>
      </p:sp>
      <p:sp>
        <p:nvSpPr>
          <p:cNvPr id="12" name="Rectangle 467"/>
          <p:cNvSpPr>
            <a:spLocks noChangeArrowheads="1"/>
          </p:cNvSpPr>
          <p:nvPr/>
        </p:nvSpPr>
        <p:spPr bwMode="auto">
          <a:xfrm>
            <a:off x="1628581" y="1046227"/>
            <a:ext cx="7282608" cy="377143"/>
          </a:xfrm>
          <a:prstGeom prst="rect">
            <a:avLst/>
          </a:prstGeom>
          <a:solidFill>
            <a:srgbClr val="268F4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indent="81130" eaLnBrk="0" hangingPunct="0">
              <a:spcAft>
                <a:spcPts val="600"/>
              </a:spcAft>
              <a:defRPr/>
            </a:pPr>
            <a:r>
              <a:rPr lang="ru-RU" altLang="ru-RU" sz="1500" dirty="0"/>
              <a:t>Повышение конкурентоспособности </a:t>
            </a:r>
            <a:r>
              <a:rPr lang="ru-RU" altLang="ru-RU" sz="1500" dirty="0" err="1"/>
              <a:t>сельхозтоваропроизводителей</a:t>
            </a:r>
            <a:endParaRPr lang="ru-RU" altLang="ru-RU" sz="1500" dirty="0"/>
          </a:p>
        </p:txBody>
      </p:sp>
      <p:sp>
        <p:nvSpPr>
          <p:cNvPr id="13" name="Rectangle 471"/>
          <p:cNvSpPr>
            <a:spLocks noChangeArrowheads="1"/>
          </p:cNvSpPr>
          <p:nvPr/>
        </p:nvSpPr>
        <p:spPr bwMode="auto">
          <a:xfrm>
            <a:off x="1628581" y="3867920"/>
            <a:ext cx="7282608" cy="377143"/>
          </a:xfrm>
          <a:prstGeom prst="rect">
            <a:avLst/>
          </a:prstGeom>
          <a:solidFill>
            <a:srgbClr val="268F4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indent="81130" eaLnBrk="0" hangingPunct="0">
              <a:spcAft>
                <a:spcPts val="0"/>
              </a:spcAft>
              <a:defRPr/>
            </a:pPr>
            <a:r>
              <a:rPr lang="ru-RU" altLang="ru-RU" sz="1500" dirty="0"/>
              <a:t>Повышение государственной поддержки крестьян</a:t>
            </a:r>
          </a:p>
        </p:txBody>
      </p:sp>
      <p:sp>
        <p:nvSpPr>
          <p:cNvPr id="14" name="Rectangle 471"/>
          <p:cNvSpPr>
            <a:spLocks noChangeArrowheads="1"/>
          </p:cNvSpPr>
          <p:nvPr/>
        </p:nvSpPr>
        <p:spPr bwMode="auto">
          <a:xfrm>
            <a:off x="1268413" y="4325938"/>
            <a:ext cx="7686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243390" indent="-243390" eaLnBrk="0" hangingPunct="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+mn-lt"/>
              </a:rPr>
              <a:t>повысить долю средств, выделяемых малым формам хозяйствования в государственной программе развития АПК до 30 %; </a:t>
            </a:r>
          </a:p>
          <a:p>
            <a:pPr marL="243390" indent="-243390" eaLnBrk="0" hangingPunct="0">
              <a:lnSpc>
                <a:spcPct val="150000"/>
              </a:lnSpc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+mn-lt"/>
              </a:rPr>
              <a:t>увеличить финансирование целевой программы «Начинающий фермер» до 10 млрд. руб.; </a:t>
            </a:r>
          </a:p>
          <a:p>
            <a:pPr marL="243390" indent="-243390" eaLnBrk="0" hangingPunct="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+mn-lt"/>
              </a:rPr>
              <a:t>увеличить финансирование целевой программы «Семейная животноводческая ферма» —</a:t>
            </a:r>
            <a:br>
              <a:rPr lang="ru-RU" altLang="ru-RU" sz="1400" dirty="0">
                <a:latin typeface="+mn-lt"/>
              </a:rPr>
            </a:br>
            <a:r>
              <a:rPr lang="ru-RU" altLang="ru-RU" sz="1400" dirty="0">
                <a:latin typeface="+mn-lt"/>
              </a:rPr>
              <a:t>до 10 </a:t>
            </a:r>
            <a:r>
              <a:rPr lang="ru-RU" altLang="ru-RU" sz="1400" dirty="0" err="1">
                <a:latin typeface="+mn-lt"/>
              </a:rPr>
              <a:t>млрд</a:t>
            </a:r>
            <a:r>
              <a:rPr lang="ru-RU" altLang="ru-RU" sz="1400" dirty="0">
                <a:latin typeface="+mn-lt"/>
              </a:rPr>
              <a:t> руб.;</a:t>
            </a:r>
          </a:p>
          <a:p>
            <a:pPr marL="243390" indent="-243390" eaLnBrk="0" hangingPunct="0">
              <a:spcBef>
                <a:spcPts val="548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+mn-lt"/>
              </a:rPr>
              <a:t>создать на федеральном уровне гарантийный фонд, предоставляющий гарантии </a:t>
            </a:r>
            <a:br>
              <a:rPr lang="ru-RU" altLang="ru-RU" sz="1400" dirty="0">
                <a:latin typeface="+mn-lt"/>
              </a:rPr>
            </a:br>
            <a:r>
              <a:rPr lang="ru-RU" altLang="ru-RU" sz="1400" dirty="0">
                <a:latin typeface="+mn-lt"/>
              </a:rPr>
              <a:t>по кредитам, выделяемым субъектам малого </a:t>
            </a:r>
            <a:r>
              <a:rPr lang="ru-RU" altLang="ru-RU" sz="1400" dirty="0" err="1">
                <a:latin typeface="+mn-lt"/>
              </a:rPr>
              <a:t>агробизнеса</a:t>
            </a:r>
            <a:r>
              <a:rPr lang="ru-RU" altLang="ru-RU" sz="14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778875" y="66341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r">
              <a:defRPr/>
            </a:pPr>
            <a:fld id="{6092D953-549A-47C2-955F-230FB093EFAB}" type="slidenum">
              <a:rPr lang="ru-RU" altLang="ru-RU" sz="1000">
                <a:solidFill>
                  <a:schemeClr val="bg1"/>
                </a:solidFill>
                <a:latin typeface="+mn-lt"/>
              </a:rPr>
              <a:pPr algn="r">
                <a:defRPr/>
              </a:pPr>
              <a:t>23</a:t>
            </a:fld>
            <a:endParaRPr lang="ru-RU" altLang="ru-R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467"/>
          <p:cNvSpPr>
            <a:spLocks noChangeArrowheads="1"/>
          </p:cNvSpPr>
          <p:nvPr/>
        </p:nvSpPr>
        <p:spPr bwMode="auto">
          <a:xfrm>
            <a:off x="1538288" y="271463"/>
            <a:ext cx="72151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>
              <a:lnSpc>
                <a:spcPts val="2008"/>
              </a:lnSpc>
              <a:defRPr/>
            </a:pPr>
            <a:r>
              <a:rPr lang="ru-RU" altLang="ru-RU" sz="2200" dirty="0">
                <a:solidFill>
                  <a:srgbClr val="268F41"/>
                </a:solidFill>
                <a:latin typeface="+mn-lt"/>
              </a:rPr>
              <a:t>Предложения по совершенствованию аграрной политики </a:t>
            </a:r>
            <a:br>
              <a:rPr lang="ru-RU" altLang="ru-RU" sz="2200" dirty="0">
                <a:solidFill>
                  <a:srgbClr val="268F41"/>
                </a:solidFill>
                <a:latin typeface="+mn-lt"/>
              </a:rPr>
            </a:b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корректировке Государственной программы</a:t>
            </a:r>
          </a:p>
          <a:p>
            <a:pPr>
              <a:lnSpc>
                <a:spcPts val="2008"/>
              </a:lnSpc>
              <a:defRPr/>
            </a:pPr>
            <a:endParaRPr lang="ru-RU" altLang="ru-RU" sz="2200" dirty="0">
              <a:solidFill>
                <a:srgbClr val="268F41"/>
              </a:solidFill>
              <a:latin typeface="+mn-lt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9700" y="6637338"/>
            <a:ext cx="1684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>
            <a:spAutoFit/>
          </a:bodyPr>
          <a:lstStyle/>
          <a:p>
            <a:pPr algn="ctr">
              <a:defRPr/>
            </a:pPr>
            <a:r>
              <a:rPr lang="ru-RU" alt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данным Росстата</a:t>
            </a:r>
          </a:p>
        </p:txBody>
      </p:sp>
      <p:sp>
        <p:nvSpPr>
          <p:cNvPr id="11" name="Rectangle 467"/>
          <p:cNvSpPr>
            <a:spLocks noChangeArrowheads="1"/>
          </p:cNvSpPr>
          <p:nvPr/>
        </p:nvSpPr>
        <p:spPr bwMode="auto">
          <a:xfrm>
            <a:off x="1268413" y="1614488"/>
            <a:ext cx="73501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243390" indent="-243390">
              <a:spcBef>
                <a:spcPts val="1095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+mn-lt"/>
              </a:rPr>
              <a:t>снять незаконные административные барьеры при выплате несвязанной поддержки на 1 гектар земельных угодий </a:t>
            </a:r>
            <a:r>
              <a:rPr lang="ru-RU" sz="1600" i="1" dirty="0">
                <a:latin typeface="+mn-lt"/>
              </a:rPr>
              <a:t>(привязка к производственным показателям, зерновым единицам, коэффициенту интенсивности использования посевных площадей и т.д.); </a:t>
            </a:r>
          </a:p>
          <a:p>
            <a:pPr marL="243390" indent="-243390">
              <a:spcBef>
                <a:spcPts val="1095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+mn-lt"/>
              </a:rPr>
              <a:t>часть государственных средств, выделяемых на молочную отрасль, направить на увеличение поголовья коров. Стимулировать возрастающий рост поголовья во всех хозяйствах, независимо от формы собственности и размеров;</a:t>
            </a:r>
          </a:p>
          <a:p>
            <a:pPr marL="243390" indent="-243390">
              <a:spcBef>
                <a:spcPts val="1095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+mn-lt"/>
              </a:rPr>
              <a:t>ЦБ РФ предоставлять коммерческим банкам, работающим в сельской местности, однородные ссуды, связанные обязательством кредитовать именно малый аграрный бизнес, выделив в качестве признака однородности признак аграрных </a:t>
            </a:r>
            <a:r>
              <a:rPr lang="ru-RU" sz="1600" dirty="0" err="1">
                <a:latin typeface="+mn-lt"/>
              </a:rPr>
              <a:t>микропредприятий</a:t>
            </a:r>
            <a:r>
              <a:rPr lang="ru-RU" sz="1600" dirty="0">
                <a:latin typeface="+mn-lt"/>
              </a:rPr>
              <a:t>; </a:t>
            </a:r>
          </a:p>
          <a:p>
            <a:pPr marL="243390" indent="-243390">
              <a:spcBef>
                <a:spcPts val="1095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+mn-lt"/>
              </a:rPr>
              <a:t>Развивать систему информационно-консультационного, методического обслуживания фермерских хозяйств и других малых форм хозяйствования. Отнести эту форму помощи к социально-значимым услугам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с финансированием из средств федерального, региональных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и муниципальных бюджетов;</a:t>
            </a:r>
          </a:p>
        </p:txBody>
      </p:sp>
      <p:sp>
        <p:nvSpPr>
          <p:cNvPr id="12" name="Rectangle 467"/>
          <p:cNvSpPr>
            <a:spLocks noChangeArrowheads="1"/>
          </p:cNvSpPr>
          <p:nvPr/>
        </p:nvSpPr>
        <p:spPr bwMode="auto">
          <a:xfrm>
            <a:off x="1628581" y="1106714"/>
            <a:ext cx="7282608" cy="377143"/>
          </a:xfrm>
          <a:prstGeom prst="rect">
            <a:avLst/>
          </a:prstGeom>
          <a:solidFill>
            <a:srgbClr val="268F4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indent="81130" eaLnBrk="0" hangingPunct="0">
              <a:spcAft>
                <a:spcPts val="600"/>
              </a:spcAft>
              <a:defRPr/>
            </a:pPr>
            <a:r>
              <a:rPr lang="ru-RU" altLang="ru-RU" sz="1500" dirty="0"/>
              <a:t>Обеспечение доступа крестьян к выделяемой государственной поддержке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713" y="3044825"/>
            <a:ext cx="5865812" cy="1201738"/>
          </a:xfrm>
          <a:prstGeom prst="rect">
            <a:avLst/>
          </a:prstGeom>
          <a:noFill/>
        </p:spPr>
        <p:txBody>
          <a:bodyPr lIns="83448" tIns="41724" rIns="83448" bIns="41724">
            <a:spAutoFit/>
          </a:bodyPr>
          <a:lstStyle/>
          <a:p>
            <a:pPr>
              <a:defRPr/>
            </a:pPr>
            <a:r>
              <a:rPr lang="ru-RU" sz="3500" dirty="0">
                <a:solidFill>
                  <a:schemeClr val="bg1"/>
                </a:solidFill>
                <a:latin typeface="+mn-lt"/>
              </a:rPr>
              <a:t>СПАСИБО</a:t>
            </a:r>
            <a:br>
              <a:rPr lang="ru-RU" sz="3500" dirty="0">
                <a:solidFill>
                  <a:schemeClr val="bg1"/>
                </a:solidFill>
                <a:latin typeface="+mn-lt"/>
              </a:rPr>
            </a:br>
            <a:r>
              <a:rPr lang="ru-RU" sz="3500" dirty="0">
                <a:solidFill>
                  <a:schemeClr val="bg1"/>
                </a:solidFill>
                <a:latin typeface="+mn-lt"/>
              </a:rPr>
              <a:t>за внимание!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P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P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g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763"/>
            <a:ext cx="9144000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9916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g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406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Arial Black</vt:lpstr>
      <vt:lpstr>Times New Roman</vt:lpstr>
      <vt:lpstr>Wingdings</vt:lpstr>
      <vt:lpstr>Оформление по умолчанию</vt:lpstr>
      <vt:lpstr>Фермеры – драйверы роста АПК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minenko</dc:creator>
  <cp:lastModifiedBy>minenko</cp:lastModifiedBy>
  <cp:revision>10</cp:revision>
  <cp:lastPrinted>1601-01-01T00:00:00Z</cp:lastPrinted>
  <dcterms:created xsi:type="dcterms:W3CDTF">1601-01-01T00:00:00Z</dcterms:created>
  <dcterms:modified xsi:type="dcterms:W3CDTF">2017-06-28T14:39:12Z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