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70" r:id="rId4"/>
    <p:sldId id="277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32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8BA9D-2D06-4E1A-A76F-4E67C5F7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C03A-B425-41C8-9BAB-08495F5078F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39737-113C-46DB-9973-18430666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C08BE-53BC-4812-A536-DD769F7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C382-DD21-4BDC-BA24-DEA4FBAF7E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2818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6E5CF-D57C-4F27-8963-ABB02F7A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BA27-6981-4B9B-A408-703207C3978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8DA0-E308-43BB-97E0-713AEAD2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01C44-ECA4-42C3-91EC-1A2B3D29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C285-69FB-4AF3-A27F-9DEBE0C428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583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F6EA9-B87A-4EF5-892A-87A4DBAF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0A3E-0BC7-4147-9D5C-7C10D8D659C9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65C00-3E37-4403-9DC5-DF3FB0CC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7D470-5741-4AF9-AD22-0350B34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8F7ED-7C07-4D8E-A45B-6415A01FD4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174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D22E-2C56-413C-BB9F-4F0F9058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25B3-2F41-4047-809F-A9C029B9E64A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76ECE-7274-419C-8A0D-A0A151F0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D743F-E363-462F-8E1F-C0013286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98D54-00A0-4D8F-9F8B-E68A750D18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439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402E2-8406-4339-922C-513DDC2C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7421-33B1-4091-8CC5-137F7B85334D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37B8E-D866-46E5-9147-58FD656B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F7F5F-058F-4AA7-BCD2-71A0F94D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728C-294E-475B-BB11-FBBF7EB2B2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078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32CB990-C545-445E-9248-BE840391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FEB2-BEFE-433E-94C4-00475363CF86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8C6DE7F-B7F9-4E10-9470-56E2ED02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6363B3E-71AC-4B89-8B66-DDBDCA53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B3437-0927-4D9E-BF28-3A98B41465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22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82C7CD7-FD05-4E8A-8CF5-BC22D927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DC9B-B303-444F-9F71-0201095EF932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AFF20FD-9DC4-49D4-8EAB-C82EC0DE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C1C8448-628C-4E6C-A6F4-54B6044D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C74EA-C566-445A-8372-4EF62834F3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8D6D4CA-EE40-44D6-AD87-BAE05D42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B669-B21F-4B6F-AC84-2A05E1392A2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EE7CCAC-1C19-4737-9688-C94658A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44BED1E-EE4E-4F59-B6B5-EF8D118E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07C6-243E-46DA-BFE3-8F9AD8944DD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487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C2E2818-5145-4E35-AEB5-1E9BB890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B5A8-8E81-425E-A2C8-4C68FDE7BA5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0F829B1-6C3D-438B-A965-8F599045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97A3EFC-CD71-4B8F-B03E-C1136087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0CF7-01B8-4B10-9A5E-8D69978F87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361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B94A993-B522-4689-B1E5-99DFC149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D09D-88DC-42E5-94B1-95EA3B395A39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0F18E19-2E4B-4139-8F4F-9197ACCB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B5938EF-FB20-47A7-BDB3-E746C8FA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7E578-AB75-4E11-811F-2D75AEFA1A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11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292BB2C-47A4-4F3A-9C7C-3E0AEB84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315D-69AD-4948-85FB-D5EAEA4E0B7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C9072F7-8A6A-460A-B337-6C1E7EA1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93A59F8-D652-45E1-AD30-9008C016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8B0DA-C4E6-4926-B13C-310E316918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53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4F8092D6-F577-4DB8-AFD2-3DE415848B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6B0836DB-6960-4D16-9014-4DCBA0AB7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DABCD-9B9D-4462-A39A-133CC6BB1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DBF5E-CF00-4C09-BD7F-87846369D1B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24829-127C-48AB-9BD5-B08D70A5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30D7E-84E9-4699-8F46-5F4361863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E93097-68AA-4410-80D8-56183221CEB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ologda-kredit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psn@y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:a16="http://schemas.microsoft.com/office/drawing/2014/main" id="{84245C98-F36A-411B-8784-514507102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650"/>
            <a:ext cx="12192000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8E2F4-DCE2-4DED-995B-8FC7BD5C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425" y="0"/>
            <a:ext cx="8655050" cy="1441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СКПК в развитии сельских территорий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98B0E65-4088-4868-939A-E444A3D1B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2363" y="2820988"/>
            <a:ext cx="7546975" cy="2616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Ирина Викторовна –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Наблюдательного совета Вологодского областного СПКК «Вологда-Кредит»,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СПКСК «Взаимный кредит»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(Вологодская область)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>
            <a:extLst>
              <a:ext uri="{FF2B5EF4-FFF2-40B4-BE49-F238E27FC236}">
                <a16:creationId xmlns:a16="http://schemas.microsoft.com/office/drawing/2014/main" id="{7B89C9C4-18DC-4726-9D3E-8702A29B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22AB3-FD75-4FE4-A5C8-53A00DA2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38" y="339725"/>
            <a:ext cx="8682037" cy="1038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Программное комплексное развитие сельских территорий (согласно проектов Постановлений Правительства РФ) с 2020 будет предполагать</a:t>
            </a:r>
            <a:br>
              <a:rPr lang="ru-RU" sz="3300" b="1" dirty="0">
                <a:latin typeface="Times New Roman" pitchFamily="18" charset="0"/>
                <a:cs typeface="Times New Roman" pitchFamily="18" charset="0"/>
              </a:rPr>
            </a:b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Содержимое 5">
            <a:extLst>
              <a:ext uri="{FF2B5EF4-FFF2-40B4-BE49-F238E27FC236}">
                <a16:creationId xmlns:a16="http://schemas.microsoft.com/office/drawing/2014/main" id="{DB5B59DC-E3C5-4E85-8CCD-78A7B25E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75" y="1084263"/>
            <a:ext cx="10228263" cy="36957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en-US" sz="20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недополученных доходов по выданным потребительским кредитам (займам) на следующие цели: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уровня благоустройства домовладений;</a:t>
            </a:r>
          </a:p>
          <a:p>
            <a:pPr eaLnBrk="1" hangingPunct="1">
              <a:buFontTx/>
              <a:buChar char="-"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-жилищным(ипотечным) кредитам (займам) на сельских территориях;</a:t>
            </a:r>
          </a:p>
          <a:p>
            <a:pPr eaLnBrk="1" hangingPunct="1">
              <a:buFontTx/>
              <a:buChar char="-"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инженерной и транспортной инфраструктуры, строительство жилых зданий на сельских территориях.</a:t>
            </a:r>
          </a:p>
        </p:txBody>
      </p:sp>
      <p:pic>
        <p:nvPicPr>
          <p:cNvPr id="4101" name="Рисунок 7" descr="1.jpg">
            <a:extLst>
              <a:ext uri="{FF2B5EF4-FFF2-40B4-BE49-F238E27FC236}">
                <a16:creationId xmlns:a16="http://schemas.microsoft.com/office/drawing/2014/main" id="{2B7909C2-9295-4970-9E5A-0E856A863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337175"/>
            <a:ext cx="21431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 descr="2.jpg">
            <a:extLst>
              <a:ext uri="{FF2B5EF4-FFF2-40B4-BE49-F238E27FC236}">
                <a16:creationId xmlns:a16="http://schemas.microsoft.com/office/drawing/2014/main" id="{EE1A9FB9-FA0A-4F69-8700-C9C1A6A28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199063"/>
            <a:ext cx="21383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3.jpg">
            <a:extLst>
              <a:ext uri="{FF2B5EF4-FFF2-40B4-BE49-F238E27FC236}">
                <a16:creationId xmlns:a16="http://schemas.microsoft.com/office/drawing/2014/main" id="{552E3ECF-5AF1-4212-A470-99F90316C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867275"/>
            <a:ext cx="28130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5">
            <a:extLst>
              <a:ext uri="{FF2B5EF4-FFF2-40B4-BE49-F238E27FC236}">
                <a16:creationId xmlns:a16="http://schemas.microsoft.com/office/drawing/2014/main" id="{11252AAE-AB25-43E6-89B4-4E2F98A7C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F3303-144B-4155-A597-4CB94AE4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225" y="182563"/>
            <a:ext cx="8682038" cy="1039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Финансовая функция СПКК Вологодской области в развитии сельских территорий</a:t>
            </a:r>
          </a:p>
        </p:txBody>
      </p:sp>
      <p:graphicFrame>
        <p:nvGraphicFramePr>
          <p:cNvPr id="1026" name="Содержимое 4">
            <a:extLst>
              <a:ext uri="{FF2B5EF4-FFF2-40B4-BE49-F238E27FC236}">
                <a16:creationId xmlns:a16="http://schemas.microsoft.com/office/drawing/2014/main" id="{23FB6F05-1612-422A-89BD-EE143F1253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49413" y="1919288"/>
          <a:ext cx="960755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4" imgW="8848662" imgH="4267110" progId="Excel.Chart.8">
                  <p:embed/>
                </p:oleObj>
              </mc:Choice>
              <mc:Fallback>
                <p:oleObj name="Диаграмма" r:id="rId4" imgW="8848662" imgH="4267110" progId="Excel.Chart.8">
                  <p:embed/>
                  <p:pic>
                    <p:nvPicPr>
                      <p:cNvPr id="1026" name="Содержимое 4">
                        <a:extLst>
                          <a:ext uri="{FF2B5EF4-FFF2-40B4-BE49-F238E27FC236}">
                            <a16:creationId xmlns:a16="http://schemas.microsoft.com/office/drawing/2014/main" id="{23FB6F05-1612-422A-89BD-EE143F12533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919288"/>
                        <a:ext cx="9607550" cy="463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>
            <a:extLst>
              <a:ext uri="{FF2B5EF4-FFF2-40B4-BE49-F238E27FC236}">
                <a16:creationId xmlns:a16="http://schemas.microsoft.com/office/drawing/2014/main" id="{9E6558CD-A5C7-43F7-92B1-82AA7757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96B-4549-44B4-9369-1A64C21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225" y="182563"/>
            <a:ext cx="8682038" cy="1039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Потенциальные риски, с которыми СПКК сталкиваются в этой работе: </a:t>
            </a:r>
          </a:p>
        </p:txBody>
      </p:sp>
      <p:sp>
        <p:nvSpPr>
          <p:cNvPr id="5124" name="Содержимое 4">
            <a:extLst>
              <a:ext uri="{FF2B5EF4-FFF2-40B4-BE49-F238E27FC236}">
                <a16:creationId xmlns:a16="http://schemas.microsoft.com/office/drawing/2014/main" id="{66729928-4F2A-4BB9-92F9-BEEDF4F7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62138"/>
            <a:ext cx="10972800" cy="4525962"/>
          </a:xfrm>
        </p:spPr>
        <p:txBody>
          <a:bodyPr/>
          <a:lstStyle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ликвидность обеспечения, </a:t>
            </a: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банковских сервисов,</a:t>
            </a: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технологии выдачи целевых займов (требования к собственности на землю при строительстве дома, к привлечению подрядной организации, к качеству жилья и коммуникаций), </a:t>
            </a: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официальных публичных доходов для подтверждения кредитоспособности заемщиков. </a:t>
            </a:r>
          </a:p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Но мы видим свое место в реализации данных государственных программ и готовы выполнять эту работу!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>
            <a:extLst>
              <a:ext uri="{FF2B5EF4-FFF2-40B4-BE49-F238E27FC236}">
                <a16:creationId xmlns:a16="http://schemas.microsoft.com/office/drawing/2014/main" id="{A9BFE223-B7EA-459C-B6A8-539A1827C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ABA87-452D-4B3E-A860-2DD4FA8E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225" y="182563"/>
            <a:ext cx="8682038" cy="1039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Участие СПКК в реализации государственных программ на сельских территориях</a:t>
            </a:r>
          </a:p>
        </p:txBody>
      </p:sp>
      <p:sp>
        <p:nvSpPr>
          <p:cNvPr id="6148" name="Содержимое 5">
            <a:extLst>
              <a:ext uri="{FF2B5EF4-FFF2-40B4-BE49-F238E27FC236}">
                <a16:creationId xmlns:a16="http://schemas.microsoft.com/office/drawing/2014/main" id="{3AAD6BBA-FB7E-4358-87CD-BE97A317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38" y="2508250"/>
            <a:ext cx="8674100" cy="4037013"/>
          </a:xfrm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приобретение жилья молодыми семьями на селе  (в рамках ФЗ «О дополнительных мерах государственной поддержки семей, имеющих детей» № 256-ФЗ) в 2018 году на сумму 281 млн.руб.;</a:t>
            </a:r>
          </a:p>
          <a:p>
            <a:pPr algn="ctr" eaLnBrk="1" hangingPunct="1">
              <a:buFontTx/>
              <a:buChar char="-"/>
            </a:pP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Char char="-"/>
            </a:pP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Char char="-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в рамках государственной программы «Развитие агропромышленного комплекса и потребительского рынка Вологодской области на 2013-2020 г.г.» в рамках подпрограммы «Устойчивое развитие сельских территорий Вологодской области на 2014-2017 годы и период до 2020 года».</a:t>
            </a:r>
          </a:p>
          <a:p>
            <a:pPr algn="ctr" eaLnBrk="1" hangingPunct="1">
              <a:buFontTx/>
              <a:buChar char="-"/>
            </a:pP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en-US" sz="2000"/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>
            <a:extLst>
              <a:ext uri="{FF2B5EF4-FFF2-40B4-BE49-F238E27FC236}">
                <a16:creationId xmlns:a16="http://schemas.microsoft.com/office/drawing/2014/main" id="{582217D6-F577-4E98-A53F-BC48D066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A1BD-AA4E-4EFC-BDD8-48814279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275" y="862013"/>
            <a:ext cx="8682038" cy="1038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СПКК, согласно выполняемым задачам своей деятельности готовы включиться в эту работу согласно проектам Постановлений и правилам субсидирования:</a:t>
            </a:r>
            <a:b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7A83B338-EF80-4AC1-BF61-19A65864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81263"/>
            <a:ext cx="10228263" cy="36972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sz="2000" u="sng" dirty="0"/>
          </a:p>
          <a:p>
            <a:pPr algn="ctr" eaLnBrk="1" hangingPunct="1">
              <a:buFontTx/>
              <a:buChar char="-"/>
              <a:defRPr/>
            </a:pP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членов СПКК существует потребность субсидирования процентов по целевым займам;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соответствует целям выдачи займов СПКК;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кооперативы  имеют опыт выдачи займов на указанные цели и являются надежным проводником средств государственных программ до конечных получателей.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>
            <a:extLst>
              <a:ext uri="{FF2B5EF4-FFF2-40B4-BE49-F238E27FC236}">
                <a16:creationId xmlns:a16="http://schemas.microsoft.com/office/drawing/2014/main" id="{1ECEAF15-6FB8-4B59-AD68-C3D79F81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7967A4A8-39E5-4AF8-8E0E-19664490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38" y="339725"/>
            <a:ext cx="8682037" cy="1038225"/>
          </a:xfrm>
        </p:spPr>
        <p:txBody>
          <a:bodyPr/>
          <a:lstStyle/>
          <a:p>
            <a:pPr eaLnBrk="1" hangingPunct="1"/>
            <a:r>
              <a:rPr lang="ru-RU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E7593FC5-B3BD-4B0A-8E6A-03397EC7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789113"/>
            <a:ext cx="10228263" cy="47291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контакты:</a:t>
            </a:r>
          </a:p>
          <a:p>
            <a:pPr algn="ctr" eaLnBrk="1" hangingPunct="1">
              <a:buFontTx/>
              <a:buNone/>
              <a:defRPr/>
            </a:pP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ВОСПКК «Вологда-Кредит»</a:t>
            </a:r>
          </a:p>
          <a:p>
            <a:pPr algn="ctr" eaLnBrk="1" hangingPunct="1">
              <a:buFontTx/>
              <a:buNone/>
              <a:defRPr/>
            </a:pPr>
            <a:endParaRPr lang="ru-RU" sz="3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Адрес: 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160000 г. Вологда ул. Зосимовская, д. 18, офис 215</a:t>
            </a:r>
          </a:p>
          <a:p>
            <a:pPr algn="ctr" eaLnBrk="1" hangingPunct="1">
              <a:defRPr/>
            </a:pPr>
            <a:r>
              <a:rPr lang="ru-RU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Телефон: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(8172) 58-08-98</a:t>
            </a:r>
          </a:p>
          <a:p>
            <a:pPr algn="ctr" eaLnBrk="1" hangingPunct="1">
              <a:defRPr/>
            </a:pP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ru-RU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mail</a:t>
            </a:r>
            <a:r>
              <a:rPr lang="ru-RU" sz="30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vologda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kredit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3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3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hpsn@ya.ru</a:t>
            </a:r>
            <a:endParaRPr lang="ru-RU" sz="3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sz="3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377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Диаграмма</vt:lpstr>
      <vt:lpstr>  Об участии СКПК в развитии сельских территорий</vt:lpstr>
      <vt:lpstr> Программное комплексное развитие сельских территорий (согласно проектов Постановлений Правительства РФ) с 2020 будет предполагать </vt:lpstr>
      <vt:lpstr> Финансовая функция СПКК Вологодской области в развитии сельских территорий</vt:lpstr>
      <vt:lpstr> Потенциальные риски, с которыми СПКК сталкиваются в этой работе: </vt:lpstr>
      <vt:lpstr> Участие СПКК в реализации государственных программ на сельских территориях</vt:lpstr>
      <vt:lpstr>СПКК, согласно выполняемым задачам своей деятельности готовы включиться в эту работу согласно проектам Постановлений и правилам субсидирования:  потому что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Остопремечательности города вологды и я</dc:title>
  <dc:creator>Пользователь Windows</dc:creator>
  <cp:lastModifiedBy>Сергацкова Елена Владимировна</cp:lastModifiedBy>
  <cp:revision>110</cp:revision>
  <dcterms:created xsi:type="dcterms:W3CDTF">2019-02-11T08:19:06Z</dcterms:created>
  <dcterms:modified xsi:type="dcterms:W3CDTF">2019-11-14T12:52:52Z</dcterms:modified>
</cp:coreProperties>
</file>