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6"/>
  </p:notesMasterIdLst>
  <p:handoutMasterIdLst>
    <p:handoutMasterId r:id="rId7"/>
  </p:handoutMasterIdLst>
  <p:sldIdLst>
    <p:sldId id="256" r:id="rId2"/>
    <p:sldId id="439" r:id="rId3"/>
    <p:sldId id="448" r:id="rId4"/>
    <p:sldId id="449" r:id="rId5"/>
  </p:sldIdLst>
  <p:sldSz cx="12192000" cy="6858000"/>
  <p:notesSz cx="6794500" cy="9906000"/>
  <p:defaultTextStyle>
    <a:defPPr>
      <a:defRPr lang="ru-RU"/>
    </a:defPPr>
    <a:lvl1pPr marL="0" algn="l" defTabSz="91398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6991" algn="l" defTabSz="91398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3982" algn="l" defTabSz="91398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0973" algn="l" defTabSz="91398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91398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4955" algn="l" defTabSz="91398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1946" algn="l" defTabSz="91398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8937" algn="l" defTabSz="91398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5929" algn="l" defTabSz="913982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3D1C02-082A-43DE-8A21-9E77944D1D9B}">
          <p14:sldIdLst>
            <p14:sldId id="256"/>
            <p14:sldId id="439"/>
            <p14:sldId id="448"/>
            <p14:sldId id="44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744"/>
    <a:srgbClr val="F5D8D3"/>
    <a:srgbClr val="278644"/>
    <a:srgbClr val="2B6030"/>
    <a:srgbClr val="F8CE00"/>
    <a:srgbClr val="CCE8CE"/>
    <a:srgbClr val="468221"/>
    <a:srgbClr val="6C9B4E"/>
    <a:srgbClr val="6D9C50"/>
    <a:srgbClr val="8DB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85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1" y="1"/>
            <a:ext cx="2944813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E9D7071E-91D7-4537-9A4C-D371EDEA6758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9114"/>
            <a:ext cx="2944813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1" y="9409114"/>
            <a:ext cx="2944813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6ECEE9C9-BF9C-46BF-BEC3-A470B1DBF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4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7020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7020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4F7F2413-2329-447C-B4CB-3A9B5E80005E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4"/>
            <a:ext cx="5435600" cy="3900488"/>
          </a:xfrm>
          <a:prstGeom prst="rect">
            <a:avLst/>
          </a:prstGeom>
        </p:spPr>
        <p:txBody>
          <a:bodyPr vert="horz" lIns="91420" tIns="45712" rIns="91420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44283" cy="497019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7" y="9408981"/>
            <a:ext cx="2944283" cy="497019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8B5DB034-CAA2-40AE-892B-ECC45BD26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79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1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82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73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55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46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37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29" algn="l" defTabSz="9139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B69A64-0B09-4317-B015-CBBFE0FC1D4D}"/>
              </a:ext>
            </a:extLst>
          </p:cNvPr>
          <p:cNvSpPr/>
          <p:nvPr userDrawn="1"/>
        </p:nvSpPr>
        <p:spPr bwMode="auto">
          <a:xfrm>
            <a:off x="342254" y="2519201"/>
            <a:ext cx="49213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553">
              <a:defRPr/>
            </a:pPr>
            <a:endParaRPr lang="ru-RU" sz="8273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0658050" y="2542604"/>
            <a:ext cx="119898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963" y="5849298"/>
            <a:ext cx="2720562" cy="7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645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963" y="6501099"/>
            <a:ext cx="860583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23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663" userDrawn="1">
          <p15:clr>
            <a:srgbClr val="F26B43"/>
          </p15:clr>
        </p15:guide>
        <p15:guide id="4" pos="3840" userDrawn="1">
          <p15:clr>
            <a:srgbClr val="547EBF"/>
          </p15:clr>
        </p15:guide>
        <p15:guide id="5" pos="5632" userDrawn="1">
          <p15:clr>
            <a:srgbClr val="A4A3A4"/>
          </p15:clr>
        </p15:guide>
        <p15:guide id="6" orient="horz" pos="572" userDrawn="1">
          <p15:clr>
            <a:srgbClr val="A4A3A4"/>
          </p15:clr>
        </p15:guide>
        <p15:guide id="7" orient="horz" pos="4088" userDrawn="1">
          <p15:clr>
            <a:srgbClr val="A4A3A4"/>
          </p15:clr>
        </p15:guide>
        <p15:guide id="8" orient="horz" pos="3997" userDrawn="1">
          <p15:clr>
            <a:srgbClr val="F26B43"/>
          </p15:clr>
        </p15:guide>
        <p15:guide id="9" orient="horz" pos="2319" userDrawn="1">
          <p15:clr>
            <a:srgbClr val="547EBF"/>
          </p15:clr>
        </p15:guide>
        <p15:guide id="10" pos="1935" userDrawn="1">
          <p15:clr>
            <a:srgbClr val="A4A3A4"/>
          </p15:clr>
        </p15:guide>
        <p15:guide id="11" pos="2048" userDrawn="1">
          <p15:clr>
            <a:srgbClr val="A4A3A4"/>
          </p15:clr>
        </p15:guide>
        <p15:guide id="12" pos="5745" userDrawn="1">
          <p15:clr>
            <a:srgbClr val="A4A3A4"/>
          </p15:clr>
        </p15:guide>
        <p15:guide id="13" orient="horz" pos="164" userDrawn="1">
          <p15:clr>
            <a:srgbClr val="A4A3A4"/>
          </p15:clr>
        </p15:guide>
        <p15:guide id="14" pos="3772" userDrawn="1">
          <p15:clr>
            <a:srgbClr val="A4A3A4"/>
          </p15:clr>
        </p15:guide>
        <p15:guide id="15" pos="3908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3370263"/>
            <a:ext cx="11522074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498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4107" y="6501099"/>
            <a:ext cx="85966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188" y="6501099"/>
            <a:ext cx="27270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260350"/>
            <a:ext cx="11522074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320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9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3" r:id="rId2"/>
    <p:sldLayoutId id="2147483668" r:id="rId3"/>
    <p:sldLayoutId id="2147483670" r:id="rId4"/>
  </p:sldLayoutIdLst>
  <p:hf hdr="0" dt="0"/>
  <p:txStyles>
    <p:titleStyle>
      <a:lvl1pPr algn="l" defTabSz="914558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0" indent="-228640" algn="l" defTabSz="9145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918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9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77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5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35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14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93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72" indent="-228640" algn="l" defTabSz="9145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79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58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17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95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74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95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3" algn="l" defTabSz="9145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.emf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91467" y="2537239"/>
            <a:ext cx="10190455" cy="1144173"/>
          </a:xfrm>
          <a:prstGeom prst="rect">
            <a:avLst/>
          </a:prstGeom>
        </p:spPr>
        <p:txBody>
          <a:bodyPr lIns="108000" rIns="18000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АКТУАЛЬНЫЕ ПРЕДЛОЖЕНИЯ И ПОСЛЕДНИЕ ИЗМЕНЕНИЯ ПО ТРАНЗАКЦИОННЫМ ПРОДУКТАМ В АО «РОССЕЛЬХОЗБАНК»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334963" y="4165267"/>
            <a:ext cx="10438332" cy="73866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80000" tIns="45720" rIns="91440" bIns="45720" rtlCol="0" anchor="ctr">
            <a:spAutoFit/>
          </a:bodyPr>
          <a:lstStyle>
            <a:lvl1pPr algn="l" defTabSz="9145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</a:rPr>
              <a:t>ДЕПАРТАМЕНТ ТРАНЗАКЦИОННОГО БИЗНЕСА И ЦИФРОВЫХ КАНАЛОВ ПРОДАЖ МСБ И МИКРОБИЗНЕСА </a:t>
            </a:r>
          </a:p>
          <a:p>
            <a:pPr>
              <a:lnSpc>
                <a:spcPct val="100000"/>
              </a:lnSpc>
            </a:pPr>
            <a:endParaRPr lang="ru-RU" sz="14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400" b="0" dirty="0" smtClean="0">
                <a:solidFill>
                  <a:schemeClr val="tx1"/>
                </a:solidFill>
              </a:rPr>
              <a:t>05.10.2022</a:t>
            </a:r>
            <a:endParaRPr lang="ru-RU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37330" y="6549478"/>
            <a:ext cx="2727006" cy="153888"/>
          </a:xfrm>
        </p:spPr>
        <p:txBody>
          <a:bodyPr/>
          <a:lstStyle/>
          <a:p>
            <a:fld id="{DAA9B757-E82C-4C61-B4AC-FDC45BBF87A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909" y="135278"/>
            <a:ext cx="11522074" cy="647700"/>
          </a:xfrm>
        </p:spPr>
        <p:txBody>
          <a:bodyPr anchor="t">
            <a:normAutofit/>
          </a:bodyPr>
          <a:lstStyle/>
          <a:p>
            <a:r>
              <a:rPr lang="ru-RU" altLang="ru-RU" dirty="0"/>
              <a:t>РАСЧЕТНО-КАССОВОЕ ОБСЛУЖИВАНИЕ В АО «РОССЕЛЬХОЗБАНК»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6521" y="3498294"/>
            <a:ext cx="5650673" cy="295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03950" y="695066"/>
            <a:ext cx="5653088" cy="2628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493" y="695066"/>
            <a:ext cx="5861558" cy="5757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3" y="2689082"/>
            <a:ext cx="3876330" cy="27458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6067" y="720925"/>
            <a:ext cx="551632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Обновили сервис открытия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резервировании счёта на сайте клиенту сразу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предоставляется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в ДБО Свой Бизнес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гостевая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гостевой зоне реализована возможность отслеживать статус заявки, смотреть реквизиты счёта и пополнять счет через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-код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логин и пароль для учётной записи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ДБО Свой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180" y="737728"/>
            <a:ext cx="541087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Запустили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тарифные планы 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«Всегда сезон»		«Все просто»</a:t>
            </a:r>
          </a:p>
          <a:p>
            <a:pPr>
              <a:spcAft>
                <a:spcPts val="12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в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21338" y="3501682"/>
            <a:ext cx="553570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Новые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Контактного центра для юридических лиц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можно узнать финансовую информацию без визита в офис 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 режим работы, теперь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контактного центра доступна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рабочее время во всех часовых поясах России</a:t>
            </a:r>
            <a:endParaRPr lang="ru-RU" sz="1400" baseline="30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22"/>
          <p:cNvSpPr>
            <a:spLocks noEditPoints="1"/>
          </p:cNvSpPr>
          <p:nvPr/>
        </p:nvSpPr>
        <p:spPr bwMode="auto">
          <a:xfrm>
            <a:off x="157934" y="1161587"/>
            <a:ext cx="276308" cy="249050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219419" tIns="109710" rIns="219419" bIns="10971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 Ligh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032" r="-3236" b="9396"/>
          <a:stretch/>
        </p:blipFill>
        <p:spPr>
          <a:xfrm>
            <a:off x="3796626" y="2610795"/>
            <a:ext cx="2313826" cy="38613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" y="4590372"/>
            <a:ext cx="3764093" cy="1817250"/>
          </a:xfrm>
          <a:prstGeom prst="rect">
            <a:avLst/>
          </a:prstGeom>
        </p:spPr>
      </p:pic>
      <p:pic>
        <p:nvPicPr>
          <p:cNvPr id="20" name="Picture 6" descr="https://static.tildacdn.com/tild3664-3762-4264-a330-623363343233/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3" t="15059" r="38261" b="12825"/>
          <a:stretch/>
        </p:blipFill>
        <p:spPr bwMode="auto">
          <a:xfrm>
            <a:off x="8359711" y="1006207"/>
            <a:ext cx="534256" cy="12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tatic.tildacdn.com/tild6333-6330-4965-b234-306338383235/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13976" r="35605" b="11781"/>
          <a:stretch/>
        </p:blipFill>
        <p:spPr bwMode="auto">
          <a:xfrm>
            <a:off x="7703078" y="1010351"/>
            <a:ext cx="661826" cy="12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BB11BEE-F114-46D2-B050-A9F39916C3A6}"/>
              </a:ext>
            </a:extLst>
          </p:cNvPr>
          <p:cNvSpPr txBox="1"/>
          <p:nvPr/>
        </p:nvSpPr>
        <p:spPr>
          <a:xfrm>
            <a:off x="6201442" y="1581499"/>
            <a:ext cx="2696680" cy="825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lnSpc>
                <a:spcPct val="150000"/>
              </a:lnSpc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latin typeface="Geometria"/>
              </a:rPr>
              <a:t>Расчетный счет </a:t>
            </a:r>
          </a:p>
          <a:p>
            <a:pPr marL="171446" indent="-171446">
              <a:lnSpc>
                <a:spcPct val="150000"/>
              </a:lnSpc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800" dirty="0">
                <a:latin typeface="Geometria"/>
              </a:rPr>
              <a:t>Онлайн-касса </a:t>
            </a:r>
            <a:r>
              <a:rPr lang="en-US" sz="800" dirty="0" smtClean="0">
                <a:latin typeface="Geometria"/>
              </a:rPr>
              <a:t>54-</a:t>
            </a:r>
            <a:r>
              <a:rPr lang="ru-RU" sz="800" dirty="0" smtClean="0">
                <a:latin typeface="Geometria"/>
              </a:rPr>
              <a:t>ФЗ</a:t>
            </a:r>
            <a:endParaRPr lang="ru-RU" sz="800" dirty="0">
              <a:latin typeface="Geometria"/>
            </a:endParaRPr>
          </a:p>
          <a:p>
            <a:pPr marL="171446" indent="-171446">
              <a:lnSpc>
                <a:spcPct val="150000"/>
              </a:lnSpc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latin typeface="Geometria"/>
              </a:rPr>
              <a:t>Торговый </a:t>
            </a:r>
            <a:r>
              <a:rPr lang="ru-RU" sz="800" dirty="0" smtClean="0">
                <a:latin typeface="Geometria"/>
              </a:rPr>
              <a:t>эквайринг за 1%</a:t>
            </a:r>
            <a:endParaRPr lang="ru-RU" sz="8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B11BEE-F114-46D2-B050-A9F39916C3A6}"/>
              </a:ext>
            </a:extLst>
          </p:cNvPr>
          <p:cNvSpPr txBox="1"/>
          <p:nvPr/>
        </p:nvSpPr>
        <p:spPr>
          <a:xfrm>
            <a:off x="8931303" y="1479692"/>
            <a:ext cx="2696680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46" indent="-171446">
              <a:lnSpc>
                <a:spcPct val="150000"/>
              </a:lnSpc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latin typeface="Geometria"/>
              </a:rPr>
              <a:t>Тарифный план без ежемесячной абонентской платы </a:t>
            </a:r>
          </a:p>
          <a:p>
            <a:pPr marL="171446" indent="-171446">
              <a:lnSpc>
                <a:spcPct val="150000"/>
              </a:lnSpc>
              <a:spcBef>
                <a:spcPts val="1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800" dirty="0" smtClean="0">
                <a:latin typeface="Geometria"/>
              </a:rPr>
              <a:t>Стоимость формируется в зависимости от активности/оборотов по счету </a:t>
            </a:r>
            <a:endParaRPr lang="ru-RU" sz="800" dirty="0">
              <a:latin typeface="Geometria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71" y="4894370"/>
            <a:ext cx="2981371" cy="163978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93" y="4867017"/>
            <a:ext cx="2043476" cy="143149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216296" y="2485538"/>
            <a:ext cx="32394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solidFill>
                  <a:srgbClr val="238340"/>
                </a:solidFill>
                <a:latin typeface="+mj-lt"/>
                <a:cs typeface="Arial" panose="020B0604020202020204" pitchFamily="34" charset="0"/>
              </a:rPr>
              <a:t>ДЛЯ КЛИЕНТА</a:t>
            </a: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srgbClr val="23834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171450" marR="0" indent="-1714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ru-RU" sz="1000" dirty="0" smtClean="0">
                <a:solidFill>
                  <a:srgbClr val="2F3341"/>
                </a:solidFill>
                <a:latin typeface="+mj-lt"/>
                <a:cs typeface="Arial" panose="020B0604020202020204" pitchFamily="34" charset="0"/>
              </a:rPr>
              <a:t>отсутствие абонентской </a:t>
            </a:r>
            <a:r>
              <a:rPr lang="ru-RU" sz="1000" dirty="0" smtClean="0">
                <a:solidFill>
                  <a:srgbClr val="2F3341"/>
                </a:solidFill>
                <a:latin typeface="+mj-lt"/>
                <a:cs typeface="Arial" panose="020B0604020202020204" pitchFamily="34" charset="0"/>
              </a:rPr>
              <a:t>платы</a:t>
            </a:r>
            <a:endParaRPr lang="ru-RU" sz="1000" dirty="0" smtClean="0">
              <a:solidFill>
                <a:srgbClr val="2F3341"/>
              </a:solidFill>
              <a:latin typeface="+mj-lt"/>
              <a:cs typeface="Arial" panose="020B0604020202020204" pitchFamily="34" charset="0"/>
            </a:endParaRPr>
          </a:p>
          <a:p>
            <a:pPr marL="171450" marR="0" indent="-1714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ru-RU" sz="1000" dirty="0" smtClean="0">
                <a:solidFill>
                  <a:srgbClr val="2F3341"/>
                </a:solidFill>
                <a:latin typeface="+mj-lt"/>
                <a:cs typeface="Arial" panose="020B0604020202020204" pitchFamily="34" charset="0"/>
              </a:rPr>
              <a:t>льготное эквайринговое обслуживание</a:t>
            </a:r>
          </a:p>
          <a:p>
            <a:pPr marL="171450" marR="0" indent="-1714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ru-RU" sz="1000" dirty="0" smtClean="0">
                <a:solidFill>
                  <a:srgbClr val="2F3341"/>
                </a:solidFill>
                <a:latin typeface="+mj-lt"/>
                <a:cs typeface="Arial" panose="020B0604020202020204" pitchFamily="34" charset="0"/>
              </a:rPr>
              <a:t>онлайн-касса 54-ФЗ от партнера </a:t>
            </a:r>
            <a:r>
              <a:rPr lang="ru-RU" sz="1000" dirty="0" smtClean="0">
                <a:solidFill>
                  <a:srgbClr val="2F3341"/>
                </a:solidFill>
                <a:latin typeface="+mj-lt"/>
                <a:cs typeface="Arial" panose="020B0604020202020204" pitchFamily="34" charset="0"/>
              </a:rPr>
              <a:t>Банка </a:t>
            </a:r>
          </a:p>
          <a:p>
            <a:pPr marR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/>
            </a:pPr>
            <a:r>
              <a:rPr lang="ru-RU" sz="1000" dirty="0" smtClean="0">
                <a:solidFill>
                  <a:srgbClr val="2F3341"/>
                </a:solidFill>
                <a:latin typeface="+mj-lt"/>
                <a:cs typeface="Arial" panose="020B0604020202020204" pitchFamily="34" charset="0"/>
              </a:rPr>
              <a:t>бесплатно</a:t>
            </a:r>
            <a:endParaRPr lang="ru-RU" sz="1000" dirty="0" smtClean="0">
              <a:solidFill>
                <a:srgbClr val="2F334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91619" y="2485538"/>
            <a:ext cx="3239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 smtClean="0">
                <a:solidFill>
                  <a:srgbClr val="238340"/>
                </a:solidFill>
                <a:latin typeface="+mj-lt"/>
                <a:cs typeface="Arial" panose="020B0604020202020204" pitchFamily="34" charset="0"/>
              </a:rPr>
              <a:t>ДЛЯ КЛИЕНТА</a:t>
            </a:r>
            <a:endParaRPr kumimoji="0" lang="ru-RU" sz="1000" i="0" u="none" strike="noStrike" kern="1200" cap="none" spc="0" normalizeH="0" baseline="0" noProof="0" dirty="0" smtClean="0">
              <a:ln>
                <a:noFill/>
              </a:ln>
              <a:solidFill>
                <a:srgbClr val="23834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171450" marR="0" indent="-1714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ru-RU" sz="1000" dirty="0" smtClean="0">
                <a:solidFill>
                  <a:srgbClr val="2F3341"/>
                </a:solidFill>
                <a:latin typeface="+mj-lt"/>
                <a:cs typeface="Arial" panose="020B0604020202020204" pitchFamily="34" charset="0"/>
              </a:rPr>
              <a:t>отсутствие абонентской платы</a:t>
            </a:r>
          </a:p>
          <a:p>
            <a:pPr marL="171450" marR="0" indent="-1714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ru-RU" sz="1000" dirty="0">
                <a:solidFill>
                  <a:srgbClr val="2F3341"/>
                </a:solidFill>
                <a:latin typeface="+mj-lt"/>
                <a:cs typeface="Arial" panose="020B0604020202020204" pitchFamily="34" charset="0"/>
              </a:rPr>
              <a:t>н</a:t>
            </a:r>
            <a:r>
              <a:rPr lang="ru-RU" sz="1000" dirty="0" smtClean="0">
                <a:solidFill>
                  <a:srgbClr val="2F3341"/>
                </a:solidFill>
                <a:latin typeface="+mj-lt"/>
                <a:cs typeface="Arial" panose="020B0604020202020204" pitchFamily="34" charset="0"/>
              </a:rPr>
              <a:t>аиболее востребованные услуги Банка</a:t>
            </a:r>
          </a:p>
          <a:p>
            <a:pPr marL="171450" marR="0" indent="-1714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ru-RU" sz="1000" dirty="0" smtClean="0">
                <a:solidFill>
                  <a:srgbClr val="2F3341"/>
                </a:solidFill>
                <a:latin typeface="+mj-lt"/>
                <a:cs typeface="Arial" panose="020B0604020202020204" pitchFamily="34" charset="0"/>
              </a:rPr>
              <a:t>обслуживание без лишних затрат</a:t>
            </a:r>
          </a:p>
        </p:txBody>
      </p:sp>
      <p:sp>
        <p:nvSpPr>
          <p:cNvPr id="28" name="Freeform 222"/>
          <p:cNvSpPr>
            <a:spLocks noEditPoints="1"/>
          </p:cNvSpPr>
          <p:nvPr/>
        </p:nvSpPr>
        <p:spPr bwMode="auto">
          <a:xfrm>
            <a:off x="157934" y="1726443"/>
            <a:ext cx="276308" cy="249050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219419" tIns="109710" rIns="219419" bIns="10971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 Light"/>
            </a:endParaRP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CF684F6D-8452-A049-8464-256DA563D6AC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883"/>
            <a:ext cx="12192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7" y="6511357"/>
            <a:ext cx="1123394" cy="327106"/>
          </a:xfrm>
          <a:prstGeom prst="rect">
            <a:avLst/>
          </a:prstGeom>
        </p:spPr>
      </p:pic>
      <p:sp>
        <p:nvSpPr>
          <p:cNvPr id="32" name="Freeform 222"/>
          <p:cNvSpPr>
            <a:spLocks noEditPoints="1"/>
          </p:cNvSpPr>
          <p:nvPr/>
        </p:nvSpPr>
        <p:spPr bwMode="auto">
          <a:xfrm>
            <a:off x="166247" y="2231175"/>
            <a:ext cx="276308" cy="249050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219419" tIns="109710" rIns="219419" bIns="10971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20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757-E82C-4C61-B4AC-FDC45BBF87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4441" y="125227"/>
            <a:ext cx="11522074" cy="647700"/>
          </a:xfrm>
        </p:spPr>
        <p:txBody>
          <a:bodyPr anchor="t">
            <a:norm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РАСЧЕТНО-КАССОВОЕ ОБСЛУЖИВАНИЕ В АО «РОССЕЛЬХОЗБАНК»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54072" y="828068"/>
            <a:ext cx="5648166" cy="5489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085" y="828068"/>
            <a:ext cx="5700393" cy="5489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930" y="923209"/>
            <a:ext cx="561070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 Бизнес-карты стал проще, а возможностей больше…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06" y="2009185"/>
            <a:ext cx="5628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Helv"/>
              </a:rPr>
              <a:t>- Расширили зону </a:t>
            </a:r>
            <a:r>
              <a:rPr lang="ru-RU" sz="1200" dirty="0">
                <a:solidFill>
                  <a:srgbClr val="000000"/>
                </a:solidFill>
                <a:latin typeface="Helv"/>
              </a:rPr>
              <a:t>покрытия банкоматами для </a:t>
            </a:r>
            <a:r>
              <a:rPr lang="ru-RU" sz="1200" dirty="0" smtClean="0">
                <a:solidFill>
                  <a:srgbClr val="000000"/>
                </a:solidFill>
                <a:latin typeface="Helv"/>
              </a:rPr>
              <a:t>использования бизнес-карт за счет партнерства с Альфа-банком и Росбанком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73449" y="522604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Депозит «Оперативный» </a:t>
            </a:r>
            <a:r>
              <a:rPr lang="ru-RU" sz="1600" dirty="0"/>
              <a:t>можно открыть на срок </a:t>
            </a:r>
            <a:r>
              <a:rPr lang="ru-RU" sz="1600" dirty="0" smtClean="0"/>
              <a:t>от </a:t>
            </a:r>
            <a:r>
              <a:rPr lang="ru-RU" sz="1600" dirty="0"/>
              <a:t>90 дней</a:t>
            </a:r>
            <a:endParaRPr lang="ru-RU" sz="7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00" y="1871012"/>
            <a:ext cx="2266469" cy="2165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270" y="2885072"/>
            <a:ext cx="4248472" cy="1403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t="1722" b="2846"/>
          <a:stretch/>
        </p:blipFill>
        <p:spPr>
          <a:xfrm>
            <a:off x="9462118" y="2133893"/>
            <a:ext cx="2308444" cy="215939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831" y="3626558"/>
            <a:ext cx="4248472" cy="14034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224300" y="883790"/>
            <a:ext cx="5410879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Улучшили линейку депозитных продуктов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5679" y="1066024"/>
            <a:ext cx="4490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</a:rPr>
              <a:t>Понятный интерфейс и удобный сервис в Свой бизнес: </a:t>
            </a:r>
          </a:p>
          <a:p>
            <a:r>
              <a:rPr lang="ru-RU" sz="800" dirty="0" smtClean="0">
                <a:latin typeface="Arial" panose="020B0604020202020204" pitchFamily="34" charset="0"/>
              </a:rPr>
              <a:t>Сейчас: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</a:rPr>
              <a:t>Возможность оформить в «один» клик</a:t>
            </a:r>
            <a:endParaRPr lang="ru-RU" sz="800" dirty="0" smtClean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</a:rPr>
              <a:t>Доступна вся информация по условиям размещения депозита</a:t>
            </a:r>
            <a:endParaRPr lang="ru-RU" sz="800" dirty="0" smtClean="0">
              <a:latin typeface="Arial" panose="020B0604020202020204" pitchFamily="34" charset="0"/>
            </a:endParaRPr>
          </a:p>
          <a:p>
            <a:r>
              <a:rPr lang="ru-RU" sz="800" dirty="0" smtClean="0">
                <a:latin typeface="Arial" panose="020B0604020202020204" pitchFamily="34" charset="0"/>
              </a:rPr>
              <a:t>Скоро (1кв23)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</a:rPr>
              <a:t>Уведомления </a:t>
            </a:r>
            <a:r>
              <a:rPr lang="ru-RU" sz="800" dirty="0" smtClean="0">
                <a:latin typeface="Arial" panose="020B0604020202020204" pitchFamily="34" charset="0"/>
              </a:rPr>
              <a:t>с напоминанием об окончании срока размещения депозита</a:t>
            </a:r>
            <a:endParaRPr lang="ru-RU" sz="800" b="1" dirty="0" smtClean="0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794" y="1573426"/>
            <a:ext cx="342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Arial" panose="020B0604020202020204" pitchFamily="34" charset="0"/>
              </a:rPr>
              <a:t>Было: 3 документа </a:t>
            </a:r>
          </a:p>
          <a:p>
            <a:r>
              <a:rPr lang="ru-RU" sz="800" dirty="0" smtClean="0">
                <a:latin typeface="Arial" panose="020B0604020202020204" pitchFamily="34" charset="0"/>
              </a:rPr>
              <a:t>Стало: 1 документ в рамках ЕСД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183942" y="5601132"/>
            <a:ext cx="56395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900" dirty="0" smtClean="0">
                <a:solidFill>
                  <a:srgbClr val="000000"/>
                </a:solidFill>
                <a:latin typeface="inherit"/>
              </a:rPr>
              <a:t>Теперь клиентам доступна возможность управления своими ресурсами в режиме онлайн и заключать депозитные сделки на более короткий срок, а также пользоваться опциями досрочного возврата и пополнения</a:t>
            </a:r>
            <a:endParaRPr lang="ru-RU" sz="900" b="0" i="0" dirty="0">
              <a:solidFill>
                <a:srgbClr val="000000"/>
              </a:solidFill>
              <a:effectLst/>
              <a:latin typeface="inheri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4777" y="138032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Helv"/>
              </a:rPr>
              <a:t>- Выпуск карты «в одно касание»</a:t>
            </a:r>
            <a:endParaRPr lang="ru-RU" sz="12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275" y="5053992"/>
            <a:ext cx="1425034" cy="8989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768" y="4122153"/>
            <a:ext cx="1425034" cy="8933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680" y="3200456"/>
            <a:ext cx="1396629" cy="8832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73" y="3806759"/>
            <a:ext cx="3330636" cy="170903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357106" y="260559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Helv"/>
              </a:rPr>
              <a:t>- Теперь не требуется открытие отдельного счета для действующих клиентов</a:t>
            </a:r>
            <a:endParaRPr lang="ru-RU" sz="1200" dirty="0"/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CF684F6D-8452-A049-8464-256DA563D6AC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883"/>
            <a:ext cx="12192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78" y="6447458"/>
            <a:ext cx="1123394" cy="3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69570" y="6571760"/>
            <a:ext cx="2727006" cy="153888"/>
          </a:xfrm>
        </p:spPr>
        <p:txBody>
          <a:bodyPr/>
          <a:lstStyle/>
          <a:p>
            <a:fld id="{DAA9B757-E82C-4C61-B4AC-FDC45BBF87A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399" y="104751"/>
            <a:ext cx="11522074" cy="647700"/>
          </a:xfrm>
        </p:spPr>
        <p:txBody>
          <a:bodyPr anchor="t">
            <a:normAutofit/>
          </a:bodyPr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РАСЧЕТНО-КАССОВОЕ ОБСЛУЖИВАНИЕ В АО «РОССЕЛЬХОЗБАНК»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98617" y="808628"/>
            <a:ext cx="5648166" cy="5292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9440" y="808628"/>
            <a:ext cx="5565306" cy="52927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3867" y="918324"/>
            <a:ext cx="5410879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Расширили перечень льгот в пакетах услуг для АПК</a:t>
            </a:r>
            <a:endPara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529" y="131150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Helv"/>
              </a:rPr>
              <a:t>Зарплатный проект без комиссии стал доступен в рамках пакетной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Helv"/>
              </a:rPr>
              <a:t>линейки </a:t>
            </a:r>
            <a:r>
              <a:rPr lang="ru-RU" sz="1200" dirty="0" smtClean="0">
                <a:solidFill>
                  <a:srgbClr val="000000"/>
                </a:solidFill>
                <a:latin typeface="Helv"/>
              </a:rPr>
              <a:t>АГРО</a:t>
            </a:r>
            <a:endParaRPr lang="ru-RU" sz="1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056" y="3006169"/>
            <a:ext cx="5435417" cy="185559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317260" y="1533943"/>
            <a:ext cx="5410879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1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Клиент: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совершает привычные платежи </a:t>
            </a:r>
          </a:p>
          <a:p>
            <a:pPr>
              <a:spcAft>
                <a:spcPts val="1200"/>
              </a:spcAft>
            </a:pPr>
            <a:r>
              <a:rPr lang="ru-RU" sz="11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</a:t>
            </a:r>
            <a:r>
              <a:rPr lang="ru-RU" sz="11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начисляет клиенту бонусы, которые можно потратить на услуги банка или обменять на выгодные предложения партнерской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</a:p>
          <a:p>
            <a:pPr>
              <a:spcAft>
                <a:spcPts val="1200"/>
              </a:spcAft>
            </a:pP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самых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активных клиентов </a:t>
            </a:r>
            <a:r>
              <a:rPr lang="ru-RU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приготовили больше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бонусов</a:t>
            </a:r>
            <a:r>
              <a:rPr lang="ru-RU" sz="11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92722" y="865406"/>
            <a:ext cx="5621677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Запустили программу лояльности для корпоративных клиентов "Свой 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 - БОНУС"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8617" y="581551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возможность 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накопить больше бонусов при повышении статуса в программе</a:t>
            </a:r>
            <a:endParaRPr lang="ru-RU" sz="1000" dirty="0"/>
          </a:p>
        </p:txBody>
      </p:sp>
      <p:pic>
        <p:nvPicPr>
          <p:cNvPr id="1028" name="Picture 4" descr="6 причин оформить зарплатную карту в Россельхозбанке - Тульские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4" y="2714785"/>
            <a:ext cx="5079819" cy="21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CF684F6D-8452-A049-8464-256DA563D6A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7883"/>
            <a:ext cx="12192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67" y="6440676"/>
            <a:ext cx="1123394" cy="3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32031</TotalTime>
  <Words>404</Words>
  <Application>Microsoft Office PowerPoint</Application>
  <PresentationFormat>Широкоэкранный</PresentationFormat>
  <Paragraphs>57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6" baseType="lpstr">
      <vt:lpstr>SimSun</vt:lpstr>
      <vt:lpstr>Arial</vt:lpstr>
      <vt:lpstr>Arial Narrow</vt:lpstr>
      <vt:lpstr>Calibri</vt:lpstr>
      <vt:lpstr>Calibri Light</vt:lpstr>
      <vt:lpstr>Geometria</vt:lpstr>
      <vt:lpstr>Helv</vt:lpstr>
      <vt:lpstr>inherit</vt:lpstr>
      <vt:lpstr>Lato Light</vt:lpstr>
      <vt:lpstr>Times New Roman</vt:lpstr>
      <vt:lpstr>Wingdings</vt:lpstr>
      <vt:lpstr>Специальное оформление</vt:lpstr>
      <vt:lpstr>Презентация PowerPoint</vt:lpstr>
      <vt:lpstr>РАСЧЕТНО-КАССОВОЕ ОБСЛУЖИВАНИЕ В АО «РОССЕЛЬХОЗБАНК»</vt:lpstr>
      <vt:lpstr>РАСЧЕТНО-КАССОВОЕ ОБСЛУЖИВАНИЕ В АО «РОССЕЛЬХОЗБАНК»</vt:lpstr>
      <vt:lpstr>РАСЧЕТНО-КАССОВОЕ ОБСЛУЖИВАНИЕ В АО «РОССЕЛЬХОЗБАНК»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Чисторосов Николай Дмитриевич</dc:creator>
  <cp:lastModifiedBy>Талалаев Валерий Владимирович</cp:lastModifiedBy>
  <cp:revision>722</cp:revision>
  <cp:lastPrinted>2022-05-04T10:25:00Z</cp:lastPrinted>
  <dcterms:created xsi:type="dcterms:W3CDTF">2020-10-21T06:35:27Z</dcterms:created>
  <dcterms:modified xsi:type="dcterms:W3CDTF">2022-10-06T09:47:38Z</dcterms:modified>
</cp:coreProperties>
</file>