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5"/>
  </p:notesMasterIdLst>
  <p:handoutMasterIdLst>
    <p:handoutMasterId r:id="rId6"/>
  </p:handoutMasterIdLst>
  <p:sldIdLst>
    <p:sldId id="290" r:id="rId2"/>
    <p:sldId id="445" r:id="rId3"/>
    <p:sldId id="448" r:id="rId4"/>
  </p:sldIdLst>
  <p:sldSz cx="9144000" cy="5143500" type="screen16x9"/>
  <p:notesSz cx="6794500" cy="9906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5511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8" pos="952" userDrawn="1">
          <p15:clr>
            <a:srgbClr val="A4A3A4"/>
          </p15:clr>
        </p15:guide>
        <p15:guide id="9" pos="2971" userDrawn="1">
          <p15:clr>
            <a:srgbClr val="A4A3A4"/>
          </p15:clr>
        </p15:guide>
        <p15:guide id="10" orient="horz" pos="1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смаилова Анна Александровна" initials="ИАА" lastIdx="2" clrIdx="0">
    <p:extLst>
      <p:ext uri="{19B8F6BF-5375-455C-9EA6-DF929625EA0E}">
        <p15:presenceInfo xmlns:p15="http://schemas.microsoft.com/office/powerpoint/2012/main" userId="Исмаилова Ан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30"/>
    <a:srgbClr val="19502E"/>
    <a:srgbClr val="448A18"/>
    <a:srgbClr val="69A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6"/>
    <p:restoredTop sz="95897"/>
  </p:normalViewPr>
  <p:slideViewPr>
    <p:cSldViewPr snapToGrid="0" snapToObjects="1" showGuides="1">
      <p:cViewPr varScale="1">
        <p:scale>
          <a:sx n="152" d="100"/>
          <a:sy n="152" d="100"/>
        </p:scale>
        <p:origin x="594" y="132"/>
      </p:cViewPr>
      <p:guideLst>
        <p:guide orient="horz" pos="373"/>
        <p:guide pos="5511"/>
        <p:guide pos="22"/>
        <p:guide orient="horz" pos="2913"/>
        <p:guide pos="952"/>
        <p:guide pos="2971"/>
        <p:guide orient="horz" pos="1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FFCD5-335A-4FDD-8A67-AB7BE875351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67AA7-4D0C-4523-9A4A-47DAF37C2A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Экспресс кредитование</a:t>
          </a:r>
        </a:p>
        <a:p>
          <a:pPr algn="ctr">
            <a:lnSpc>
              <a:spcPct val="100000"/>
            </a:lnSpc>
            <a:spcAft>
              <a:spcPts val="200"/>
            </a:spcAft>
          </a:pP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качественных Заемщиков Банка с положительной кредитной историей</a:t>
          </a:r>
        </a:p>
        <a:p>
          <a:pPr algn="ctr">
            <a:lnSpc>
              <a:spcPct val="100000"/>
            </a:lnSpc>
            <a:spcAft>
              <a:spcPts val="200"/>
            </a:spcAft>
          </a:pPr>
          <a:r>
            <a:rPr lang="ru-RU" sz="900" b="0" dirty="0" smtClean="0">
              <a:latin typeface="Arial" panose="020B0604020202020204" pitchFamily="34" charset="0"/>
              <a:cs typeface="Arial" panose="020B0604020202020204" pitchFamily="34" charset="0"/>
            </a:rPr>
            <a:t>Достаточно анкеты-заявки</a:t>
          </a:r>
          <a:endParaRPr lang="ru-RU" sz="9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4B10B-B41E-4DEF-82A2-7DBDE5FCE12A}" type="parTrans" cxnId="{05D21634-92A3-4930-9414-FA729456C2EE}">
      <dgm:prSet/>
      <dgm:spPr/>
      <dgm:t>
        <a:bodyPr/>
        <a:lstStyle/>
        <a:p>
          <a:endParaRPr lang="ru-RU"/>
        </a:p>
      </dgm:t>
    </dgm:pt>
    <dgm:pt modelId="{37FA4C2E-36CA-460F-AE3C-D5F960BB1E2F}" type="sibTrans" cxnId="{05D21634-92A3-4930-9414-FA729456C2EE}">
      <dgm:prSet/>
      <dgm:spPr/>
      <dgm:t>
        <a:bodyPr/>
        <a:lstStyle/>
        <a:p>
          <a:endParaRPr lang="ru-RU"/>
        </a:p>
      </dgm:t>
    </dgm:pt>
    <dgm:pt modelId="{8BD18F34-CDD8-4457-9FC5-C81B138E52B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lvl="0" algn="l" defTabSz="444500">
            <a:spcBef>
              <a:spcPct val="0"/>
            </a:spcBef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кого: </a:t>
          </a:r>
        </a:p>
        <a:p>
          <a:pPr lvl="0" algn="l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Заемщики Банка (ИП</a:t>
          </a:r>
          <a:r>
            <a:rPr lang="en-US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ИП-глава КФХ) с положительной кредитной историей, находящиеся на расчетно-кассовом обслуживании более 12 </a:t>
          </a:r>
          <a:r>
            <a:rPr lang="ru-RU" sz="75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Кредитные продукты: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Микро-АПК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5 млн. руб. </a:t>
          </a: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5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5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пополнение оборотных средств</a:t>
          </a: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только поручительство</a:t>
          </a:r>
        </a:p>
        <a:p>
          <a:pPr lvl="0" algn="just" defTabSz="444500">
            <a:spcBef>
              <a:spcPct val="0"/>
            </a:spcBef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Бизнес-карта с кредитным лимитом</a:t>
          </a: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3 млн. руб. </a:t>
          </a: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5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5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оплата текущих расходов</a:t>
          </a:r>
        </a:p>
        <a:p>
          <a:pPr lvl="0" algn="just" defTabSz="44450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без поручительства</a:t>
          </a:r>
        </a:p>
        <a:p>
          <a:pPr lvl="0" algn="just" defTabSz="444500">
            <a:spcBef>
              <a:spcPct val="0"/>
            </a:spcBef>
          </a:pPr>
          <a:endParaRPr lang="ru-RU" sz="75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endParaRPr lang="ru-RU" sz="75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принятия решения – 1 рабочий день</a:t>
          </a:r>
          <a:endParaRPr lang="ru-RU" sz="7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E1D54-D214-4985-910C-BA1A06521CA0}" type="parTrans" cxnId="{1A6553BB-250E-4CE4-84A8-75F0E69C4FAD}">
      <dgm:prSet/>
      <dgm:spPr/>
      <dgm:t>
        <a:bodyPr/>
        <a:lstStyle/>
        <a:p>
          <a:endParaRPr lang="ru-RU"/>
        </a:p>
      </dgm:t>
    </dgm:pt>
    <dgm:pt modelId="{B0E7121E-6EE7-40E0-8953-87529FC05A9E}" type="sibTrans" cxnId="{1A6553BB-250E-4CE4-84A8-75F0E69C4FAD}">
      <dgm:prSet/>
      <dgm:spPr/>
      <dgm:t>
        <a:bodyPr/>
        <a:lstStyle/>
        <a:p>
          <a:endParaRPr lang="ru-RU"/>
        </a:p>
      </dgm:t>
    </dgm:pt>
    <dgm:pt modelId="{9BA0AFDF-FBE9-465A-BC9A-ECBCB25DB68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2700">
          <a:solidFill>
            <a:srgbClr val="FFC000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Упрощенный процесс кредитования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9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3-м документам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0D0F1-3453-4553-AC6C-C6A5E994F62E}" type="parTrans" cxnId="{7F3BCE3E-39CA-47F0-BC0D-0025AA266B4C}">
      <dgm:prSet/>
      <dgm:spPr/>
      <dgm:t>
        <a:bodyPr/>
        <a:lstStyle/>
        <a:p>
          <a:endParaRPr lang="ru-RU"/>
        </a:p>
      </dgm:t>
    </dgm:pt>
    <dgm:pt modelId="{9EF17DC4-D8F0-4E0D-B6EC-A493A4719B4E}" type="sibTrans" cxnId="{7F3BCE3E-39CA-47F0-BC0D-0025AA266B4C}">
      <dgm:prSet/>
      <dgm:spPr/>
      <dgm:t>
        <a:bodyPr/>
        <a:lstStyle/>
        <a:p>
          <a:endParaRPr lang="ru-RU"/>
        </a:p>
      </dgm:t>
    </dgm:pt>
    <dgm:pt modelId="{DAC44003-D657-4EBE-888B-DFE8A1C1FF4A}">
      <dgm:prSet phldrT="[Текст]" custT="1"/>
      <dgm:spPr>
        <a:solidFill>
          <a:srgbClr val="FFC000">
            <a:alpha val="17000"/>
          </a:srgb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кого: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ЮЛ</a:t>
          </a:r>
          <a:r>
            <a:rPr lang="en-US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КФХ, образованные в форме ЮЛ, ИП</a:t>
          </a:r>
          <a:r>
            <a:rPr lang="en-US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ИП – глава КФХ, ведущие деятельность единолично</a:t>
          </a:r>
        </a:p>
        <a:p>
          <a:pPr marL="0" marR="0" lvl="0" indent="0" algn="just" defTabSz="4000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Кредитные продукты: </a:t>
          </a:r>
        </a:p>
        <a:p>
          <a:pPr marL="0" marR="0" lvl="0" indent="0" algn="just" defTabSz="4000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Микро-АПК, АПК-Инвест</a:t>
          </a:r>
        </a:p>
        <a:p>
          <a:pPr marL="0" marR="0" lvl="0" indent="0" algn="just" defTabSz="4000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– до 10 </a:t>
          </a:r>
          <a:r>
            <a:rPr lang="ru-RU" sz="75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just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– до 18 мес. на оборотные цели; до 84 мес. на инвестиционные цели</a:t>
          </a:r>
        </a:p>
        <a:p>
          <a:pPr lvl="0" algn="just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кредитования: </a:t>
          </a:r>
        </a:p>
        <a:p>
          <a:pPr lvl="0" algn="just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Пополнение оборотных средств</a:t>
          </a:r>
        </a:p>
        <a:p>
          <a:pPr lvl="0" algn="just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Проведение сезонных работ</a:t>
          </a:r>
        </a:p>
        <a:p>
          <a:pPr lvl="0" algn="just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с/х животных</a:t>
          </a:r>
        </a:p>
        <a:p>
          <a:pPr lvl="0" algn="l" defTabSz="400050">
            <a:spcBef>
              <a:spcPct val="0"/>
            </a:spcBef>
          </a:pPr>
          <a:r>
            <a:rPr lang="ru-RU" sz="7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земельного участка с/х назначения</a:t>
          </a:r>
        </a:p>
        <a:p>
          <a:pPr lvl="0" algn="l" defTabSz="400050">
            <a:spcBef>
              <a:spcPct val="0"/>
            </a:spcBef>
          </a:pPr>
          <a:r>
            <a:rPr lang="ru-RU" sz="7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техники/оборудования, в </a:t>
          </a:r>
          <a:r>
            <a:rPr lang="ru-RU" sz="75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т.ч</a:t>
          </a:r>
          <a:r>
            <a:rPr lang="ru-RU" sz="7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б/у</a:t>
          </a:r>
        </a:p>
        <a:p>
          <a:pPr lvl="0" algn="l" defTabSz="400050">
            <a:spcBef>
              <a:spcPct val="0"/>
            </a:spcBef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Бизнес-карта с кредитным лимитом</a:t>
          </a:r>
        </a:p>
        <a:p>
          <a:pPr lvl="0" algn="l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3 млн. руб. </a:t>
          </a:r>
        </a:p>
        <a:p>
          <a:pPr lvl="0" algn="l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5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5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оплата текущих расходов</a:t>
          </a:r>
        </a:p>
        <a:p>
          <a:pPr lvl="0" algn="l" defTabSz="400050">
            <a:spcBef>
              <a:spcPct val="0"/>
            </a:spcBef>
          </a:pPr>
          <a:r>
            <a:rPr lang="ru-RU" sz="7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без поручительства</a:t>
          </a:r>
          <a:endParaRPr lang="ru-RU" sz="75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00050">
            <a:spcBef>
              <a:spcPct val="0"/>
            </a:spcBef>
          </a:pPr>
          <a:r>
            <a:rPr lang="ru-RU" sz="7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принятия решения – до 5 рабочих дней</a:t>
          </a:r>
          <a:endParaRPr lang="ru-RU" sz="7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DD226-4C54-4398-B3A7-5C86EC346E46}" type="parTrans" cxnId="{0E3FE942-27E1-411E-ACB8-65EDFADD8621}">
      <dgm:prSet/>
      <dgm:spPr/>
      <dgm:t>
        <a:bodyPr/>
        <a:lstStyle/>
        <a:p>
          <a:endParaRPr lang="ru-RU"/>
        </a:p>
      </dgm:t>
    </dgm:pt>
    <dgm:pt modelId="{5BEF53A0-3C10-49C9-9FA6-076B003F920B}" type="sibTrans" cxnId="{0E3FE942-27E1-411E-ACB8-65EDFADD8621}">
      <dgm:prSet/>
      <dgm:spPr/>
      <dgm:t>
        <a:bodyPr/>
        <a:lstStyle/>
        <a:p>
          <a:endParaRPr lang="ru-RU"/>
        </a:p>
      </dgm:t>
    </dgm:pt>
    <dgm:pt modelId="{DF60DDD5-1610-44B0-8C40-C1F13B6D4C32}">
      <dgm:prSet phldrT="[Текст]" custT="1"/>
      <dgm:spPr>
        <a:noFill/>
        <a:ln w="12700">
          <a:solidFill>
            <a:srgbClr val="19502E"/>
          </a:solidFill>
        </a:ln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Стандартный процесс кредитования</a:t>
          </a:r>
          <a:endParaRPr lang="en-US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Полный пакет финансовых документов на 3 отчетные даты </a:t>
          </a:r>
          <a:endParaRPr lang="en-US" sz="9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30250-5A8E-4F8E-A740-35ED781C2D32}" type="parTrans" cxnId="{5939EB45-2382-4C05-B264-DA97EB872D9D}">
      <dgm:prSet/>
      <dgm:spPr/>
      <dgm:t>
        <a:bodyPr/>
        <a:lstStyle/>
        <a:p>
          <a:endParaRPr lang="ru-RU"/>
        </a:p>
      </dgm:t>
    </dgm:pt>
    <dgm:pt modelId="{668F59D5-C95D-4AA2-81BD-D50C0F18FD36}" type="sibTrans" cxnId="{5939EB45-2382-4C05-B264-DA97EB872D9D}">
      <dgm:prSet/>
      <dgm:spPr/>
      <dgm:t>
        <a:bodyPr/>
        <a:lstStyle/>
        <a:p>
          <a:endParaRPr lang="ru-RU"/>
        </a:p>
      </dgm:t>
    </dgm:pt>
    <dgm:pt modelId="{3E883EBD-BBE8-4E03-ACC9-1DD28972596E}">
      <dgm:prSet phldrT="[Текст]" custT="1"/>
      <dgm:spPr>
        <a:solidFill>
          <a:srgbClr val="2B6030">
            <a:alpha val="16000"/>
          </a:srgbClr>
        </a:solidFill>
      </dgm:spPr>
      <dgm:t>
        <a:bodyPr/>
        <a:lstStyle/>
        <a:p>
          <a:pPr algn="l"/>
          <a:r>
            <a: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кого: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ЮЛ</a:t>
          </a:r>
          <a:r>
            <a:rPr lang="en-US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КФХ, образованные в форме ЮЛ, ИП</a:t>
          </a:r>
          <a:r>
            <a:rPr lang="en-US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ИП – глава КФХ</a:t>
          </a:r>
        </a:p>
        <a:p>
          <a:pPr algn="l"/>
          <a:r>
            <a: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Кредитные продукты: </a:t>
          </a:r>
        </a:p>
        <a:p>
          <a:pPr algn="l"/>
          <a:r>
            <a: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Микро-АПК, АПК-Инвест</a:t>
          </a:r>
          <a:endParaRPr lang="en-US" sz="7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–определяется на основе платежеспособности Клиента, максимальная сумма по каждому продукту – 30 млн </a:t>
          </a:r>
          <a:r>
            <a:rPr lang="ru-RU" sz="7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endParaRPr lang="ru-RU" sz="7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– до 18 мес. на оборотные цели; до 84 мес. на инвестиционные цели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кредитования: 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Пополнение оборотных средств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Проведение сезонных работ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с/х животных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земельного участка с/х назначения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техники/оборудования, в </a:t>
          </a:r>
          <a:r>
            <a:rPr lang="ru-RU" sz="7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т.ч</a:t>
          </a:r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б/у</a:t>
          </a:r>
        </a:p>
        <a:p>
          <a:pPr algn="l"/>
          <a:r>
            <a: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Бизнес-карта с кредитным лимитом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3 млн. руб. 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оплата текущих расходов</a:t>
          </a:r>
        </a:p>
        <a:p>
          <a:pPr algn="l"/>
          <a:r>
            <a:rPr lang="ru-RU" sz="7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без поручительства</a:t>
          </a:r>
          <a:endParaRPr lang="en-US" sz="7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принятия решения - до 10 рабочих дней</a:t>
          </a:r>
          <a:endParaRPr lang="ru-RU" sz="7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EDE0E-1244-4958-98E2-80C825B6FBC2}" type="parTrans" cxnId="{FACB461F-64DB-430F-A992-5405B492A793}">
      <dgm:prSet/>
      <dgm:spPr/>
      <dgm:t>
        <a:bodyPr/>
        <a:lstStyle/>
        <a:p>
          <a:endParaRPr lang="ru-RU"/>
        </a:p>
      </dgm:t>
    </dgm:pt>
    <dgm:pt modelId="{14416082-20E7-433E-AFE1-EBBD7E76F13D}" type="sibTrans" cxnId="{FACB461F-64DB-430F-A992-5405B492A793}">
      <dgm:prSet/>
      <dgm:spPr/>
      <dgm:t>
        <a:bodyPr/>
        <a:lstStyle/>
        <a:p>
          <a:endParaRPr lang="ru-RU"/>
        </a:p>
      </dgm:t>
    </dgm:pt>
    <dgm:pt modelId="{AEDB6678-B0BC-4375-AB8B-BE694E9DCA03}" type="pres">
      <dgm:prSet presAssocID="{1A9FFCD5-335A-4FDD-8A67-AB7BE87535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8277F-ADBD-4797-A190-CFDE5FAFB530}" type="pres">
      <dgm:prSet presAssocID="{46F67AA7-4D0C-4523-9A4A-47DAF37C2ADA}" presName="compNode" presStyleCnt="0"/>
      <dgm:spPr/>
      <dgm:t>
        <a:bodyPr/>
        <a:lstStyle/>
        <a:p>
          <a:endParaRPr lang="ru-RU"/>
        </a:p>
      </dgm:t>
    </dgm:pt>
    <dgm:pt modelId="{3C7639F6-09DF-4EB8-B66E-D5398393D3A7}" type="pres">
      <dgm:prSet presAssocID="{46F67AA7-4D0C-4523-9A4A-47DAF37C2ADA}" presName="aNode" presStyleLbl="bgShp" presStyleIdx="0" presStyleCnt="3" custScaleX="104739"/>
      <dgm:spPr/>
      <dgm:t>
        <a:bodyPr/>
        <a:lstStyle/>
        <a:p>
          <a:endParaRPr lang="ru-RU"/>
        </a:p>
      </dgm:t>
    </dgm:pt>
    <dgm:pt modelId="{85E3861F-89F6-4DBF-9B3C-FED7F314FA1C}" type="pres">
      <dgm:prSet presAssocID="{46F67AA7-4D0C-4523-9A4A-47DAF37C2ADA}" presName="textNode" presStyleLbl="bgShp" presStyleIdx="0" presStyleCnt="3"/>
      <dgm:spPr/>
      <dgm:t>
        <a:bodyPr/>
        <a:lstStyle/>
        <a:p>
          <a:endParaRPr lang="ru-RU"/>
        </a:p>
      </dgm:t>
    </dgm:pt>
    <dgm:pt modelId="{463191B4-528B-48BD-89DE-B4BA0BE8A4DA}" type="pres">
      <dgm:prSet presAssocID="{46F67AA7-4D0C-4523-9A4A-47DAF37C2ADA}" presName="compChildNode" presStyleCnt="0"/>
      <dgm:spPr/>
      <dgm:t>
        <a:bodyPr/>
        <a:lstStyle/>
        <a:p>
          <a:endParaRPr lang="ru-RU"/>
        </a:p>
      </dgm:t>
    </dgm:pt>
    <dgm:pt modelId="{2C86FA99-06DF-412C-84B4-488B08E01D1C}" type="pres">
      <dgm:prSet presAssocID="{46F67AA7-4D0C-4523-9A4A-47DAF37C2ADA}" presName="theInnerList" presStyleCnt="0"/>
      <dgm:spPr/>
      <dgm:t>
        <a:bodyPr/>
        <a:lstStyle/>
        <a:p>
          <a:endParaRPr lang="ru-RU"/>
        </a:p>
      </dgm:t>
    </dgm:pt>
    <dgm:pt modelId="{C8A251CA-4B2D-4554-AF63-4A4CB3B36A68}" type="pres">
      <dgm:prSet presAssocID="{8BD18F34-CDD8-4457-9FC5-C81B138E52B3}" presName="childNode" presStyleLbl="node1" presStyleIdx="0" presStyleCnt="3" custScaleX="114989" custScaleY="122689" custLinFactNeighborX="-2742" custLinFactNeighborY="-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10C96-5E3E-4872-A022-1F742503F1DC}" type="pres">
      <dgm:prSet presAssocID="{46F67AA7-4D0C-4523-9A4A-47DAF37C2ADA}" presName="aSpace" presStyleCnt="0"/>
      <dgm:spPr/>
      <dgm:t>
        <a:bodyPr/>
        <a:lstStyle/>
        <a:p>
          <a:endParaRPr lang="ru-RU"/>
        </a:p>
      </dgm:t>
    </dgm:pt>
    <dgm:pt modelId="{C649C936-F210-4D21-B608-E688ACC98757}" type="pres">
      <dgm:prSet presAssocID="{9BA0AFDF-FBE9-465A-BC9A-ECBCB25DB68C}" presName="compNode" presStyleCnt="0"/>
      <dgm:spPr/>
      <dgm:t>
        <a:bodyPr/>
        <a:lstStyle/>
        <a:p>
          <a:endParaRPr lang="ru-RU"/>
        </a:p>
      </dgm:t>
    </dgm:pt>
    <dgm:pt modelId="{0C9C1DCA-F056-4170-9114-598CDEC01543}" type="pres">
      <dgm:prSet presAssocID="{9BA0AFDF-FBE9-465A-BC9A-ECBCB25DB68C}" presName="aNode" presStyleLbl="bgShp" presStyleIdx="1" presStyleCnt="3" custScaleX="107110" custLinFactNeighborX="-2815"/>
      <dgm:spPr/>
      <dgm:t>
        <a:bodyPr/>
        <a:lstStyle/>
        <a:p>
          <a:endParaRPr lang="ru-RU"/>
        </a:p>
      </dgm:t>
    </dgm:pt>
    <dgm:pt modelId="{8BBCC2EE-66C4-4C54-962C-C9D13ED587C7}" type="pres">
      <dgm:prSet presAssocID="{9BA0AFDF-FBE9-465A-BC9A-ECBCB25DB68C}" presName="textNode" presStyleLbl="bgShp" presStyleIdx="1" presStyleCnt="3"/>
      <dgm:spPr/>
      <dgm:t>
        <a:bodyPr/>
        <a:lstStyle/>
        <a:p>
          <a:endParaRPr lang="ru-RU"/>
        </a:p>
      </dgm:t>
    </dgm:pt>
    <dgm:pt modelId="{89F8F370-2982-4212-B485-283451365B8A}" type="pres">
      <dgm:prSet presAssocID="{9BA0AFDF-FBE9-465A-BC9A-ECBCB25DB68C}" presName="compChildNode" presStyleCnt="0"/>
      <dgm:spPr/>
      <dgm:t>
        <a:bodyPr/>
        <a:lstStyle/>
        <a:p>
          <a:endParaRPr lang="ru-RU"/>
        </a:p>
      </dgm:t>
    </dgm:pt>
    <dgm:pt modelId="{E8D07371-8A80-42E2-9A16-E4EB31D1440D}" type="pres">
      <dgm:prSet presAssocID="{9BA0AFDF-FBE9-465A-BC9A-ECBCB25DB68C}" presName="theInnerList" presStyleCnt="0"/>
      <dgm:spPr/>
      <dgm:t>
        <a:bodyPr/>
        <a:lstStyle/>
        <a:p>
          <a:endParaRPr lang="ru-RU"/>
        </a:p>
      </dgm:t>
    </dgm:pt>
    <dgm:pt modelId="{BA5001D3-2F23-4D5A-916A-8A0117FA6462}" type="pres">
      <dgm:prSet presAssocID="{DAC44003-D657-4EBE-888B-DFE8A1C1FF4A}" presName="childNode" presStyleLbl="node1" presStyleIdx="1" presStyleCnt="3" custScaleX="121441" custScaleY="102461" custLinFactNeighborX="-7200" custLinFactNeighborY="-4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DA48E-0049-4390-855E-78D898CD7B4C}" type="pres">
      <dgm:prSet presAssocID="{9BA0AFDF-FBE9-465A-BC9A-ECBCB25DB68C}" presName="aSpace" presStyleCnt="0"/>
      <dgm:spPr/>
      <dgm:t>
        <a:bodyPr/>
        <a:lstStyle/>
        <a:p>
          <a:endParaRPr lang="ru-RU"/>
        </a:p>
      </dgm:t>
    </dgm:pt>
    <dgm:pt modelId="{9EB95E50-4766-4BC0-87B1-DEFCCAB53FA2}" type="pres">
      <dgm:prSet presAssocID="{DF60DDD5-1610-44B0-8C40-C1F13B6D4C32}" presName="compNode" presStyleCnt="0"/>
      <dgm:spPr/>
      <dgm:t>
        <a:bodyPr/>
        <a:lstStyle/>
        <a:p>
          <a:endParaRPr lang="ru-RU"/>
        </a:p>
      </dgm:t>
    </dgm:pt>
    <dgm:pt modelId="{8EAD570B-02A8-4F8B-A71E-A7EBB5DA7D0A}" type="pres">
      <dgm:prSet presAssocID="{DF60DDD5-1610-44B0-8C40-C1F13B6D4C32}" presName="aNode" presStyleLbl="bgShp" presStyleIdx="2" presStyleCnt="3" custScaleX="104398" custLinFactNeighborX="-6334"/>
      <dgm:spPr/>
      <dgm:t>
        <a:bodyPr/>
        <a:lstStyle/>
        <a:p>
          <a:endParaRPr lang="ru-RU"/>
        </a:p>
      </dgm:t>
    </dgm:pt>
    <dgm:pt modelId="{19FD99FE-1D7A-44FF-A213-7E2F6880B931}" type="pres">
      <dgm:prSet presAssocID="{DF60DDD5-1610-44B0-8C40-C1F13B6D4C32}" presName="textNode" presStyleLbl="bgShp" presStyleIdx="2" presStyleCnt="3"/>
      <dgm:spPr/>
      <dgm:t>
        <a:bodyPr/>
        <a:lstStyle/>
        <a:p>
          <a:endParaRPr lang="ru-RU"/>
        </a:p>
      </dgm:t>
    </dgm:pt>
    <dgm:pt modelId="{938D7E2E-780E-43A4-BEDC-E76DADB5D6C6}" type="pres">
      <dgm:prSet presAssocID="{DF60DDD5-1610-44B0-8C40-C1F13B6D4C32}" presName="compChildNode" presStyleCnt="0"/>
      <dgm:spPr/>
      <dgm:t>
        <a:bodyPr/>
        <a:lstStyle/>
        <a:p>
          <a:endParaRPr lang="ru-RU"/>
        </a:p>
      </dgm:t>
    </dgm:pt>
    <dgm:pt modelId="{61E750E9-623A-4ACE-8072-BCD99734E56B}" type="pres">
      <dgm:prSet presAssocID="{DF60DDD5-1610-44B0-8C40-C1F13B6D4C32}" presName="theInnerList" presStyleCnt="0"/>
      <dgm:spPr/>
      <dgm:t>
        <a:bodyPr/>
        <a:lstStyle/>
        <a:p>
          <a:endParaRPr lang="ru-RU"/>
        </a:p>
      </dgm:t>
    </dgm:pt>
    <dgm:pt modelId="{F2B60E1A-C16A-4EB9-B1AE-AA1E4BDA3FA9}" type="pres">
      <dgm:prSet presAssocID="{3E883EBD-BBE8-4E03-ACC9-1DD28972596E}" presName="childNode" presStyleLbl="node1" presStyleIdx="2" presStyleCnt="3" custScaleX="128453" custScaleY="122071" custLinFactNeighborX="-7896" custLinFactNeighborY="-6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21634-92A3-4930-9414-FA729456C2EE}" srcId="{1A9FFCD5-335A-4FDD-8A67-AB7BE8753510}" destId="{46F67AA7-4D0C-4523-9A4A-47DAF37C2ADA}" srcOrd="0" destOrd="0" parTransId="{C024B10B-B41E-4DEF-82A2-7DBDE5FCE12A}" sibTransId="{37FA4C2E-36CA-460F-AE3C-D5F960BB1E2F}"/>
    <dgm:cxn modelId="{0E3FE942-27E1-411E-ACB8-65EDFADD8621}" srcId="{9BA0AFDF-FBE9-465A-BC9A-ECBCB25DB68C}" destId="{DAC44003-D657-4EBE-888B-DFE8A1C1FF4A}" srcOrd="0" destOrd="0" parTransId="{246DD226-4C54-4398-B3A7-5C86EC346E46}" sibTransId="{5BEF53A0-3C10-49C9-9FA6-076B003F920B}"/>
    <dgm:cxn modelId="{F3978461-7CE8-4795-A8DE-99F40963B0FA}" type="presOf" srcId="{9BA0AFDF-FBE9-465A-BC9A-ECBCB25DB68C}" destId="{0C9C1DCA-F056-4170-9114-598CDEC01543}" srcOrd="0" destOrd="0" presId="urn:microsoft.com/office/officeart/2005/8/layout/lProcess2"/>
    <dgm:cxn modelId="{FD52B765-60D0-4073-9552-01D8155E96D1}" type="presOf" srcId="{3E883EBD-BBE8-4E03-ACC9-1DD28972596E}" destId="{F2B60E1A-C16A-4EB9-B1AE-AA1E4BDA3FA9}" srcOrd="0" destOrd="0" presId="urn:microsoft.com/office/officeart/2005/8/layout/lProcess2"/>
    <dgm:cxn modelId="{1A6553BB-250E-4CE4-84A8-75F0E69C4FAD}" srcId="{46F67AA7-4D0C-4523-9A4A-47DAF37C2ADA}" destId="{8BD18F34-CDD8-4457-9FC5-C81B138E52B3}" srcOrd="0" destOrd="0" parTransId="{F2AE1D54-D214-4985-910C-BA1A06521CA0}" sibTransId="{B0E7121E-6EE7-40E0-8953-87529FC05A9E}"/>
    <dgm:cxn modelId="{5939EB45-2382-4C05-B264-DA97EB872D9D}" srcId="{1A9FFCD5-335A-4FDD-8A67-AB7BE8753510}" destId="{DF60DDD5-1610-44B0-8C40-C1F13B6D4C32}" srcOrd="2" destOrd="0" parTransId="{AF030250-5A8E-4F8E-A740-35ED781C2D32}" sibTransId="{668F59D5-C95D-4AA2-81BD-D50C0F18FD36}"/>
    <dgm:cxn modelId="{B1F81CAA-DAE8-4A8D-888C-D4BB992E2419}" type="presOf" srcId="{DF60DDD5-1610-44B0-8C40-C1F13B6D4C32}" destId="{19FD99FE-1D7A-44FF-A213-7E2F6880B931}" srcOrd="1" destOrd="0" presId="urn:microsoft.com/office/officeart/2005/8/layout/lProcess2"/>
    <dgm:cxn modelId="{DEF76498-A1CC-406E-ADCF-992940FD99F3}" type="presOf" srcId="{DAC44003-D657-4EBE-888B-DFE8A1C1FF4A}" destId="{BA5001D3-2F23-4D5A-916A-8A0117FA6462}" srcOrd="0" destOrd="0" presId="urn:microsoft.com/office/officeart/2005/8/layout/lProcess2"/>
    <dgm:cxn modelId="{2AD82F2B-9A14-4C2F-99F2-E85C53393739}" type="presOf" srcId="{9BA0AFDF-FBE9-465A-BC9A-ECBCB25DB68C}" destId="{8BBCC2EE-66C4-4C54-962C-C9D13ED587C7}" srcOrd="1" destOrd="0" presId="urn:microsoft.com/office/officeart/2005/8/layout/lProcess2"/>
    <dgm:cxn modelId="{FACB461F-64DB-430F-A992-5405B492A793}" srcId="{DF60DDD5-1610-44B0-8C40-C1F13B6D4C32}" destId="{3E883EBD-BBE8-4E03-ACC9-1DD28972596E}" srcOrd="0" destOrd="0" parTransId="{2D3EDE0E-1244-4958-98E2-80C825B6FBC2}" sibTransId="{14416082-20E7-433E-AFE1-EBBD7E76F13D}"/>
    <dgm:cxn modelId="{3AD5F2C8-7923-4D8D-B997-DB3C23726430}" type="presOf" srcId="{DF60DDD5-1610-44B0-8C40-C1F13B6D4C32}" destId="{8EAD570B-02A8-4F8B-A71E-A7EBB5DA7D0A}" srcOrd="0" destOrd="0" presId="urn:microsoft.com/office/officeart/2005/8/layout/lProcess2"/>
    <dgm:cxn modelId="{7F3BCE3E-39CA-47F0-BC0D-0025AA266B4C}" srcId="{1A9FFCD5-335A-4FDD-8A67-AB7BE8753510}" destId="{9BA0AFDF-FBE9-465A-BC9A-ECBCB25DB68C}" srcOrd="1" destOrd="0" parTransId="{B070D0F1-3453-4553-AC6C-C6A5E994F62E}" sibTransId="{9EF17DC4-D8F0-4E0D-B6EC-A493A4719B4E}"/>
    <dgm:cxn modelId="{DB7DCF18-7EBB-48F0-AC5C-FF19B8EB42F4}" type="presOf" srcId="{46F67AA7-4D0C-4523-9A4A-47DAF37C2ADA}" destId="{3C7639F6-09DF-4EB8-B66E-D5398393D3A7}" srcOrd="0" destOrd="0" presId="urn:microsoft.com/office/officeart/2005/8/layout/lProcess2"/>
    <dgm:cxn modelId="{AB92DF00-6B62-47CB-AA17-4E500107F1D6}" type="presOf" srcId="{46F67AA7-4D0C-4523-9A4A-47DAF37C2ADA}" destId="{85E3861F-89F6-4DBF-9B3C-FED7F314FA1C}" srcOrd="1" destOrd="0" presId="urn:microsoft.com/office/officeart/2005/8/layout/lProcess2"/>
    <dgm:cxn modelId="{88F3F862-B2A9-4628-B2DF-65666A0BBEFA}" type="presOf" srcId="{1A9FFCD5-335A-4FDD-8A67-AB7BE8753510}" destId="{AEDB6678-B0BC-4375-AB8B-BE694E9DCA03}" srcOrd="0" destOrd="0" presId="urn:microsoft.com/office/officeart/2005/8/layout/lProcess2"/>
    <dgm:cxn modelId="{200E20C9-C88E-437F-AB26-FCA5E0A0C8A1}" type="presOf" srcId="{8BD18F34-CDD8-4457-9FC5-C81B138E52B3}" destId="{C8A251CA-4B2D-4554-AF63-4A4CB3B36A68}" srcOrd="0" destOrd="0" presId="urn:microsoft.com/office/officeart/2005/8/layout/lProcess2"/>
    <dgm:cxn modelId="{7BD80EBC-4684-480F-80B3-CD250A9B18A2}" type="presParOf" srcId="{AEDB6678-B0BC-4375-AB8B-BE694E9DCA03}" destId="{7868277F-ADBD-4797-A190-CFDE5FAFB530}" srcOrd="0" destOrd="0" presId="urn:microsoft.com/office/officeart/2005/8/layout/lProcess2"/>
    <dgm:cxn modelId="{F358CE16-FC87-4CFA-8FFD-5E152E7D24AC}" type="presParOf" srcId="{7868277F-ADBD-4797-A190-CFDE5FAFB530}" destId="{3C7639F6-09DF-4EB8-B66E-D5398393D3A7}" srcOrd="0" destOrd="0" presId="urn:microsoft.com/office/officeart/2005/8/layout/lProcess2"/>
    <dgm:cxn modelId="{0A09E53C-7F88-461E-BDB6-E040EFF2B0CF}" type="presParOf" srcId="{7868277F-ADBD-4797-A190-CFDE5FAFB530}" destId="{85E3861F-89F6-4DBF-9B3C-FED7F314FA1C}" srcOrd="1" destOrd="0" presId="urn:microsoft.com/office/officeart/2005/8/layout/lProcess2"/>
    <dgm:cxn modelId="{0F047D43-5514-4821-BBF9-F436077930D9}" type="presParOf" srcId="{7868277F-ADBD-4797-A190-CFDE5FAFB530}" destId="{463191B4-528B-48BD-89DE-B4BA0BE8A4DA}" srcOrd="2" destOrd="0" presId="urn:microsoft.com/office/officeart/2005/8/layout/lProcess2"/>
    <dgm:cxn modelId="{F279DDA9-4E48-4453-9925-5FEEFF279B65}" type="presParOf" srcId="{463191B4-528B-48BD-89DE-B4BA0BE8A4DA}" destId="{2C86FA99-06DF-412C-84B4-488B08E01D1C}" srcOrd="0" destOrd="0" presId="urn:microsoft.com/office/officeart/2005/8/layout/lProcess2"/>
    <dgm:cxn modelId="{856BA92C-4073-4930-9868-E3959C0E57BC}" type="presParOf" srcId="{2C86FA99-06DF-412C-84B4-488B08E01D1C}" destId="{C8A251CA-4B2D-4554-AF63-4A4CB3B36A68}" srcOrd="0" destOrd="0" presId="urn:microsoft.com/office/officeart/2005/8/layout/lProcess2"/>
    <dgm:cxn modelId="{8DB4DFD5-4C55-4D00-9BBB-7101DDF86DD0}" type="presParOf" srcId="{AEDB6678-B0BC-4375-AB8B-BE694E9DCA03}" destId="{2F510C96-5E3E-4872-A022-1F742503F1DC}" srcOrd="1" destOrd="0" presId="urn:microsoft.com/office/officeart/2005/8/layout/lProcess2"/>
    <dgm:cxn modelId="{9CAFB185-BC6A-4F89-A563-2198021FAAED}" type="presParOf" srcId="{AEDB6678-B0BC-4375-AB8B-BE694E9DCA03}" destId="{C649C936-F210-4D21-B608-E688ACC98757}" srcOrd="2" destOrd="0" presId="urn:microsoft.com/office/officeart/2005/8/layout/lProcess2"/>
    <dgm:cxn modelId="{CCF1AC50-84F5-4E1A-BB01-AE2C4D37926C}" type="presParOf" srcId="{C649C936-F210-4D21-B608-E688ACC98757}" destId="{0C9C1DCA-F056-4170-9114-598CDEC01543}" srcOrd="0" destOrd="0" presId="urn:microsoft.com/office/officeart/2005/8/layout/lProcess2"/>
    <dgm:cxn modelId="{9D94EBC8-9D6C-4453-8E8B-FEF2B1A90651}" type="presParOf" srcId="{C649C936-F210-4D21-B608-E688ACC98757}" destId="{8BBCC2EE-66C4-4C54-962C-C9D13ED587C7}" srcOrd="1" destOrd="0" presId="urn:microsoft.com/office/officeart/2005/8/layout/lProcess2"/>
    <dgm:cxn modelId="{6F1843B6-0F37-4D87-A8EC-D8737F969AB1}" type="presParOf" srcId="{C649C936-F210-4D21-B608-E688ACC98757}" destId="{89F8F370-2982-4212-B485-283451365B8A}" srcOrd="2" destOrd="0" presId="urn:microsoft.com/office/officeart/2005/8/layout/lProcess2"/>
    <dgm:cxn modelId="{B4974457-6DD0-44CB-A775-6B8C95616DD8}" type="presParOf" srcId="{89F8F370-2982-4212-B485-283451365B8A}" destId="{E8D07371-8A80-42E2-9A16-E4EB31D1440D}" srcOrd="0" destOrd="0" presId="urn:microsoft.com/office/officeart/2005/8/layout/lProcess2"/>
    <dgm:cxn modelId="{9D0AEAC1-120D-4B61-9B32-B84BB2C06B9D}" type="presParOf" srcId="{E8D07371-8A80-42E2-9A16-E4EB31D1440D}" destId="{BA5001D3-2F23-4D5A-916A-8A0117FA6462}" srcOrd="0" destOrd="0" presId="urn:microsoft.com/office/officeart/2005/8/layout/lProcess2"/>
    <dgm:cxn modelId="{DB1E6AD0-E37F-4D4F-B4BC-573644769330}" type="presParOf" srcId="{AEDB6678-B0BC-4375-AB8B-BE694E9DCA03}" destId="{2A7DA48E-0049-4390-855E-78D898CD7B4C}" srcOrd="3" destOrd="0" presId="urn:microsoft.com/office/officeart/2005/8/layout/lProcess2"/>
    <dgm:cxn modelId="{279B87D3-098F-4841-BA02-CCED8113373C}" type="presParOf" srcId="{AEDB6678-B0BC-4375-AB8B-BE694E9DCA03}" destId="{9EB95E50-4766-4BC0-87B1-DEFCCAB53FA2}" srcOrd="4" destOrd="0" presId="urn:microsoft.com/office/officeart/2005/8/layout/lProcess2"/>
    <dgm:cxn modelId="{5F3A7461-AD80-4B09-B357-5E0A614DAFB7}" type="presParOf" srcId="{9EB95E50-4766-4BC0-87B1-DEFCCAB53FA2}" destId="{8EAD570B-02A8-4F8B-A71E-A7EBB5DA7D0A}" srcOrd="0" destOrd="0" presId="urn:microsoft.com/office/officeart/2005/8/layout/lProcess2"/>
    <dgm:cxn modelId="{82346EE3-5B25-4AC9-88A5-C1C68F36D425}" type="presParOf" srcId="{9EB95E50-4766-4BC0-87B1-DEFCCAB53FA2}" destId="{19FD99FE-1D7A-44FF-A213-7E2F6880B931}" srcOrd="1" destOrd="0" presId="urn:microsoft.com/office/officeart/2005/8/layout/lProcess2"/>
    <dgm:cxn modelId="{02D9E82B-F57F-45A1-8E8A-C9B638C5DB9A}" type="presParOf" srcId="{9EB95E50-4766-4BC0-87B1-DEFCCAB53FA2}" destId="{938D7E2E-780E-43A4-BEDC-E76DADB5D6C6}" srcOrd="2" destOrd="0" presId="urn:microsoft.com/office/officeart/2005/8/layout/lProcess2"/>
    <dgm:cxn modelId="{BE3C4949-3689-40BF-9382-D99F337132F1}" type="presParOf" srcId="{938D7E2E-780E-43A4-BEDC-E76DADB5D6C6}" destId="{61E750E9-623A-4ACE-8072-BCD99734E56B}" srcOrd="0" destOrd="0" presId="urn:microsoft.com/office/officeart/2005/8/layout/lProcess2"/>
    <dgm:cxn modelId="{9871D040-1DB7-4157-AF65-BA555BAF1D53}" type="presParOf" srcId="{61E750E9-623A-4ACE-8072-BCD99734E56B}" destId="{F2B60E1A-C16A-4EB9-B1AE-AA1E4BDA3F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39F6-09DF-4EB8-B66E-D5398393D3A7}">
      <dsp:nvSpPr>
        <dsp:cNvPr id="0" name=""/>
        <dsp:cNvSpPr/>
      </dsp:nvSpPr>
      <dsp:spPr>
        <a:xfrm>
          <a:off x="1961" y="0"/>
          <a:ext cx="2841203" cy="42679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Экспресс кредитование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2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качественных Заемщиков Банка с положительной кредитной историей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200"/>
            </a:spcAft>
          </a:pPr>
          <a:r>
            <a:rPr lang="ru-RU" sz="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Достаточно анкеты-заявки</a:t>
          </a:r>
          <a:endParaRPr lang="ru-RU" sz="9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1" y="0"/>
        <a:ext cx="2841203" cy="1280398"/>
      </dsp:txXfrm>
    </dsp:sp>
    <dsp:sp modelId="{C8A251CA-4B2D-4554-AF63-4A4CB3B36A68}">
      <dsp:nvSpPr>
        <dsp:cNvPr id="0" name=""/>
        <dsp:cNvSpPr/>
      </dsp:nvSpPr>
      <dsp:spPr>
        <a:xfrm>
          <a:off x="115358" y="1142739"/>
          <a:ext cx="2495400" cy="27721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l" defTabSz="444500">
            <a:spcBef>
              <a:spcPct val="0"/>
            </a:spcBef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кого: </a:t>
          </a:r>
        </a:p>
        <a:p>
          <a:pPr lvl="0" algn="l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Заемщики Банка (ИП</a:t>
          </a:r>
          <a:r>
            <a:rPr lang="en-US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ИП-глава КФХ) с положительной кредитной историей, находящиеся на расчетно-кассовом обслуживании более 12 </a:t>
          </a:r>
          <a:r>
            <a:rPr lang="ru-RU" sz="75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Кредитные продукты: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Микро-АПК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5 млн. руб. </a:t>
          </a: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5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5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пополнение оборотных средств</a:t>
          </a: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только поручительство</a:t>
          </a:r>
        </a:p>
        <a:p>
          <a:pPr lvl="0" algn="just" defTabSz="444500">
            <a:spcBef>
              <a:spcPct val="0"/>
            </a:spcBef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Бизнес-карта с кредитным лимитом</a:t>
          </a: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3 млн. руб. </a:t>
          </a: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5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5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оплата текущих расходов</a:t>
          </a:r>
        </a:p>
        <a:p>
          <a:pPr lvl="0" algn="just" defTabSz="44450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без поручительства</a:t>
          </a:r>
        </a:p>
        <a:p>
          <a:pPr lvl="0" algn="just" defTabSz="444500">
            <a:spcBef>
              <a:spcPct val="0"/>
            </a:spcBef>
          </a:pPr>
          <a:endParaRPr lang="ru-RU" sz="75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endParaRPr lang="ru-RU" sz="75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44500">
            <a:spcBef>
              <a:spcPct val="0"/>
            </a:spcBef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принятия решения – 1 рабочий день</a:t>
          </a:r>
          <a:endParaRPr lang="ru-RU" sz="7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446" y="1215827"/>
        <a:ext cx="2349224" cy="2625925"/>
      </dsp:txXfrm>
    </dsp:sp>
    <dsp:sp modelId="{0C9C1DCA-F056-4170-9114-598CDEC01543}">
      <dsp:nvSpPr>
        <dsp:cNvPr id="0" name=""/>
        <dsp:cNvSpPr/>
      </dsp:nvSpPr>
      <dsp:spPr>
        <a:xfrm>
          <a:off x="2970252" y="0"/>
          <a:ext cx="2905520" cy="42679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Упрощенный процесс кредитования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3-м документам </a:t>
          </a:r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0252" y="0"/>
        <a:ext cx="2905520" cy="1280398"/>
      </dsp:txXfrm>
    </dsp:sp>
    <dsp:sp modelId="{BA5001D3-2F23-4D5A-916A-8A0117FA6462}">
      <dsp:nvSpPr>
        <dsp:cNvPr id="0" name=""/>
        <dsp:cNvSpPr/>
      </dsp:nvSpPr>
      <dsp:spPr>
        <a:xfrm>
          <a:off x="3025417" y="1157004"/>
          <a:ext cx="2635416" cy="2773074"/>
        </a:xfrm>
        <a:prstGeom prst="roundRect">
          <a:avLst>
            <a:gd name="adj" fmla="val 10000"/>
          </a:avLst>
        </a:prstGeom>
        <a:solidFill>
          <a:srgbClr val="FFC000">
            <a:alpha val="1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кого: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ЮЛ</a:t>
          </a:r>
          <a:r>
            <a:rPr lang="en-US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КФХ, образованные в форме ЮЛ, ИП</a:t>
          </a:r>
          <a:r>
            <a:rPr lang="en-US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ИП – глава КФХ, ведущие деятельность единолично</a:t>
          </a:r>
        </a:p>
        <a:p>
          <a:pPr marL="0" marR="0" lvl="0" indent="0" algn="just" defTabSz="4000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Кредитные продукты: </a:t>
          </a:r>
        </a:p>
        <a:p>
          <a:pPr marL="0" marR="0" lvl="0" indent="0" algn="just" defTabSz="4000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Микро-АПК, АПК-Инвест</a:t>
          </a:r>
        </a:p>
        <a:p>
          <a:pPr marL="0" marR="0" lvl="0" indent="0" algn="just" defTabSz="4000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– до 10 </a:t>
          </a:r>
          <a:r>
            <a:rPr lang="ru-RU" sz="75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just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– до 18 мес. на оборотные цели; до 84 мес. на инвестиционные цели</a:t>
          </a:r>
        </a:p>
        <a:p>
          <a:pPr lvl="0" algn="just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кредитования: </a:t>
          </a:r>
        </a:p>
        <a:p>
          <a:pPr lvl="0" algn="just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Пополнение оборотных средств</a:t>
          </a:r>
        </a:p>
        <a:p>
          <a:pPr lvl="0" algn="just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Проведение сезонных работ</a:t>
          </a:r>
        </a:p>
        <a:p>
          <a:pPr lvl="0" algn="just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с/х животных</a:t>
          </a:r>
        </a:p>
        <a:p>
          <a:pPr lvl="0" algn="l" defTabSz="400050">
            <a:spcBef>
              <a:spcPct val="0"/>
            </a:spcBef>
          </a:pPr>
          <a:r>
            <a:rPr lang="ru-RU" sz="7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земельного участка с/х назначения</a:t>
          </a:r>
        </a:p>
        <a:p>
          <a:pPr lvl="0" algn="l" defTabSz="400050">
            <a:spcBef>
              <a:spcPct val="0"/>
            </a:spcBef>
          </a:pPr>
          <a:r>
            <a:rPr lang="ru-RU" sz="7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техники/оборудования, в </a:t>
          </a:r>
          <a:r>
            <a:rPr lang="ru-RU" sz="75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т.ч</a:t>
          </a:r>
          <a:r>
            <a:rPr lang="ru-RU" sz="7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б/у</a:t>
          </a:r>
        </a:p>
        <a:p>
          <a:pPr lvl="0" algn="l" defTabSz="400050">
            <a:spcBef>
              <a:spcPct val="0"/>
            </a:spcBef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Бизнес-карта с кредитным лимитом</a:t>
          </a:r>
        </a:p>
        <a:p>
          <a:pPr lvl="0" algn="l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3 млн. руб. </a:t>
          </a:r>
        </a:p>
        <a:p>
          <a:pPr lvl="0" algn="l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5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5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оплата текущих расходов</a:t>
          </a:r>
        </a:p>
        <a:p>
          <a:pPr lvl="0" algn="l" defTabSz="400050">
            <a:spcBef>
              <a:spcPct val="0"/>
            </a:spcBef>
          </a:pPr>
          <a:r>
            <a:rPr lang="ru-RU" sz="7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без поручительства</a:t>
          </a:r>
          <a:endParaRPr lang="ru-RU" sz="75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400050">
            <a:spcBef>
              <a:spcPct val="0"/>
            </a:spcBef>
          </a:pPr>
          <a:r>
            <a:rPr lang="ru-RU" sz="75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принятия решения – до 5 рабочих дней</a:t>
          </a:r>
          <a:endParaRPr lang="ru-RU" sz="7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2606" y="1234193"/>
        <a:ext cx="2481038" cy="2618696"/>
      </dsp:txXfrm>
    </dsp:sp>
    <dsp:sp modelId="{8EAD570B-02A8-4F8B-A71E-A7EBB5DA7D0A}">
      <dsp:nvSpPr>
        <dsp:cNvPr id="0" name=""/>
        <dsp:cNvSpPr/>
      </dsp:nvSpPr>
      <dsp:spPr>
        <a:xfrm>
          <a:off x="5983763" y="0"/>
          <a:ext cx="2831953" cy="4267996"/>
        </a:xfrm>
        <a:prstGeom prst="roundRect">
          <a:avLst>
            <a:gd name="adj" fmla="val 10000"/>
          </a:avLst>
        </a:prstGeom>
        <a:noFill/>
        <a:ln w="12700">
          <a:solidFill>
            <a:srgbClr val="19502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Стандартный процесс кредитования</a:t>
          </a:r>
          <a:endParaRPr lang="en-US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Полный пакет финансовых документов на 3 отчетные даты </a:t>
          </a:r>
          <a:endParaRPr lang="en-US" sz="9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3763" y="0"/>
        <a:ext cx="2831953" cy="1280398"/>
      </dsp:txXfrm>
    </dsp:sp>
    <dsp:sp modelId="{F2B60E1A-C16A-4EB9-B1AE-AA1E4BDA3FA9}">
      <dsp:nvSpPr>
        <dsp:cNvPr id="0" name=""/>
        <dsp:cNvSpPr/>
      </dsp:nvSpPr>
      <dsp:spPr>
        <a:xfrm>
          <a:off x="6006414" y="1144370"/>
          <a:ext cx="2787585" cy="2771366"/>
        </a:xfrm>
        <a:prstGeom prst="roundRect">
          <a:avLst>
            <a:gd name="adj" fmla="val 10000"/>
          </a:avLst>
        </a:prstGeom>
        <a:solidFill>
          <a:srgbClr val="2B6030">
            <a:alpha val="1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кого: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ЮЛ</a:t>
          </a:r>
          <a:r>
            <a:rPr lang="en-US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КФХ, образованные в форме ЮЛ, ИП</a:t>
          </a:r>
          <a:r>
            <a:rPr lang="en-US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ИП – глава КФХ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Кредитные продукты: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Микро-АПК, АПК-Инвест</a:t>
          </a:r>
          <a:endParaRPr lang="en-US" sz="7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–определяется на основе платежеспособности Клиента, максимальная сумма по каждому продукту – 30 млн </a:t>
          </a:r>
          <a:r>
            <a:rPr lang="ru-RU" sz="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endParaRPr lang="ru-RU" sz="7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– до 18 мес. на оборотные цели; до 84 мес. на инвестиционные цели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кредитования: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Пополнение оборотных средств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Проведение сезонных работ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с/х животных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земельного участка с/х назначения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Приобретение техники/оборудования, в </a:t>
          </a:r>
          <a:r>
            <a:rPr lang="ru-RU" sz="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т.ч</a:t>
          </a: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б/у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Бизнес-карта с кредитным лимитом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Сумма - до 3 млн. руб.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кредитования до 12 </a:t>
          </a:r>
          <a:r>
            <a:rPr lang="ru-RU" sz="7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</a:t>
          </a:r>
          <a:endParaRPr lang="ru-RU" sz="7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  - оплата текущих расходов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Без залога, без поручительства</a:t>
          </a:r>
          <a:endParaRPr lang="en-US" sz="7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принятия решения - до 10 рабочих дней</a:t>
          </a:r>
          <a:endParaRPr lang="ru-RU" sz="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7585" y="1225541"/>
        <a:ext cx="2625243" cy="2609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43EBBE-20EF-DC40-8A4C-30DA4184F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672BC8-BB81-4C4E-A5C8-6B427D1B2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BB41-83CA-8B45-99C1-C54194700C9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490C54-D6DF-F041-B1A8-FFB3738BF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23D97-30DC-FB44-9DAA-D965BF16E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55D98-DEC0-D04C-8FC5-8797FD0C6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4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275F-DFBB-C343-936E-756399944B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7D19C-22E1-614D-8758-777E8F65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9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1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4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0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65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38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41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499" y="888266"/>
            <a:ext cx="817886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400365" y="884052"/>
            <a:ext cx="46892" cy="352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31FA568-DBA6-504E-A3FA-905D83C1DE0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59485"/>
            <a:ext cx="9180862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365" y="4517031"/>
            <a:ext cx="1916116" cy="5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07381" y="3110118"/>
            <a:ext cx="2087562" cy="293687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ru-RU"/>
              <a:t>Январь 2022 год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70" y="1863309"/>
            <a:ext cx="7164000" cy="1037747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22008" y="1871357"/>
            <a:ext cx="60664" cy="10297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89" y="1863310"/>
            <a:ext cx="993099" cy="10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08" y="4338029"/>
            <a:ext cx="2472434" cy="7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00" y="1152604"/>
            <a:ext cx="4068000" cy="32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5AAD964-9EC9-48BA-A5B3-258317C807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596" y="785044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59360" y="1152604"/>
            <a:ext cx="4068000" cy="32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8656" y="785044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59485"/>
            <a:ext cx="9180863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65" y="4564071"/>
            <a:ext cx="2271854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3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30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2969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59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8907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187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6484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9781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078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6375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70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025"/>
            </a:lvl1pPr>
            <a:lvl2pPr>
              <a:defRPr sz="172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6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725" b="1"/>
            </a:lvl1pPr>
            <a:lvl2pPr marL="329690" indent="0">
              <a:buNone/>
              <a:defRPr sz="1425" b="1"/>
            </a:lvl2pPr>
            <a:lvl3pPr marL="659381" indent="0">
              <a:buNone/>
              <a:defRPr sz="1275" b="1"/>
            </a:lvl3pPr>
            <a:lvl4pPr marL="989071" indent="0">
              <a:buNone/>
              <a:defRPr sz="1200" b="1"/>
            </a:lvl4pPr>
            <a:lvl5pPr marL="1318760" indent="0">
              <a:buNone/>
              <a:defRPr sz="1200" b="1"/>
            </a:lvl5pPr>
            <a:lvl6pPr marL="1648451" indent="0">
              <a:buNone/>
              <a:defRPr sz="1200" b="1"/>
            </a:lvl6pPr>
            <a:lvl7pPr marL="1978141" indent="0">
              <a:buNone/>
              <a:defRPr sz="1200" b="1"/>
            </a:lvl7pPr>
            <a:lvl8pPr marL="2307831" indent="0">
              <a:buNone/>
              <a:defRPr sz="1200" b="1"/>
            </a:lvl8pPr>
            <a:lvl9pPr marL="263752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7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8"/>
            <a:ext cx="4041776" cy="479822"/>
          </a:xfrm>
        </p:spPr>
        <p:txBody>
          <a:bodyPr anchor="b"/>
          <a:lstStyle>
            <a:lvl1pPr marL="0" indent="0">
              <a:buNone/>
              <a:defRPr sz="1725" b="1"/>
            </a:lvl1pPr>
            <a:lvl2pPr marL="329690" indent="0">
              <a:buNone/>
              <a:defRPr sz="1425" b="1"/>
            </a:lvl2pPr>
            <a:lvl3pPr marL="659381" indent="0">
              <a:buNone/>
              <a:defRPr sz="1275" b="1"/>
            </a:lvl3pPr>
            <a:lvl4pPr marL="989071" indent="0">
              <a:buNone/>
              <a:defRPr sz="1200" b="1"/>
            </a:lvl4pPr>
            <a:lvl5pPr marL="1318760" indent="0">
              <a:buNone/>
              <a:defRPr sz="1200" b="1"/>
            </a:lvl5pPr>
            <a:lvl6pPr marL="1648451" indent="0">
              <a:buNone/>
              <a:defRPr sz="1200" b="1"/>
            </a:lvl6pPr>
            <a:lvl7pPr marL="1978141" indent="0">
              <a:buNone/>
              <a:defRPr sz="1200" b="1"/>
            </a:lvl7pPr>
            <a:lvl8pPr marL="2307831" indent="0">
              <a:buNone/>
              <a:defRPr sz="1200" b="1"/>
            </a:lvl8pPr>
            <a:lvl9pPr marL="263752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6" cy="296346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7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86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42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7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1"/>
            <a:ext cx="3008313" cy="871538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0" cy="4389835"/>
          </a:xfrm>
        </p:spPr>
        <p:txBody>
          <a:bodyPr/>
          <a:lstStyle>
            <a:lvl1pPr>
              <a:defRPr sz="2250"/>
            </a:lvl1pPr>
            <a:lvl2pPr>
              <a:defRPr sz="2025"/>
            </a:lvl2pPr>
            <a:lvl3pPr>
              <a:defRPr sz="172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29690" indent="0">
              <a:buNone/>
              <a:defRPr sz="825"/>
            </a:lvl2pPr>
            <a:lvl3pPr marL="659381" indent="0">
              <a:buNone/>
              <a:defRPr sz="750"/>
            </a:lvl3pPr>
            <a:lvl4pPr marL="989071" indent="0">
              <a:buNone/>
              <a:defRPr sz="675"/>
            </a:lvl4pPr>
            <a:lvl5pPr marL="1318760" indent="0">
              <a:buNone/>
              <a:defRPr sz="675"/>
            </a:lvl5pPr>
            <a:lvl6pPr marL="1648451" indent="0">
              <a:buNone/>
              <a:defRPr sz="675"/>
            </a:lvl6pPr>
            <a:lvl7pPr marL="1978141" indent="0">
              <a:buNone/>
              <a:defRPr sz="675"/>
            </a:lvl7pPr>
            <a:lvl8pPr marL="2307831" indent="0">
              <a:buNone/>
              <a:defRPr sz="675"/>
            </a:lvl8pPr>
            <a:lvl9pPr marL="263752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0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250"/>
            </a:lvl1pPr>
            <a:lvl2pPr marL="329690" indent="0">
              <a:buNone/>
              <a:defRPr sz="2025"/>
            </a:lvl2pPr>
            <a:lvl3pPr marL="659381" indent="0">
              <a:buNone/>
              <a:defRPr sz="1725"/>
            </a:lvl3pPr>
            <a:lvl4pPr marL="989071" indent="0">
              <a:buNone/>
              <a:defRPr sz="1425"/>
            </a:lvl4pPr>
            <a:lvl5pPr marL="1318760" indent="0">
              <a:buNone/>
              <a:defRPr sz="1425"/>
            </a:lvl5pPr>
            <a:lvl6pPr marL="1648451" indent="0">
              <a:buNone/>
              <a:defRPr sz="1425"/>
            </a:lvl6pPr>
            <a:lvl7pPr marL="1978141" indent="0">
              <a:buNone/>
              <a:defRPr sz="1425"/>
            </a:lvl7pPr>
            <a:lvl8pPr marL="2307831" indent="0">
              <a:buNone/>
              <a:defRPr sz="1425"/>
            </a:lvl8pPr>
            <a:lvl9pPr marL="2637521" indent="0">
              <a:buNone/>
              <a:defRPr sz="14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29690" indent="0">
              <a:buNone/>
              <a:defRPr sz="825"/>
            </a:lvl2pPr>
            <a:lvl3pPr marL="659381" indent="0">
              <a:buNone/>
              <a:defRPr sz="750"/>
            </a:lvl3pPr>
            <a:lvl4pPr marL="989071" indent="0">
              <a:buNone/>
              <a:defRPr sz="675"/>
            </a:lvl4pPr>
            <a:lvl5pPr marL="1318760" indent="0">
              <a:buNone/>
              <a:defRPr sz="675"/>
            </a:lvl5pPr>
            <a:lvl6pPr marL="1648451" indent="0">
              <a:buNone/>
              <a:defRPr sz="675"/>
            </a:lvl6pPr>
            <a:lvl7pPr marL="1978141" indent="0">
              <a:buNone/>
              <a:defRPr sz="675"/>
            </a:lvl7pPr>
            <a:lvl8pPr marL="2307831" indent="0">
              <a:buNone/>
              <a:defRPr sz="675"/>
            </a:lvl8pPr>
            <a:lvl9pPr marL="2637521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32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64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30" r:id="rId13"/>
    <p:sldLayoutId id="214748373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5pPr>
      <a:lvl6pPr marL="329690" algn="ctr" rtl="0" fontAlgn="base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6pPr>
      <a:lvl7pPr marL="659381" algn="ctr" rtl="0" fontAlgn="base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7pPr>
      <a:lvl8pPr marL="989071" algn="ctr" rtl="0" fontAlgn="base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8pPr>
      <a:lvl9pPr marL="1318760" algn="ctr" rtl="0" fontAlgn="base">
        <a:spcBef>
          <a:spcPct val="0"/>
        </a:spcBef>
        <a:spcAft>
          <a:spcPct val="0"/>
        </a:spcAft>
        <a:defRPr sz="31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46466" indent="-2464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indent="-2059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823933" indent="-1643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153745" indent="-1643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83556" indent="-1643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13296" indent="-164845" algn="l" defTabSz="659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42986" indent="-164845" algn="l" defTabSz="659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72677" indent="-164845" algn="l" defTabSz="659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02366" indent="-164845" algn="l" defTabSz="659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9690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59381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89071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18760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48451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78141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307831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21" algn="l" defTabSz="6593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</a:t>
            </a:r>
            <a:r>
              <a:rPr lang="ru-RU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продуктовая линейка Банка и параметры кредитного процесса в рамках кредитования членов АККОР</a:t>
            </a:r>
            <a:endParaRPr lang="ru-RU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">
            <a:extLst>
              <a:ext uri="{FF2B5EF4-FFF2-40B4-BE49-F238E27FC236}">
                <a16:creationId xmlns:a16="http://schemas.microsoft.com/office/drawing/2014/main" id="{C9A7E9D9-155E-5544-B8E7-2C8B423B3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" r="592" b="572"/>
          <a:stretch/>
        </p:blipFill>
        <p:spPr bwMode="auto">
          <a:xfrm>
            <a:off x="1736773" y="760590"/>
            <a:ext cx="709391" cy="4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69782" y="4846871"/>
            <a:ext cx="2133600" cy="273844"/>
          </a:xfrm>
        </p:spPr>
        <p:txBody>
          <a:bodyPr/>
          <a:lstStyle/>
          <a:p>
            <a:fld id="{51036E43-BD2F-D44D-850A-5FFB2524270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EABB28-0E67-764D-9714-E9EB5EA3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1" y="44424"/>
            <a:ext cx="7825213" cy="45994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 defTabSz="685800" eaLnBrk="1" hangingPunct="1">
              <a:lnSpc>
                <a:spcPct val="90000"/>
              </a:lnSpc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ПРОДУКТЫ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ЧЛЕНОВ АККОР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7770" y="1547461"/>
            <a:ext cx="2754862" cy="1740657"/>
          </a:xfrm>
          <a:prstGeom prst="roundRect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/>
          <a:lstStyle/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лимит Бизнес-карты:</a:t>
            </a:r>
          </a:p>
          <a:p>
            <a:pPr marL="128588" indent="-128588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заемщики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 marL="128588" indent="-128588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Клиенты Банка на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РКО – до 700 тыс. руб.</a:t>
            </a:r>
          </a:p>
          <a:p>
            <a:pPr algn="just">
              <a:spcBef>
                <a:spcPts val="200"/>
              </a:spcBef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кредитного лимита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12 мес.</a:t>
            </a:r>
          </a:p>
          <a:p>
            <a:pPr algn="just">
              <a:spcBef>
                <a:spcPts val="200"/>
              </a:spcBef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предоставления: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 льготным периодом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 до 55 дней</a:t>
            </a:r>
            <a:endParaRPr lang="ru-RU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целей: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расходов,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оплаты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командировочных и представительских расходов на территории РФ </a:t>
            </a:r>
            <a:endParaRPr lang="ru-RU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Залоговое обеспечение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поручительство не требуется</a:t>
            </a:r>
            <a:endPara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бъект 7"/>
          <p:cNvSpPr>
            <a:spLocks noGrp="1"/>
          </p:cNvSpPr>
          <p:nvPr>
            <p:ph sz="half" idx="2"/>
          </p:nvPr>
        </p:nvSpPr>
        <p:spPr>
          <a:xfrm>
            <a:off x="167770" y="779314"/>
            <a:ext cx="1923698" cy="341621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БИЗНЕС-КАРТА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38284" y="825109"/>
            <a:ext cx="37911" cy="4127335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7770" y="3342290"/>
            <a:ext cx="2842907" cy="1284326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карта  с лимитом кредитования позволяет: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оплачивать текущие расходы  </a:t>
            </a:r>
            <a:r>
              <a:rPr lang="ru-RU" sz="7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en-US" sz="7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-терминалы 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7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асплачиваться в сети интернет 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снимать  наличные через </a:t>
            </a:r>
            <a:r>
              <a:rPr lang="ru-RU" sz="7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банкоматы </a:t>
            </a: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льготным периодом до </a:t>
            </a:r>
            <a:r>
              <a:rPr lang="ru-RU" sz="7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календарных </a:t>
            </a:r>
            <a:r>
              <a:rPr lang="ru-RU" sz="7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half" idx="2"/>
          </p:nvPr>
        </p:nvSpPr>
        <p:spPr>
          <a:xfrm>
            <a:off x="3141713" y="797320"/>
            <a:ext cx="1453555" cy="32361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ИКРО-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</a:p>
          <a:p>
            <a:pPr marL="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51803" y="797320"/>
            <a:ext cx="37911" cy="2992710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94" y="760591"/>
            <a:ext cx="887887" cy="47802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123701" y="1492139"/>
            <a:ext cx="2842876" cy="2064562"/>
          </a:xfrm>
          <a:prstGeom prst="roundRect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/>
          <a:lstStyle/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30 млн. руб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18 мес.</a:t>
            </a: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предоставления: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линия с лимитом выдачи </a:t>
            </a: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целей: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сезонных работ</a:t>
            </a: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(залог/поручительство)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Недвижимость, земельные участки, в </a:t>
            </a:r>
            <a:r>
              <a:rPr lang="ru-RU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с/х назначения, транспортные средства, с/х техника, оборудование, гарантия АО «Корпорация «МСП» или банковская гарантия, выдаваемая АО «МСП Банк»,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собственников бизнеса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4941" y="1467137"/>
            <a:ext cx="2672668" cy="2210301"/>
          </a:xfrm>
          <a:prstGeom prst="roundRect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/>
          <a:lstStyle/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 –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млн. руб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84 мес.</a:t>
            </a: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предоставления: 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линия с лимитом выдачи 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целей приобретения: 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животных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техники, оборудования, в </a:t>
            </a:r>
            <a:r>
              <a:rPr lang="ru-RU" sz="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б/у</a:t>
            </a:r>
          </a:p>
          <a:p>
            <a:pPr marL="171450" indent="-171450" algn="just">
              <a:spcBef>
                <a:spcPts val="200"/>
              </a:spcBef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Земельных участков с/х назначения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25"/>
              </a:spcAft>
            </a:pP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(залог / поручительство)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алог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приобретаемого имущества, недвижимость, земельные участки, транспортные средства, с/х техника, оборудование, гарантия АО «Корпорация «МСП» или банковская гарантия, выдаваемая АО «МСП Банк», поручительство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собственников бизнеса</a:t>
            </a:r>
            <a:endParaRPr lang="en-US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557" y="728449"/>
            <a:ext cx="864626" cy="461357"/>
          </a:xfrm>
          <a:prstGeom prst="rect">
            <a:avLst/>
          </a:prstGeom>
        </p:spPr>
      </p:pic>
      <p:sp>
        <p:nvSpPr>
          <p:cNvPr id="17" name="Объект 7"/>
          <p:cNvSpPr>
            <a:spLocks noGrp="1"/>
          </p:cNvSpPr>
          <p:nvPr>
            <p:ph sz="half" idx="2"/>
          </p:nvPr>
        </p:nvSpPr>
        <p:spPr>
          <a:xfrm>
            <a:off x="6117321" y="791129"/>
            <a:ext cx="1601476" cy="25960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АПК-ИНВЕСТ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4355" y="3738067"/>
            <a:ext cx="3874528" cy="1130438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Продукты предусматривают: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700" b="1" dirty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Отсрочку по погашению основного </a:t>
            </a: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долга </a:t>
            </a: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 24 </a:t>
            </a:r>
            <a:r>
              <a:rPr lang="ru-RU" sz="700" dirty="0" err="1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</a:t>
            </a:r>
            <a:r>
              <a:rPr lang="ru-RU" sz="700" dirty="0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зависимости от цели финансирования и срока кредитования)</a:t>
            </a:r>
            <a:endParaRPr lang="ru-RU" sz="700" dirty="0">
              <a:solidFill>
                <a:srgbClr val="2B603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кредитования </a:t>
            </a: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льготной ставке</a:t>
            </a:r>
            <a:endParaRPr lang="ru-RU" sz="7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</a:t>
            </a:r>
            <a:r>
              <a:rPr lang="en-US" sz="7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сезонный </a:t>
            </a:r>
            <a:r>
              <a:rPr lang="ru-RU" sz="7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платежей </a:t>
            </a:r>
            <a:endParaRPr lang="ru-RU" sz="7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AD964-9EC9-48BA-A5B3-258317C8075C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740" y="83170"/>
            <a:ext cx="8229600" cy="511190"/>
          </a:xfrm>
        </p:spPr>
        <p:txBody>
          <a:bodyPr/>
          <a:lstStyle/>
          <a:p>
            <a:pPr algn="l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7025100"/>
              </p:ext>
            </p:extLst>
          </p:nvPr>
        </p:nvGraphicFramePr>
        <p:xfrm>
          <a:off x="91440" y="773115"/>
          <a:ext cx="8989498" cy="426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986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РСХБ_внутренняя презентация</Template>
  <TotalTime>3523</TotalTime>
  <Words>677</Words>
  <Application>Microsoft Office PowerPoint</Application>
  <PresentationFormat>Экран (16:9)</PresentationFormat>
  <Paragraphs>105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Тема Office</vt:lpstr>
      <vt:lpstr>Кредитная продуктовая линейка Банка и параметры кредитного процесса в рамках кредитования членов АККОР</vt:lpstr>
      <vt:lpstr>КРЕДИТНЫЕ ПРОДУКТЫ БАНКА ДЛЯ ЧЛЕНОВ АККОР </vt:lpstr>
      <vt:lpstr>ПРОЦЕССЫ КРЕДИТОВАНИЯ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(ДОЛЖЕН БЫТЬ В ТОЧНОМ СООТВЕТСТВИИ С НАИМЕНОВАНИЕМ ВОПРОСА, ВКЛЮЧЕННОГО В ПОВЕСТКУ ЗАСЕДАНИЯ КОЛЛЕГИАЛЬНОГО ОРГАНА, СОВЕЩАНИЯ ИЛИ МЕРОПРИЯТИЯ)</dc:title>
  <dc:creator>viktoriyavolk06@gmail.com</dc:creator>
  <cp:lastModifiedBy>Донская Александра Александровна</cp:lastModifiedBy>
  <cp:revision>230</cp:revision>
  <cp:lastPrinted>2022-10-04T07:57:54Z</cp:lastPrinted>
  <dcterms:created xsi:type="dcterms:W3CDTF">2021-01-29T10:45:52Z</dcterms:created>
  <dcterms:modified xsi:type="dcterms:W3CDTF">2022-10-05T12:36:16Z</dcterms:modified>
</cp:coreProperties>
</file>