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57" r:id="rId3"/>
    <p:sldId id="258" r:id="rId4"/>
    <p:sldId id="269" r:id="rId5"/>
    <p:sldId id="272" r:id="rId6"/>
    <p:sldId id="271" r:id="rId7"/>
    <p:sldId id="25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755A"/>
    <a:srgbClr val="2A9F3D"/>
    <a:srgbClr val="2FA03F"/>
    <a:srgbClr val="AAA6A6"/>
    <a:srgbClr val="A0A0A0"/>
    <a:srgbClr val="D5C6B3"/>
    <a:srgbClr val="C6B299"/>
    <a:srgbClr val="FFFFFF"/>
    <a:srgbClr val="00C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639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23</c:v>
                </c:pt>
                <c:pt idx="1">
                  <c:v>136</c:v>
                </c:pt>
                <c:pt idx="2">
                  <c:v>248</c:v>
                </c:pt>
                <c:pt idx="3">
                  <c:v>396</c:v>
                </c:pt>
                <c:pt idx="4">
                  <c:v>615</c:v>
                </c:pt>
                <c:pt idx="5">
                  <c:v>634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dkUpDiag">
              <a:fgClr>
                <a:srgbClr val="00755A"/>
              </a:fgClr>
              <a:bgClr>
                <a:schemeClr val="bg1"/>
              </a:bgClr>
            </a:pattFill>
            <a:ln w="12700" cap="rnd">
              <a:solidFill>
                <a:schemeClr val="bg1"/>
              </a:solidFill>
            </a:ln>
            <a:effectLst>
              <a:glow>
                <a:schemeClr val="accent1"/>
              </a:glow>
              <a:softEdge rad="0"/>
            </a:effectLst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E38B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E38B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E38B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E38B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E38B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1 332,1</a:t>
                    </a:r>
                    <a:endParaRPr lang="en-US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41.9</c:v>
                </c:pt>
                <c:pt idx="1">
                  <c:v>218.8</c:v>
                </c:pt>
                <c:pt idx="2">
                  <c:v>430.8</c:v>
                </c:pt>
                <c:pt idx="3">
                  <c:v>735</c:v>
                </c:pt>
                <c:pt idx="4">
                  <c:v>1237.3</c:v>
                </c:pt>
                <c:pt idx="5">
                  <c:v>1313.2499800000001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72975392"/>
        <c:axId val="472984640"/>
      </c:barChart>
      <c:catAx>
        <c:axId val="47297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72984640"/>
        <c:crosses val="autoZero"/>
        <c:auto val="1"/>
        <c:lblAlgn val="ctr"/>
        <c:lblOffset val="100"/>
        <c:noMultiLvlLbl val="0"/>
      </c:catAx>
      <c:valAx>
        <c:axId val="4729846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297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394A-4F60-49A9-9AF9-D893C57CCB61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347A-A402-4C2E-90E9-972CD0065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0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2638-3018-42F3-99B6-E65F4B7295E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4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2638-3018-42F3-99B6-E65F4B7295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2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2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4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8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8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8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62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319F-F1AB-490C-8FD1-9E0E921E7C29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30AE-F688-493B-A9EA-D10676FB6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0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</a:blip>
          <a:srcRect r="6673"/>
          <a:stretch/>
        </p:blipFill>
        <p:spPr>
          <a:xfrm>
            <a:off x="2652444" y="3197115"/>
            <a:ext cx="6491556" cy="3660885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softEdge rad="317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0" y="2405448"/>
            <a:ext cx="9144000" cy="2273643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algn="r"/>
            <a:r>
              <a:rPr lang="ru-RU" sz="2400" b="1" dirty="0" smtClean="0">
                <a:solidFill>
                  <a:schemeClr val="bg1"/>
                </a:solidFill>
              </a:rPr>
              <a:t>АО </a:t>
            </a:r>
            <a:r>
              <a:rPr lang="ru-RU" sz="24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"</a:t>
            </a:r>
            <a:r>
              <a:rPr lang="ru-RU" sz="2400" b="1" dirty="0" smtClean="0">
                <a:solidFill>
                  <a:schemeClr val="bg1"/>
                </a:solidFill>
              </a:rPr>
              <a:t>РОСАГРОЛИЗИНГ</a:t>
            </a:r>
            <a:r>
              <a:rPr lang="ru-RU" sz="24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"</a:t>
            </a:r>
            <a:r>
              <a:rPr lang="ru-RU" sz="2400" b="1" dirty="0" smtClean="0">
                <a:solidFill>
                  <a:schemeClr val="bg1"/>
                </a:solidFill>
              </a:rPr>
              <a:t>: </a:t>
            </a:r>
          </a:p>
          <a:p>
            <a:pPr marL="723900" algn="r"/>
            <a:r>
              <a:rPr lang="ru-RU" sz="2400" b="1" dirty="0" smtClean="0">
                <a:solidFill>
                  <a:schemeClr val="bg1"/>
                </a:solidFill>
              </a:rPr>
              <a:t>РАЗВИТИЕ СУБЪЕКТОВ МСП И КООПЕРАЦИИ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632"/>
            <a:ext cx="9144000" cy="527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300" dirty="0" smtClean="0">
                <a:solidFill>
                  <a:srgbClr val="00755A"/>
                </a:solidFill>
              </a:rPr>
              <a:t> РОССИЙСКАЯ ГОСУДАРСТВЕННАЯ АГРОПРОМЫШЛЕННАЯ ЛИЗИНГОВАЯ КОМПАНИЯ "РОСАГРОЛИЗИНГ" </a:t>
            </a:r>
            <a:endParaRPr lang="ru-RU" spc="300" dirty="0">
              <a:solidFill>
                <a:srgbClr val="00755A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763" y="1937779"/>
            <a:ext cx="3133491" cy="3096000"/>
            <a:chOff x="5994849" y="1891550"/>
            <a:chExt cx="3133491" cy="3096000"/>
          </a:xfrm>
        </p:grpSpPr>
        <p:sp>
          <p:nvSpPr>
            <p:cNvPr id="12" name="Овал 11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571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5633"/>
            <a:ext cx="9144000" cy="171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spc="300" dirty="0">
              <a:solidFill>
                <a:srgbClr val="00755A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3715" y="293006"/>
            <a:ext cx="2828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РОСАГРОЛИЗИНГ – 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ЭТО: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86600" y="6482636"/>
            <a:ext cx="20574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321950" y="2225545"/>
            <a:ext cx="2880000" cy="2880000"/>
            <a:chOff x="8121818" y="244104"/>
            <a:chExt cx="954295" cy="943326"/>
          </a:xfrm>
        </p:grpSpPr>
        <p:sp>
          <p:nvSpPr>
            <p:cNvPr id="54" name="Овал 53"/>
            <p:cNvSpPr/>
            <p:nvPr/>
          </p:nvSpPr>
          <p:spPr>
            <a:xfrm>
              <a:off x="8121818" y="244104"/>
              <a:ext cx="954295" cy="9433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5" name="Полилиния 54"/>
            <p:cNvSpPr>
              <a:spLocks noChangeAspect="1"/>
            </p:cNvSpPr>
            <p:nvPr/>
          </p:nvSpPr>
          <p:spPr>
            <a:xfrm>
              <a:off x="8201632" y="330369"/>
              <a:ext cx="676036" cy="621744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-24276" y="999460"/>
            <a:ext cx="9168276" cy="5156473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1161" y="162423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100%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акций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4354" y="2159316"/>
            <a:ext cx="479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принадлежит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государству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30385" y="162423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&gt; 12 000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0063" y="2118758"/>
            <a:ext cx="479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контрагентов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001" y="289274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1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место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5318" y="3339514"/>
            <a:ext cx="4792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в сегменте </a:t>
            </a:r>
            <a:r>
              <a:rPr lang="ru-RU" sz="1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агролизинга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согласно </a:t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рейтингу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RAEX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9440" y="3008369"/>
            <a:ext cx="3486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96,7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тыс. ед. СХТ </a:t>
            </a:r>
            <a:b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поставлено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с 2002 г. </a:t>
            </a:r>
            <a:endParaRPr lang="ru-RU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сумму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204,8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млрд руб. </a:t>
            </a:r>
          </a:p>
        </p:txBody>
      </p:sp>
      <p:sp>
        <p:nvSpPr>
          <p:cNvPr id="21" name="Полилиния 20"/>
          <p:cNvSpPr>
            <a:spLocks noChangeAspect="1"/>
          </p:cNvSpPr>
          <p:nvPr/>
        </p:nvSpPr>
        <p:spPr>
          <a:xfrm>
            <a:off x="6800465" y="2277116"/>
            <a:ext cx="2040233" cy="1898201"/>
          </a:xfrm>
          <a:custGeom>
            <a:avLst/>
            <a:gdLst>
              <a:gd name="connsiteX0" fmla="*/ 2045301 w 2048476"/>
              <a:gd name="connsiteY0" fmla="*/ 933449 h 1883964"/>
              <a:gd name="connsiteX1" fmla="*/ 2041758 w 2048476"/>
              <a:gd name="connsiteY1" fmla="*/ 954865 h 1883964"/>
              <a:gd name="connsiteX2" fmla="*/ 2048476 w 2048476"/>
              <a:gd name="connsiteY2" fmla="*/ 947964 h 1883964"/>
              <a:gd name="connsiteX3" fmla="*/ 2041487 w 2048476"/>
              <a:gd name="connsiteY3" fmla="*/ 956504 h 1883964"/>
              <a:gd name="connsiteX4" fmla="*/ 2008925 w 2048476"/>
              <a:gd name="connsiteY4" fmla="*/ 1153318 h 1883964"/>
              <a:gd name="connsiteX5" fmla="*/ 1800826 w 2048476"/>
              <a:gd name="connsiteY5" fmla="*/ 1681601 h 1883964"/>
              <a:gd name="connsiteX6" fmla="*/ 1325506 w 2048476"/>
              <a:gd name="connsiteY6" fmla="*/ 1855317 h 1883964"/>
              <a:gd name="connsiteX7" fmla="*/ 1152722 w 2048476"/>
              <a:gd name="connsiteY7" fmla="*/ 1868073 h 1883964"/>
              <a:gd name="connsiteX8" fmla="*/ 1137251 w 2048476"/>
              <a:gd name="connsiteY8" fmla="*/ 1883964 h 1883964"/>
              <a:gd name="connsiteX9" fmla="*/ 1099151 w 2048476"/>
              <a:gd name="connsiteY9" fmla="*/ 1708862 h 1883964"/>
              <a:gd name="connsiteX10" fmla="*/ 1124551 w 2048476"/>
              <a:gd name="connsiteY10" fmla="*/ 1498740 h 1883964"/>
              <a:gd name="connsiteX11" fmla="*/ 1270601 w 2048476"/>
              <a:gd name="connsiteY11" fmla="*/ 1304536 h 1883964"/>
              <a:gd name="connsiteX12" fmla="*/ 1540476 w 2048476"/>
              <a:gd name="connsiteY12" fmla="*/ 1170821 h 1883964"/>
              <a:gd name="connsiteX13" fmla="*/ 1845276 w 2048476"/>
              <a:gd name="connsiteY13" fmla="*/ 1065760 h 1883964"/>
              <a:gd name="connsiteX14" fmla="*/ 1928421 w 2048476"/>
              <a:gd name="connsiteY14" fmla="*/ 1036112 h 1883964"/>
              <a:gd name="connsiteX15" fmla="*/ 1959008 w 2048476"/>
              <a:gd name="connsiteY15" fmla="*/ 1022088 h 1883964"/>
              <a:gd name="connsiteX16" fmla="*/ 3176 w 2048476"/>
              <a:gd name="connsiteY16" fmla="*/ 933449 h 1883964"/>
              <a:gd name="connsiteX17" fmla="*/ 91804 w 2048476"/>
              <a:gd name="connsiteY17" fmla="*/ 1022487 h 1883964"/>
              <a:gd name="connsiteX18" fmla="*/ 122004 w 2048476"/>
              <a:gd name="connsiteY18" fmla="*/ 1036112 h 1883964"/>
              <a:gd name="connsiteX19" fmla="*/ 206500 w 2048476"/>
              <a:gd name="connsiteY19" fmla="*/ 1065760 h 1883964"/>
              <a:gd name="connsiteX20" fmla="*/ 516250 w 2048476"/>
              <a:gd name="connsiteY20" fmla="*/ 1170821 h 1883964"/>
              <a:gd name="connsiteX21" fmla="*/ 790507 w 2048476"/>
              <a:gd name="connsiteY21" fmla="*/ 1304536 h 1883964"/>
              <a:gd name="connsiteX22" fmla="*/ 938929 w 2048476"/>
              <a:gd name="connsiteY22" fmla="*/ 1498740 h 1883964"/>
              <a:gd name="connsiteX23" fmla="*/ 964742 w 2048476"/>
              <a:gd name="connsiteY23" fmla="*/ 1708862 h 1883964"/>
              <a:gd name="connsiteX24" fmla="*/ 951432 w 2048476"/>
              <a:gd name="connsiteY24" fmla="*/ 1799696 h 1883964"/>
              <a:gd name="connsiteX25" fmla="*/ 931439 w 2048476"/>
              <a:gd name="connsiteY25" fmla="*/ 1866001 h 1883964"/>
              <a:gd name="connsiteX26" fmla="*/ 934872 w 2048476"/>
              <a:gd name="connsiteY26" fmla="*/ 1869449 h 1883964"/>
              <a:gd name="connsiteX27" fmla="*/ 930495 w 2048476"/>
              <a:gd name="connsiteY27" fmla="*/ 1869133 h 1883964"/>
              <a:gd name="connsiteX28" fmla="*/ 926023 w 2048476"/>
              <a:gd name="connsiteY28" fmla="*/ 1883964 h 1883964"/>
              <a:gd name="connsiteX29" fmla="*/ 909877 w 2048476"/>
              <a:gd name="connsiteY29" fmla="*/ 1867644 h 1883964"/>
              <a:gd name="connsiteX30" fmla="*/ 739141 w 2048476"/>
              <a:gd name="connsiteY30" fmla="*/ 1855317 h 1883964"/>
              <a:gd name="connsiteX31" fmla="*/ 253143 w 2048476"/>
              <a:gd name="connsiteY31" fmla="*/ 1681601 h 1883964"/>
              <a:gd name="connsiteX32" fmla="*/ 40369 w 2048476"/>
              <a:gd name="connsiteY32" fmla="*/ 1153318 h 1883964"/>
              <a:gd name="connsiteX33" fmla="*/ 7069 w 2048476"/>
              <a:gd name="connsiteY33" fmla="*/ 956464 h 1883964"/>
              <a:gd name="connsiteX34" fmla="*/ 0 w 2048476"/>
              <a:gd name="connsiteY34" fmla="*/ 947964 h 1883964"/>
              <a:gd name="connsiteX35" fmla="*/ 6793 w 2048476"/>
              <a:gd name="connsiteY35" fmla="*/ 954830 h 1883964"/>
              <a:gd name="connsiteX36" fmla="*/ 1023800 w 2048476"/>
              <a:gd name="connsiteY36" fmla="*/ 0 h 1883964"/>
              <a:gd name="connsiteX37" fmla="*/ 1031056 w 2048476"/>
              <a:gd name="connsiteY37" fmla="*/ 10887 h 1883964"/>
              <a:gd name="connsiteX38" fmla="*/ 1038501 w 2048476"/>
              <a:gd name="connsiteY38" fmla="*/ 0 h 1883964"/>
              <a:gd name="connsiteX39" fmla="*/ 1038501 w 2048476"/>
              <a:gd name="connsiteY39" fmla="*/ 22057 h 1883964"/>
              <a:gd name="connsiteX40" fmla="*/ 1160027 w 2048476"/>
              <a:gd name="connsiteY40" fmla="*/ 204391 h 1883964"/>
              <a:gd name="connsiteX41" fmla="*/ 1268275 w 2048476"/>
              <a:gd name="connsiteY41" fmla="*/ 406400 h 1883964"/>
              <a:gd name="connsiteX42" fmla="*/ 1363525 w 2048476"/>
              <a:gd name="connsiteY42" fmla="*/ 800100 h 1883964"/>
              <a:gd name="connsiteX43" fmla="*/ 1284150 w 2048476"/>
              <a:gd name="connsiteY43" fmla="*/ 1149350 h 1883964"/>
              <a:gd name="connsiteX44" fmla="*/ 1099491 w 2048476"/>
              <a:gd name="connsiteY44" fmla="*/ 1330065 h 1883964"/>
              <a:gd name="connsiteX45" fmla="*/ 1038501 w 2048476"/>
              <a:gd name="connsiteY45" fmla="*/ 1371208 h 1883964"/>
              <a:gd name="connsiteX46" fmla="*/ 1038501 w 2048476"/>
              <a:gd name="connsiteY46" fmla="*/ 1381125 h 1883964"/>
              <a:gd name="connsiteX47" fmla="*/ 1031056 w 2048476"/>
              <a:gd name="connsiteY47" fmla="*/ 1376230 h 1883964"/>
              <a:gd name="connsiteX48" fmla="*/ 1023800 w 2048476"/>
              <a:gd name="connsiteY48" fmla="*/ 1381125 h 1883964"/>
              <a:gd name="connsiteX49" fmla="*/ 1023800 w 2048476"/>
              <a:gd name="connsiteY49" fmla="*/ 1371459 h 1883964"/>
              <a:gd name="connsiteX50" fmla="*/ 960845 w 2048476"/>
              <a:gd name="connsiteY50" fmla="*/ 1330065 h 1883964"/>
              <a:gd name="connsiteX51" fmla="*/ 771392 w 2048476"/>
              <a:gd name="connsiteY51" fmla="*/ 1149350 h 1883964"/>
              <a:gd name="connsiteX52" fmla="*/ 689956 w 2048476"/>
              <a:gd name="connsiteY52" fmla="*/ 800100 h 1883964"/>
              <a:gd name="connsiteX53" fmla="*/ 787679 w 2048476"/>
              <a:gd name="connsiteY53" fmla="*/ 406400 h 1883964"/>
              <a:gd name="connsiteX54" fmla="*/ 898737 w 2048476"/>
              <a:gd name="connsiteY54" fmla="*/ 204391 h 1883964"/>
              <a:gd name="connsiteX55" fmla="*/ 1023800 w 2048476"/>
              <a:gd name="connsiteY55" fmla="*/ 21499 h 188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48476" h="1883964">
                <a:moveTo>
                  <a:pt x="2045301" y="933449"/>
                </a:moveTo>
                <a:lnTo>
                  <a:pt x="2041758" y="954865"/>
                </a:lnTo>
                <a:lnTo>
                  <a:pt x="2048476" y="947964"/>
                </a:lnTo>
                <a:lnTo>
                  <a:pt x="2041487" y="956504"/>
                </a:lnTo>
                <a:lnTo>
                  <a:pt x="2008925" y="1153318"/>
                </a:lnTo>
                <a:cubicBezTo>
                  <a:pt x="1969250" y="1368809"/>
                  <a:pt x="1914729" y="1564602"/>
                  <a:pt x="1800826" y="1681601"/>
                </a:cubicBezTo>
                <a:cubicBezTo>
                  <a:pt x="1686923" y="1798601"/>
                  <a:pt x="1513637" y="1836808"/>
                  <a:pt x="1325506" y="1855317"/>
                </a:cubicBezTo>
                <a:lnTo>
                  <a:pt x="1152722" y="1868073"/>
                </a:lnTo>
                <a:lnTo>
                  <a:pt x="1137251" y="1883964"/>
                </a:lnTo>
                <a:cubicBezTo>
                  <a:pt x="1119259" y="1828515"/>
                  <a:pt x="1101268" y="1773066"/>
                  <a:pt x="1099151" y="1708862"/>
                </a:cubicBezTo>
                <a:cubicBezTo>
                  <a:pt x="1097034" y="1644658"/>
                  <a:pt x="1095976" y="1566127"/>
                  <a:pt x="1124551" y="1498740"/>
                </a:cubicBezTo>
                <a:cubicBezTo>
                  <a:pt x="1153126" y="1431352"/>
                  <a:pt x="1201280" y="1359188"/>
                  <a:pt x="1270601" y="1304536"/>
                </a:cubicBezTo>
                <a:cubicBezTo>
                  <a:pt x="1339922" y="1249883"/>
                  <a:pt x="1444697" y="1210617"/>
                  <a:pt x="1540476" y="1170821"/>
                </a:cubicBezTo>
                <a:cubicBezTo>
                  <a:pt x="1636255" y="1131026"/>
                  <a:pt x="1771722" y="1092290"/>
                  <a:pt x="1845276" y="1065760"/>
                </a:cubicBezTo>
                <a:cubicBezTo>
                  <a:pt x="1882053" y="1052495"/>
                  <a:pt x="1907718" y="1043872"/>
                  <a:pt x="1928421" y="1036112"/>
                </a:cubicBezTo>
                <a:lnTo>
                  <a:pt x="1959008" y="1022088"/>
                </a:lnTo>
                <a:close/>
                <a:moveTo>
                  <a:pt x="3176" y="933449"/>
                </a:moveTo>
                <a:lnTo>
                  <a:pt x="91804" y="1022487"/>
                </a:lnTo>
                <a:lnTo>
                  <a:pt x="122004" y="1036112"/>
                </a:lnTo>
                <a:cubicBezTo>
                  <a:pt x="143044" y="1043872"/>
                  <a:pt x="169126" y="1052495"/>
                  <a:pt x="206500" y="1065760"/>
                </a:cubicBezTo>
                <a:cubicBezTo>
                  <a:pt x="281248" y="1092290"/>
                  <a:pt x="418915" y="1131026"/>
                  <a:pt x="516250" y="1170821"/>
                </a:cubicBezTo>
                <a:cubicBezTo>
                  <a:pt x="613584" y="1210617"/>
                  <a:pt x="720061" y="1249883"/>
                  <a:pt x="790507" y="1304536"/>
                </a:cubicBezTo>
                <a:cubicBezTo>
                  <a:pt x="860954" y="1359188"/>
                  <a:pt x="909890" y="1431352"/>
                  <a:pt x="938929" y="1498740"/>
                </a:cubicBezTo>
                <a:cubicBezTo>
                  <a:pt x="967968" y="1566127"/>
                  <a:pt x="966893" y="1644658"/>
                  <a:pt x="964742" y="1708862"/>
                </a:cubicBezTo>
                <a:cubicBezTo>
                  <a:pt x="963666" y="1740964"/>
                  <a:pt x="958557" y="1770877"/>
                  <a:pt x="951432" y="1799696"/>
                </a:cubicBezTo>
                <a:lnTo>
                  <a:pt x="931439" y="1866001"/>
                </a:lnTo>
                <a:lnTo>
                  <a:pt x="934872" y="1869449"/>
                </a:lnTo>
                <a:lnTo>
                  <a:pt x="930495" y="1869133"/>
                </a:lnTo>
                <a:lnTo>
                  <a:pt x="926023" y="1883964"/>
                </a:lnTo>
                <a:lnTo>
                  <a:pt x="909877" y="1867644"/>
                </a:lnTo>
                <a:lnTo>
                  <a:pt x="739141" y="1855317"/>
                </a:lnTo>
                <a:cubicBezTo>
                  <a:pt x="546784" y="1836808"/>
                  <a:pt x="369605" y="1798601"/>
                  <a:pt x="253143" y="1681601"/>
                </a:cubicBezTo>
                <a:cubicBezTo>
                  <a:pt x="136681" y="1564602"/>
                  <a:pt x="80936" y="1368809"/>
                  <a:pt x="40369" y="1153318"/>
                </a:cubicBezTo>
                <a:lnTo>
                  <a:pt x="7069" y="956464"/>
                </a:lnTo>
                <a:lnTo>
                  <a:pt x="0" y="947964"/>
                </a:lnTo>
                <a:lnTo>
                  <a:pt x="6793" y="954830"/>
                </a:lnTo>
                <a:close/>
                <a:moveTo>
                  <a:pt x="1023800" y="0"/>
                </a:moveTo>
                <a:lnTo>
                  <a:pt x="1031056" y="10887"/>
                </a:lnTo>
                <a:lnTo>
                  <a:pt x="1038501" y="0"/>
                </a:lnTo>
                <a:lnTo>
                  <a:pt x="1038501" y="22057"/>
                </a:lnTo>
                <a:lnTo>
                  <a:pt x="1160027" y="204391"/>
                </a:lnTo>
                <a:cubicBezTo>
                  <a:pt x="1202328" y="272256"/>
                  <a:pt x="1239965" y="339725"/>
                  <a:pt x="1268275" y="406400"/>
                </a:cubicBezTo>
                <a:cubicBezTo>
                  <a:pt x="1324896" y="539750"/>
                  <a:pt x="1360879" y="676275"/>
                  <a:pt x="1363525" y="800100"/>
                </a:cubicBezTo>
                <a:cubicBezTo>
                  <a:pt x="1366171" y="923925"/>
                  <a:pt x="1340771" y="1052512"/>
                  <a:pt x="1284150" y="1149350"/>
                </a:cubicBezTo>
                <a:cubicBezTo>
                  <a:pt x="1241684" y="1221979"/>
                  <a:pt x="1173769" y="1278087"/>
                  <a:pt x="1099491" y="1330065"/>
                </a:cubicBezTo>
                <a:lnTo>
                  <a:pt x="1038501" y="1371208"/>
                </a:lnTo>
                <a:lnTo>
                  <a:pt x="1038501" y="1381125"/>
                </a:lnTo>
                <a:lnTo>
                  <a:pt x="1031056" y="1376230"/>
                </a:lnTo>
                <a:lnTo>
                  <a:pt x="1023800" y="1381125"/>
                </a:lnTo>
                <a:lnTo>
                  <a:pt x="1023800" y="1371459"/>
                </a:lnTo>
                <a:lnTo>
                  <a:pt x="960845" y="1330065"/>
                </a:lnTo>
                <a:cubicBezTo>
                  <a:pt x="884639" y="1278087"/>
                  <a:pt x="814960" y="1221979"/>
                  <a:pt x="771392" y="1149350"/>
                </a:cubicBezTo>
                <a:cubicBezTo>
                  <a:pt x="713301" y="1052512"/>
                  <a:pt x="687241" y="923925"/>
                  <a:pt x="689956" y="800100"/>
                </a:cubicBezTo>
                <a:cubicBezTo>
                  <a:pt x="692670" y="676275"/>
                  <a:pt x="729588" y="539750"/>
                  <a:pt x="787679" y="406400"/>
                </a:cubicBezTo>
                <a:cubicBezTo>
                  <a:pt x="816724" y="339725"/>
                  <a:pt x="855338" y="272256"/>
                  <a:pt x="898737" y="204391"/>
                </a:cubicBezTo>
                <a:lnTo>
                  <a:pt x="1023800" y="214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itle 6"/>
          <p:cNvSpPr txBox="1">
            <a:spLocks/>
          </p:cNvSpPr>
          <p:nvPr/>
        </p:nvSpPr>
        <p:spPr>
          <a:xfrm>
            <a:off x="0" y="962465"/>
            <a:ext cx="8072404" cy="624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НАДЕЖНЫЙ ПАРТНЕР АГРАРИЕВ ПО ВСЕЙ СТРАНЕ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itle 6"/>
          <p:cNvSpPr txBox="1">
            <a:spLocks/>
          </p:cNvSpPr>
          <p:nvPr/>
        </p:nvSpPr>
        <p:spPr>
          <a:xfrm>
            <a:off x="39925" y="2409277"/>
            <a:ext cx="7096188" cy="624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ЛИДЕР РЫНКА ЛИЗИНГА В СЕГМЕНТЕ АПК</a:t>
            </a:r>
          </a:p>
        </p:txBody>
      </p:sp>
      <p:sp>
        <p:nvSpPr>
          <p:cNvPr id="24" name="Title 6"/>
          <p:cNvSpPr txBox="1">
            <a:spLocks/>
          </p:cNvSpPr>
          <p:nvPr/>
        </p:nvSpPr>
        <p:spPr>
          <a:xfrm>
            <a:off x="39925" y="4260630"/>
            <a:ext cx="7096188" cy="624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ДИНАМИЧНО РАЗВИВАЮЩАЯСЯ КОМПАНИЯ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9440" y="4829758"/>
            <a:ext cx="3486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20% </a:t>
            </a:r>
          </a:p>
          <a:p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доля Росагролизинг на российском рынке самоходной техники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итогам </a:t>
            </a:r>
            <a:r>
              <a:rPr lang="en-US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III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квартала 2019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235" y="4968804"/>
            <a:ext cx="34863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20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%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ожидаемый рост к результатам 2018 г. 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482693" y="1974676"/>
            <a:ext cx="2551806" cy="2544570"/>
            <a:chOff x="5994849" y="1891550"/>
            <a:chExt cx="3133491" cy="3096000"/>
          </a:xfrm>
          <a:solidFill>
            <a:srgbClr val="00755A"/>
          </a:solidFill>
        </p:grpSpPr>
        <p:sp>
          <p:nvSpPr>
            <p:cNvPr id="29" name="Овал 28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2701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-24276" y="999460"/>
            <a:ext cx="9168276" cy="5156473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16773" y="3842000"/>
            <a:ext cx="1106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Автотехника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25956" y="243341"/>
            <a:ext cx="2892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РЕЗУЛЬТАТЫ 2019 ГОДА: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6442112">
            <a:off x="693514" y="2346205"/>
            <a:ext cx="2880000" cy="2880000"/>
          </a:xfrm>
          <a:prstGeom prst="pie">
            <a:avLst>
              <a:gd name="adj1" fmla="val 21212671"/>
              <a:gd name="adj2" fmla="val 785763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ирог 16"/>
          <p:cNvSpPr/>
          <p:nvPr/>
        </p:nvSpPr>
        <p:spPr>
          <a:xfrm rot="3257138">
            <a:off x="873513" y="2614786"/>
            <a:ext cx="2520000" cy="2520000"/>
          </a:xfrm>
          <a:prstGeom prst="pie">
            <a:avLst>
              <a:gd name="adj1" fmla="val 21212671"/>
              <a:gd name="adj2" fmla="val 422867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/>
          <p:cNvSpPr/>
          <p:nvPr/>
        </p:nvSpPr>
        <p:spPr>
          <a:xfrm rot="7930879">
            <a:off x="849292" y="2551171"/>
            <a:ext cx="2520000" cy="2520000"/>
          </a:xfrm>
          <a:prstGeom prst="pie">
            <a:avLst>
              <a:gd name="adj1" fmla="val 21313544"/>
              <a:gd name="adj2" fmla="val 422867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ирог 18"/>
          <p:cNvSpPr/>
          <p:nvPr/>
        </p:nvSpPr>
        <p:spPr>
          <a:xfrm rot="11405306">
            <a:off x="1029292" y="2707835"/>
            <a:ext cx="2160000" cy="2160000"/>
          </a:xfrm>
          <a:prstGeom prst="pie">
            <a:avLst>
              <a:gd name="adj1" fmla="val 1130176"/>
              <a:gd name="adj2" fmla="val 42286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495254" y="3181146"/>
            <a:ext cx="1260000" cy="1260000"/>
          </a:xfrm>
          <a:prstGeom prst="ellipse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82914" y="3555372"/>
            <a:ext cx="8527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6 830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7135" y="4516250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1 412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2693" y="3072396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2 830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451" y="3847760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1 376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4759" y="2898375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1 212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2708" y="1116918"/>
            <a:ext cx="9156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 РАЗНЫХ СТАДИЯХ ЗАКЛЮЧЕНИЯ СДЕЛКИ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390" y="1626084"/>
            <a:ext cx="337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ВСЕ ПРОГРАММЫ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(73 региона)</a:t>
            </a:r>
            <a:endParaRPr lang="ru-RU" sz="1600" b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ирог 35"/>
          <p:cNvSpPr/>
          <p:nvPr/>
        </p:nvSpPr>
        <p:spPr>
          <a:xfrm rot="16442112">
            <a:off x="5615499" y="2275514"/>
            <a:ext cx="2880000" cy="2880000"/>
          </a:xfrm>
          <a:prstGeom prst="pie">
            <a:avLst>
              <a:gd name="adj1" fmla="val 476648"/>
              <a:gd name="adj2" fmla="val 103921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ирог 36"/>
          <p:cNvSpPr/>
          <p:nvPr/>
        </p:nvSpPr>
        <p:spPr>
          <a:xfrm rot="5627889">
            <a:off x="5795498" y="2544095"/>
            <a:ext cx="2520000" cy="2520000"/>
          </a:xfrm>
          <a:prstGeom prst="pie">
            <a:avLst>
              <a:gd name="adj1" fmla="val 21492301"/>
              <a:gd name="adj2" fmla="val 422867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ирог 37"/>
          <p:cNvSpPr/>
          <p:nvPr/>
        </p:nvSpPr>
        <p:spPr>
          <a:xfrm rot="8156850">
            <a:off x="5890706" y="2578874"/>
            <a:ext cx="2340000" cy="2340000"/>
          </a:xfrm>
          <a:prstGeom prst="pie">
            <a:avLst>
              <a:gd name="adj1" fmla="val 1963609"/>
              <a:gd name="adj2" fmla="val 579352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ирог 38"/>
          <p:cNvSpPr/>
          <p:nvPr/>
        </p:nvSpPr>
        <p:spPr>
          <a:xfrm rot="12496253">
            <a:off x="5900444" y="2618213"/>
            <a:ext cx="2160000" cy="2160000"/>
          </a:xfrm>
          <a:prstGeom prst="pie">
            <a:avLst>
              <a:gd name="adj1" fmla="val 2432278"/>
              <a:gd name="adj2" fmla="val 422867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6497498" y="3181167"/>
            <a:ext cx="1116000" cy="1080000"/>
          </a:xfrm>
          <a:prstGeom prst="ellipse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604899" y="3484681"/>
            <a:ext cx="8527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3 496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88632" y="4297569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798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28575" y="3469268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1 602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33112" y="3288289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638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55761" y="2740899"/>
            <a:ext cx="85275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458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05841" y="1620853"/>
            <a:ext cx="2809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ОПТ 2.0 (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64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региона)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100889" y="3647513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100889" y="3347163"/>
            <a:ext cx="108000" cy="10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100889" y="3962284"/>
            <a:ext cx="108000" cy="10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100889" y="4296641"/>
            <a:ext cx="108000" cy="1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4216773" y="3526492"/>
            <a:ext cx="899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Тракторы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16773" y="3236929"/>
            <a:ext cx="899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Комбайны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6773" y="4187821"/>
            <a:ext cx="14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Прочей техники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858" y="5154814"/>
            <a:ext cx="296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инвестзатраты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25,9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млрд руб.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18094" y="5154814"/>
            <a:ext cx="313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инвестзатраты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13,9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млрд руб.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8314595" y="134855"/>
            <a:ext cx="557333" cy="548643"/>
            <a:chOff x="5994849" y="1891550"/>
            <a:chExt cx="3133491" cy="3096000"/>
          </a:xfrm>
          <a:solidFill>
            <a:srgbClr val="00755A"/>
          </a:solidFill>
        </p:grpSpPr>
        <p:sp>
          <p:nvSpPr>
            <p:cNvPr id="49" name="Овал 48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0" y="5623421"/>
            <a:ext cx="83108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ru-RU" sz="800" i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*по  состоянию на 06.11.2019</a:t>
            </a:r>
            <a:endParaRPr lang="ru-RU" sz="800" i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86600" y="6482636"/>
            <a:ext cx="2057400" cy="365125"/>
          </a:xfrm>
        </p:spPr>
        <p:txBody>
          <a:bodyPr/>
          <a:lstStyle/>
          <a:p>
            <a:fld id="{AB0C9839-0747-44A0-BFC6-1A9273F96D7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2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-24276" y="999460"/>
            <a:ext cx="9168276" cy="5156473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5824" y="243341"/>
            <a:ext cx="6452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АО "РОСАГРОЛИЗИНГ" РАЗВИВАЕТ 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МСП И КООПЕРАЦИЮ: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5400000">
            <a:off x="1101890" y="4943781"/>
            <a:ext cx="837821" cy="475355"/>
          </a:xfrm>
          <a:prstGeom prst="roundRect">
            <a:avLst/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 rot="5400000" flipV="1">
            <a:off x="663966" y="5227327"/>
            <a:ext cx="418911" cy="3271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3022578934"/>
              </p:ext>
            </p:extLst>
          </p:nvPr>
        </p:nvGraphicFramePr>
        <p:xfrm>
          <a:off x="155727" y="1280584"/>
          <a:ext cx="8713441" cy="173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" name="object 3"/>
          <p:cNvSpPr txBox="1"/>
          <p:nvPr/>
        </p:nvSpPr>
        <p:spPr>
          <a:xfrm>
            <a:off x="118484" y="1025431"/>
            <a:ext cx="630070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rebuchet MS"/>
              </a:rPr>
              <a:t>ПОСТАВКИ ЧЛЕНАМ АККОР </a:t>
            </a:r>
            <a:r>
              <a:rPr lang="ru-RU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Trebuchet MS"/>
              </a:rPr>
              <a:t>(НАКОПЛЕННЫМ ИТОГОМ)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  <a:cs typeface="Trebuchet M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8484" y="3341674"/>
            <a:ext cx="837527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ru-RU" sz="1600" b="1" dirty="0" smtClean="0">
                <a:solidFill>
                  <a:srgbClr val="FFE38B"/>
                </a:solidFill>
                <a:latin typeface="Arial Narrow" panose="020B0606020202030204" pitchFamily="34" charset="0"/>
                <a:cs typeface="Trebuchet MS"/>
              </a:rPr>
              <a:t>ПОСТАВКИ </a:t>
            </a:r>
            <a:r>
              <a:rPr lang="ru-RU" sz="1600" b="1" dirty="0">
                <a:solidFill>
                  <a:srgbClr val="FFE38B"/>
                </a:solidFill>
                <a:latin typeface="Arial Narrow" panose="020B0606020202030204" pitchFamily="34" charset="0"/>
                <a:cs typeface="Trebuchet MS"/>
              </a:rPr>
              <a:t>СЕЛЬХОЗТЕХНИКИ КООПЕРАТИВАМ, МТК/МТС </a:t>
            </a:r>
            <a:r>
              <a:rPr lang="ru-RU" sz="1200" b="1" dirty="0">
                <a:solidFill>
                  <a:srgbClr val="FFE38B"/>
                </a:solidFill>
                <a:latin typeface="Arial Narrow" panose="020B0606020202030204" pitchFamily="34" charset="0"/>
                <a:cs typeface="Trebuchet MS"/>
              </a:rPr>
              <a:t>(НАКОПЛЕННЫМ ИТОГОМ) 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V="1">
            <a:off x="201624" y="5600007"/>
            <a:ext cx="5436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Скругленный прямоугольник 86"/>
          <p:cNvSpPr/>
          <p:nvPr/>
        </p:nvSpPr>
        <p:spPr>
          <a:xfrm rot="5400000">
            <a:off x="2291032" y="4666379"/>
            <a:ext cx="1392625" cy="475355"/>
          </a:xfrm>
          <a:prstGeom prst="roundRect">
            <a:avLst/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 rot="5400000" flipV="1">
            <a:off x="2034070" y="5130887"/>
            <a:ext cx="611790" cy="3271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кругленный прямоугольник 88"/>
          <p:cNvSpPr/>
          <p:nvPr/>
        </p:nvSpPr>
        <p:spPr>
          <a:xfrm rot="5400000">
            <a:off x="3842330" y="4518687"/>
            <a:ext cx="1692000" cy="475355"/>
          </a:xfrm>
          <a:prstGeom prst="roundRect">
            <a:avLst/>
          </a:prstGeom>
          <a:pattFill prst="dkUpDiag">
            <a:fgClr>
              <a:srgbClr val="00755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 rot="5400000" flipV="1">
            <a:off x="3544768" y="4940599"/>
            <a:ext cx="992367" cy="32717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569727" y="5629089"/>
            <a:ext cx="10371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2017</a:t>
            </a:r>
            <a:endParaRPr lang="ru-RU" sz="1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76378" y="5629088"/>
            <a:ext cx="10794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2018</a:t>
            </a:r>
            <a:endParaRPr lang="ru-RU" sz="1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938816" y="5625268"/>
            <a:ext cx="10794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2019</a:t>
            </a:r>
            <a:endParaRPr lang="ru-RU" sz="1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70748" y="4056885"/>
            <a:ext cx="3528725" cy="8015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3000"/>
              </a:lnSpc>
              <a:spcBef>
                <a:spcPts val="277"/>
              </a:spcBef>
            </a:pP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период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2017-2019*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гг. компанией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АО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"Росагролизинг" обеспечена поставка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кооперативам и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МТК/МТС 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1 284 ед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СХТ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сумму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инвестиционных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затрат </a:t>
            </a:r>
            <a:r>
              <a:rPr lang="en-US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~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3,9 млрд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руб.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67523" y="4896648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215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11419" y="4476760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608,8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21381" y="4682498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907</a:t>
            </a:r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496110" y="3901664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2 605,5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495584" y="4338260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1 284</a:t>
            </a:r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69746" y="3641598"/>
            <a:ext cx="1037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3 886,2</a:t>
            </a:r>
          </a:p>
        </p:txBody>
      </p:sp>
      <p:sp>
        <p:nvSpPr>
          <p:cNvPr id="107" name="object 67"/>
          <p:cNvSpPr/>
          <p:nvPr/>
        </p:nvSpPr>
        <p:spPr>
          <a:xfrm>
            <a:off x="1498223" y="3037676"/>
            <a:ext cx="360000" cy="88186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108" name="object 67"/>
          <p:cNvSpPr/>
          <p:nvPr/>
        </p:nvSpPr>
        <p:spPr>
          <a:xfrm>
            <a:off x="4316735" y="3049588"/>
            <a:ext cx="360000" cy="90000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pattFill prst="dkUpDiag">
            <a:fgClr>
              <a:srgbClr val="00755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109" name="object 70"/>
          <p:cNvSpPr txBox="1"/>
          <p:nvPr/>
        </p:nvSpPr>
        <p:spPr>
          <a:xfrm>
            <a:off x="4745692" y="2976636"/>
            <a:ext cx="3001425" cy="18529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sz="1108" dirty="0" err="1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Сумма</a:t>
            </a:r>
            <a:r>
              <a:rPr sz="1108" dirty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 </a:t>
            </a:r>
            <a:r>
              <a:rPr lang="ru-RU" sz="1108" dirty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инвестиционных </a:t>
            </a:r>
            <a:r>
              <a:rPr lang="ru-RU" sz="1108" dirty="0" smtClean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затрат – млн руб.</a:t>
            </a:r>
            <a:endParaRPr sz="1108" dirty="0">
              <a:solidFill>
                <a:schemeClr val="bg1"/>
              </a:solidFill>
              <a:latin typeface="Arial Narrow" panose="020B0606020202030204" pitchFamily="34" charset="0"/>
              <a:cs typeface="Georgia"/>
            </a:endParaRPr>
          </a:p>
        </p:txBody>
      </p:sp>
      <p:sp>
        <p:nvSpPr>
          <p:cNvPr id="110" name="object 70"/>
          <p:cNvSpPr txBox="1"/>
          <p:nvPr/>
        </p:nvSpPr>
        <p:spPr>
          <a:xfrm>
            <a:off x="1924583" y="2985715"/>
            <a:ext cx="3001425" cy="18529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lang="ru-RU" sz="1108" dirty="0" smtClean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Количество, ед.</a:t>
            </a:r>
            <a:endParaRPr sz="1108" dirty="0">
              <a:solidFill>
                <a:schemeClr val="bg1"/>
              </a:solidFill>
              <a:latin typeface="Arial Narrow" panose="020B0606020202030204" pitchFamily="34" charset="0"/>
              <a:cs typeface="Georgia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8485" y="1376161"/>
            <a:ext cx="4086054" cy="4007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3000"/>
              </a:lnSpc>
              <a:spcBef>
                <a:spcPts val="277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За весь период взаимодействия обеспечена поставка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639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ед.* СХТ членам АККОР на сумму </a:t>
            </a:r>
            <a:r>
              <a:rPr lang="en-U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~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1,33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млрд. руб.</a:t>
            </a:r>
          </a:p>
        </p:txBody>
      </p:sp>
      <p:grpSp>
        <p:nvGrpSpPr>
          <p:cNvPr id="112" name="Группа 111"/>
          <p:cNvGrpSpPr/>
          <p:nvPr/>
        </p:nvGrpSpPr>
        <p:grpSpPr>
          <a:xfrm>
            <a:off x="8314595" y="134855"/>
            <a:ext cx="557333" cy="548643"/>
            <a:chOff x="5994849" y="1891550"/>
            <a:chExt cx="3133491" cy="3096000"/>
          </a:xfrm>
          <a:solidFill>
            <a:srgbClr val="00755A"/>
          </a:solidFill>
        </p:grpSpPr>
        <p:sp>
          <p:nvSpPr>
            <p:cNvPr id="113" name="Овал 112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115" name="Прямоугольник 114"/>
          <p:cNvSpPr/>
          <p:nvPr/>
        </p:nvSpPr>
        <p:spPr>
          <a:xfrm>
            <a:off x="7731700" y="5878061"/>
            <a:ext cx="21592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ru-RU" sz="800" i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*по  состоянию на 06.11.2019</a:t>
            </a:r>
            <a:endParaRPr lang="ru-RU" sz="800" i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object 67"/>
          <p:cNvSpPr/>
          <p:nvPr/>
        </p:nvSpPr>
        <p:spPr>
          <a:xfrm>
            <a:off x="367523" y="5977871"/>
            <a:ext cx="360000" cy="88186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39" name="object 67"/>
          <p:cNvSpPr/>
          <p:nvPr/>
        </p:nvSpPr>
        <p:spPr>
          <a:xfrm>
            <a:off x="2343658" y="5988922"/>
            <a:ext cx="360000" cy="90000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pattFill prst="dkUpDiag">
            <a:fgClr>
              <a:srgbClr val="00755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40" name="object 70"/>
          <p:cNvSpPr txBox="1"/>
          <p:nvPr/>
        </p:nvSpPr>
        <p:spPr>
          <a:xfrm>
            <a:off x="2772615" y="5915970"/>
            <a:ext cx="3001425" cy="18529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sz="1108" dirty="0" err="1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Сумма</a:t>
            </a:r>
            <a:r>
              <a:rPr sz="1108" dirty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 </a:t>
            </a:r>
            <a:r>
              <a:rPr lang="ru-RU" sz="1108" dirty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инвестиционных </a:t>
            </a:r>
            <a:r>
              <a:rPr lang="ru-RU" sz="1108" dirty="0" smtClean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затрат – млн руб.</a:t>
            </a:r>
            <a:endParaRPr sz="1108" dirty="0">
              <a:solidFill>
                <a:schemeClr val="bg1"/>
              </a:solidFill>
              <a:latin typeface="Arial Narrow" panose="020B0606020202030204" pitchFamily="34" charset="0"/>
              <a:cs typeface="Georgia"/>
            </a:endParaRPr>
          </a:p>
        </p:txBody>
      </p:sp>
      <p:sp>
        <p:nvSpPr>
          <p:cNvPr id="41" name="object 70"/>
          <p:cNvSpPr txBox="1"/>
          <p:nvPr/>
        </p:nvSpPr>
        <p:spPr>
          <a:xfrm>
            <a:off x="793883" y="5925910"/>
            <a:ext cx="3001425" cy="18529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lang="ru-RU" sz="1108" dirty="0" smtClean="0">
                <a:solidFill>
                  <a:schemeClr val="bg1"/>
                </a:solidFill>
                <a:latin typeface="Arial Narrow" panose="020B0606020202030204" pitchFamily="34" charset="0"/>
                <a:cs typeface="Georgia"/>
              </a:rPr>
              <a:t>Количество, ед.</a:t>
            </a:r>
            <a:endParaRPr sz="1108" dirty="0">
              <a:solidFill>
                <a:schemeClr val="bg1"/>
              </a:solidFill>
              <a:latin typeface="Arial Narrow" panose="020B0606020202030204" pitchFamily="34" charset="0"/>
              <a:cs typeface="Georgia"/>
            </a:endParaRPr>
          </a:p>
        </p:txBody>
      </p:sp>
      <p:sp>
        <p:nvSpPr>
          <p:cNvPr id="42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86600" y="6482636"/>
            <a:ext cx="2057400" cy="365125"/>
          </a:xfrm>
        </p:spPr>
        <p:txBody>
          <a:bodyPr/>
          <a:lstStyle/>
          <a:p>
            <a:fld id="{8F6FB135-2F6B-4A09-826D-B8C76B69B2F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9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73653" y="6053932"/>
            <a:ext cx="87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Программа ОПТ 2020 действует в рамках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Постановления Правительства Российской Федерации от 31.08.2019 № 1135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для стимулирования приобретения новых сельскохозяйственной техники, машин и оборудования сельхозпроизводителями.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7043" y="270005"/>
            <a:ext cx="5334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ПРОГРАММА ОПТ 2020: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8314595" y="134855"/>
            <a:ext cx="557333" cy="548643"/>
            <a:chOff x="5994849" y="1891550"/>
            <a:chExt cx="3133491" cy="3096000"/>
          </a:xfrm>
          <a:solidFill>
            <a:srgbClr val="00755A"/>
          </a:solidFill>
        </p:grpSpPr>
        <p:sp>
          <p:nvSpPr>
            <p:cNvPr id="23" name="Овал 22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2" name="Sev01"/>
          <p:cNvSpPr>
            <a:spLocks noChangeAspect="1"/>
          </p:cNvSpPr>
          <p:nvPr/>
        </p:nvSpPr>
        <p:spPr>
          <a:xfrm>
            <a:off x="4435874" y="3711937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44" name="Sev01"/>
          <p:cNvSpPr>
            <a:spLocks noChangeAspect="1"/>
          </p:cNvSpPr>
          <p:nvPr/>
        </p:nvSpPr>
        <p:spPr>
          <a:xfrm>
            <a:off x="5242103" y="1619171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45" name="Sev01"/>
          <p:cNvSpPr>
            <a:spLocks noChangeAspect="1"/>
          </p:cNvSpPr>
          <p:nvPr/>
        </p:nvSpPr>
        <p:spPr>
          <a:xfrm>
            <a:off x="4819692" y="2674651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grpSp>
        <p:nvGrpSpPr>
          <p:cNvPr id="48" name="Group 35"/>
          <p:cNvGrpSpPr/>
          <p:nvPr/>
        </p:nvGrpSpPr>
        <p:grpSpPr>
          <a:xfrm>
            <a:off x="-11813" y="1591730"/>
            <a:ext cx="3127717" cy="3564470"/>
            <a:chOff x="1" y="1547225"/>
            <a:chExt cx="4087561" cy="2925556"/>
          </a:xfrm>
          <a:solidFill>
            <a:srgbClr val="00755A"/>
          </a:solidFill>
        </p:grpSpPr>
        <p:sp>
          <p:nvSpPr>
            <p:cNvPr id="49" name="Freeform 3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0" name="Freeform 3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51" name="Freeform 40"/>
          <p:cNvSpPr/>
          <p:nvPr/>
        </p:nvSpPr>
        <p:spPr>
          <a:xfrm rot="16200000" flipV="1">
            <a:off x="373593" y="1724571"/>
            <a:ext cx="3564472" cy="329878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2" name="Freeform 41"/>
          <p:cNvSpPr/>
          <p:nvPr/>
        </p:nvSpPr>
        <p:spPr>
          <a:xfrm rot="16200000" flipV="1">
            <a:off x="484710" y="1575426"/>
            <a:ext cx="4575890" cy="42281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00755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3" name="Freeform 42"/>
          <p:cNvSpPr/>
          <p:nvPr/>
        </p:nvSpPr>
        <p:spPr>
          <a:xfrm rot="16200000" flipV="1">
            <a:off x="4956559" y="1790026"/>
            <a:ext cx="4575891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0755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34126" y="1778473"/>
            <a:ext cx="306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Первоначальный взнос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30547" y="2743709"/>
            <a:ext cx="2482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>
                <a:solidFill>
                  <a:srgbClr val="FFFFFF"/>
                </a:solidFill>
                <a:latin typeface="Arial Narrow" panose="020B0606020202030204" pitchFamily="34" charset="0"/>
              </a:rPr>
              <a:t>Срок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лизинга</a:t>
            </a:r>
            <a:endParaRPr lang="en-US" sz="20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25319" y="3686965"/>
            <a:ext cx="3410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Гарантийное </a:t>
            </a:r>
          </a:p>
          <a:p>
            <a:pPr marL="271463" indent="84138" defTabSz="1031626"/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обеспечение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6780333" y="1838354"/>
            <a:ext cx="811119" cy="49244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от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0</a:t>
            </a:r>
            <a:r>
              <a:rPr lang="en-US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58" name="Text Placeholder 3"/>
          <p:cNvSpPr txBox="1">
            <a:spLocks/>
          </p:cNvSpPr>
          <p:nvPr/>
        </p:nvSpPr>
        <p:spPr>
          <a:xfrm>
            <a:off x="6557062" y="2843074"/>
            <a:ext cx="1059585" cy="49244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до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7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лет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Text Placeholder 3"/>
          <p:cNvSpPr txBox="1">
            <a:spLocks/>
          </p:cNvSpPr>
          <p:nvPr/>
        </p:nvSpPr>
        <p:spPr>
          <a:xfrm>
            <a:off x="6071456" y="4018361"/>
            <a:ext cx="1631857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н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е требуется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25318" y="4996433"/>
            <a:ext cx="3410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График платежей </a:t>
            </a:r>
          </a:p>
          <a:p>
            <a:pPr marL="355600" indent="-355600" defTabSz="1031626"/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61" name="Sev01"/>
          <p:cNvSpPr>
            <a:spLocks noChangeAspect="1"/>
          </p:cNvSpPr>
          <p:nvPr/>
        </p:nvSpPr>
        <p:spPr>
          <a:xfrm>
            <a:off x="4054985" y="4771887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5770789" y="5093556"/>
            <a:ext cx="2590453" cy="48731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1900"/>
              </a:lnSpc>
              <a:defRPr/>
            </a:pP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сезонный/</a:t>
            </a:r>
            <a:r>
              <a:rPr lang="ru-RU" sz="20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аннуитетный</a:t>
            </a: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 </a:t>
            </a:r>
          </a:p>
          <a:p>
            <a:pPr algn="l">
              <a:lnSpc>
                <a:spcPts val="1900"/>
              </a:lnSpc>
              <a:defRPr/>
            </a:pP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регрессивный/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Freeform 87"/>
          <p:cNvSpPr>
            <a:spLocks noChangeArrowheads="1"/>
          </p:cNvSpPr>
          <p:nvPr/>
        </p:nvSpPr>
        <p:spPr bwMode="auto">
          <a:xfrm>
            <a:off x="5117033" y="2960056"/>
            <a:ext cx="360000" cy="360000"/>
          </a:xfrm>
          <a:custGeom>
            <a:avLst/>
            <a:gdLst>
              <a:gd name="T0" fmla="*/ 39678193 w 602"/>
              <a:gd name="T1" fmla="*/ 78678142 h 609"/>
              <a:gd name="T2" fmla="*/ 39678193 w 602"/>
              <a:gd name="T3" fmla="*/ 78678142 h 609"/>
              <a:gd name="T4" fmla="*/ 0 w 602"/>
              <a:gd name="T5" fmla="*/ 39339251 h 609"/>
              <a:gd name="T6" fmla="*/ 39678193 w 602"/>
              <a:gd name="T7" fmla="*/ 0 h 609"/>
              <a:gd name="T8" fmla="*/ 78442719 w 602"/>
              <a:gd name="T9" fmla="*/ 39339251 h 609"/>
              <a:gd name="T10" fmla="*/ 39678193 w 602"/>
              <a:gd name="T11" fmla="*/ 78678142 h 609"/>
              <a:gd name="T12" fmla="*/ 39678193 w 602"/>
              <a:gd name="T13" fmla="*/ 7376244 h 609"/>
              <a:gd name="T14" fmla="*/ 39678193 w 602"/>
              <a:gd name="T15" fmla="*/ 7376244 h 609"/>
              <a:gd name="T16" fmla="*/ 7308970 w 602"/>
              <a:gd name="T17" fmla="*/ 39339251 h 609"/>
              <a:gd name="T18" fmla="*/ 39678193 w 602"/>
              <a:gd name="T19" fmla="*/ 71431400 h 609"/>
              <a:gd name="T20" fmla="*/ 71002968 w 602"/>
              <a:gd name="T21" fmla="*/ 39339251 h 609"/>
              <a:gd name="T22" fmla="*/ 39678193 w 602"/>
              <a:gd name="T23" fmla="*/ 7376244 h 609"/>
              <a:gd name="T24" fmla="*/ 55340580 w 602"/>
              <a:gd name="T25" fmla="*/ 43091945 h 609"/>
              <a:gd name="T26" fmla="*/ 55340580 w 602"/>
              <a:gd name="T27" fmla="*/ 43091945 h 609"/>
              <a:gd name="T28" fmla="*/ 47900829 w 602"/>
              <a:gd name="T29" fmla="*/ 43091945 h 609"/>
              <a:gd name="T30" fmla="*/ 43332858 w 602"/>
              <a:gd name="T31" fmla="*/ 43091945 h 609"/>
              <a:gd name="T32" fmla="*/ 39678193 w 602"/>
              <a:gd name="T33" fmla="*/ 43091945 h 609"/>
              <a:gd name="T34" fmla="*/ 39678193 w 602"/>
              <a:gd name="T35" fmla="*/ 43091945 h 609"/>
              <a:gd name="T36" fmla="*/ 36023527 w 602"/>
              <a:gd name="T37" fmla="*/ 39339251 h 609"/>
              <a:gd name="T38" fmla="*/ 36023527 w 602"/>
              <a:gd name="T39" fmla="*/ 17469523 h 609"/>
              <a:gd name="T40" fmla="*/ 39678193 w 602"/>
              <a:gd name="T41" fmla="*/ 13846331 h 609"/>
              <a:gd name="T42" fmla="*/ 43332858 w 602"/>
              <a:gd name="T43" fmla="*/ 17469523 h 609"/>
              <a:gd name="T44" fmla="*/ 43332858 w 602"/>
              <a:gd name="T45" fmla="*/ 35715700 h 609"/>
              <a:gd name="T46" fmla="*/ 47900829 w 602"/>
              <a:gd name="T47" fmla="*/ 35715700 h 609"/>
              <a:gd name="T48" fmla="*/ 55340580 w 602"/>
              <a:gd name="T49" fmla="*/ 35715700 h 609"/>
              <a:gd name="T50" fmla="*/ 58995246 w 602"/>
              <a:gd name="T51" fmla="*/ 39339251 h 609"/>
              <a:gd name="T52" fmla="*/ 55340580 w 602"/>
              <a:gd name="T53" fmla="*/ 43091945 h 60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02" h="609">
                <a:moveTo>
                  <a:pt x="304" y="608"/>
                </a:moveTo>
                <a:lnTo>
                  <a:pt x="304" y="608"/>
                </a:lnTo>
                <a:cubicBezTo>
                  <a:pt x="134" y="608"/>
                  <a:pt x="0" y="474"/>
                  <a:pt x="0" y="304"/>
                </a:cubicBezTo>
                <a:cubicBezTo>
                  <a:pt x="0" y="135"/>
                  <a:pt x="134" y="0"/>
                  <a:pt x="304" y="0"/>
                </a:cubicBezTo>
                <a:cubicBezTo>
                  <a:pt x="466" y="0"/>
                  <a:pt x="601" y="135"/>
                  <a:pt x="601" y="304"/>
                </a:cubicBezTo>
                <a:cubicBezTo>
                  <a:pt x="601" y="474"/>
                  <a:pt x="466" y="608"/>
                  <a:pt x="304" y="608"/>
                </a:cubicBezTo>
                <a:close/>
                <a:moveTo>
                  <a:pt x="304" y="57"/>
                </a:moveTo>
                <a:lnTo>
                  <a:pt x="304" y="57"/>
                </a:lnTo>
                <a:cubicBezTo>
                  <a:pt x="169" y="57"/>
                  <a:pt x="56" y="170"/>
                  <a:pt x="56" y="304"/>
                </a:cubicBezTo>
                <a:cubicBezTo>
                  <a:pt x="56" y="439"/>
                  <a:pt x="169" y="552"/>
                  <a:pt x="304" y="552"/>
                </a:cubicBezTo>
                <a:cubicBezTo>
                  <a:pt x="438" y="552"/>
                  <a:pt x="544" y="439"/>
                  <a:pt x="544" y="304"/>
                </a:cubicBezTo>
                <a:cubicBezTo>
                  <a:pt x="544" y="170"/>
                  <a:pt x="438" y="57"/>
                  <a:pt x="304" y="57"/>
                </a:cubicBezTo>
                <a:close/>
                <a:moveTo>
                  <a:pt x="424" y="333"/>
                </a:moveTo>
                <a:lnTo>
                  <a:pt x="424" y="333"/>
                </a:lnTo>
                <a:cubicBezTo>
                  <a:pt x="367" y="333"/>
                  <a:pt x="367" y="333"/>
                  <a:pt x="367" y="333"/>
                </a:cubicBezTo>
                <a:cubicBezTo>
                  <a:pt x="332" y="333"/>
                  <a:pt x="332" y="333"/>
                  <a:pt x="332" y="333"/>
                </a:cubicBezTo>
                <a:cubicBezTo>
                  <a:pt x="304" y="333"/>
                  <a:pt x="304" y="333"/>
                  <a:pt x="304" y="333"/>
                </a:cubicBezTo>
                <a:cubicBezTo>
                  <a:pt x="283" y="333"/>
                  <a:pt x="276" y="319"/>
                  <a:pt x="276" y="304"/>
                </a:cubicBezTo>
                <a:cubicBezTo>
                  <a:pt x="276" y="135"/>
                  <a:pt x="276" y="135"/>
                  <a:pt x="276" y="135"/>
                </a:cubicBezTo>
                <a:cubicBezTo>
                  <a:pt x="276" y="121"/>
                  <a:pt x="283" y="107"/>
                  <a:pt x="304" y="107"/>
                </a:cubicBezTo>
                <a:cubicBezTo>
                  <a:pt x="318" y="107"/>
                  <a:pt x="332" y="121"/>
                  <a:pt x="332" y="135"/>
                </a:cubicBezTo>
                <a:cubicBezTo>
                  <a:pt x="332" y="276"/>
                  <a:pt x="332" y="276"/>
                  <a:pt x="332" y="276"/>
                </a:cubicBezTo>
                <a:cubicBezTo>
                  <a:pt x="367" y="276"/>
                  <a:pt x="367" y="276"/>
                  <a:pt x="367" y="276"/>
                </a:cubicBezTo>
                <a:cubicBezTo>
                  <a:pt x="424" y="276"/>
                  <a:pt x="424" y="276"/>
                  <a:pt x="424" y="276"/>
                </a:cubicBezTo>
                <a:cubicBezTo>
                  <a:pt x="438" y="276"/>
                  <a:pt x="452" y="290"/>
                  <a:pt x="452" y="304"/>
                </a:cubicBezTo>
                <a:cubicBezTo>
                  <a:pt x="452" y="319"/>
                  <a:pt x="438" y="333"/>
                  <a:pt x="424" y="33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6" name="Freeform 110"/>
          <p:cNvSpPr>
            <a:spLocks noEditPoints="1"/>
          </p:cNvSpPr>
          <p:nvPr/>
        </p:nvSpPr>
        <p:spPr bwMode="auto">
          <a:xfrm>
            <a:off x="4338726" y="5089365"/>
            <a:ext cx="355352" cy="34472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5" name="Freeform 243"/>
          <p:cNvSpPr>
            <a:spLocks noEditPoints="1"/>
          </p:cNvSpPr>
          <p:nvPr/>
        </p:nvSpPr>
        <p:spPr bwMode="auto">
          <a:xfrm>
            <a:off x="5613554" y="1943190"/>
            <a:ext cx="252000" cy="295177"/>
          </a:xfrm>
          <a:custGeom>
            <a:avLst/>
            <a:gdLst/>
            <a:ahLst/>
            <a:cxnLst>
              <a:cxn ang="0">
                <a:pos x="31" y="33"/>
              </a:cxn>
              <a:cxn ang="0">
                <a:pos x="18" y="33"/>
              </a:cxn>
              <a:cxn ang="0">
                <a:pos x="18" y="37"/>
              </a:cxn>
              <a:cxn ang="0">
                <a:pos x="37" y="37"/>
              </a:cxn>
              <a:cxn ang="0">
                <a:pos x="39" y="38"/>
              </a:cxn>
              <a:cxn ang="0">
                <a:pos x="39" y="43"/>
              </a:cxn>
              <a:cxn ang="0">
                <a:pos x="37" y="44"/>
              </a:cxn>
              <a:cxn ang="0">
                <a:pos x="18" y="44"/>
              </a:cxn>
              <a:cxn ang="0">
                <a:pos x="18" y="52"/>
              </a:cxn>
              <a:cxn ang="0">
                <a:pos x="17" y="53"/>
              </a:cxn>
              <a:cxn ang="0">
                <a:pos x="11" y="53"/>
              </a:cxn>
              <a:cxn ang="0">
                <a:pos x="9" y="52"/>
              </a:cxn>
              <a:cxn ang="0">
                <a:pos x="9" y="44"/>
              </a:cxn>
              <a:cxn ang="0">
                <a:pos x="1" y="44"/>
              </a:cxn>
              <a:cxn ang="0">
                <a:pos x="0" y="43"/>
              </a:cxn>
              <a:cxn ang="0">
                <a:pos x="0" y="38"/>
              </a:cxn>
              <a:cxn ang="0">
                <a:pos x="1" y="37"/>
              </a:cxn>
              <a:cxn ang="0">
                <a:pos x="9" y="37"/>
              </a:cxn>
              <a:cxn ang="0">
                <a:pos x="9" y="33"/>
              </a:cxn>
              <a:cxn ang="0">
                <a:pos x="1" y="33"/>
              </a:cxn>
              <a:cxn ang="0">
                <a:pos x="0" y="32"/>
              </a:cxn>
              <a:cxn ang="0">
                <a:pos x="0" y="26"/>
              </a:cxn>
              <a:cxn ang="0">
                <a:pos x="1" y="25"/>
              </a:cxn>
              <a:cxn ang="0">
                <a:pos x="9" y="25"/>
              </a:cxn>
              <a:cxn ang="0">
                <a:pos x="9" y="1"/>
              </a:cxn>
              <a:cxn ang="0">
                <a:pos x="11" y="0"/>
              </a:cxn>
              <a:cxn ang="0">
                <a:pos x="31" y="0"/>
              </a:cxn>
              <a:cxn ang="0">
                <a:pos x="48" y="16"/>
              </a:cxn>
              <a:cxn ang="0">
                <a:pos x="31" y="33"/>
              </a:cxn>
              <a:cxn ang="0">
                <a:pos x="30" y="8"/>
              </a:cxn>
              <a:cxn ang="0">
                <a:pos x="18" y="8"/>
              </a:cxn>
              <a:cxn ang="0">
                <a:pos x="18" y="25"/>
              </a:cxn>
              <a:cxn ang="0">
                <a:pos x="30" y="25"/>
              </a:cxn>
              <a:cxn ang="0">
                <a:pos x="39" y="16"/>
              </a:cxn>
              <a:cxn ang="0">
                <a:pos x="30" y="8"/>
              </a:cxn>
            </a:cxnLst>
            <a:rect l="0" t="0" r="r" b="b"/>
            <a:pathLst>
              <a:path w="48" h="53">
                <a:moveTo>
                  <a:pt x="31" y="33"/>
                </a:moveTo>
                <a:cubicBezTo>
                  <a:pt x="18" y="33"/>
                  <a:pt x="18" y="33"/>
                  <a:pt x="18" y="33"/>
                </a:cubicBezTo>
                <a:cubicBezTo>
                  <a:pt x="18" y="37"/>
                  <a:pt x="18" y="37"/>
                  <a:pt x="18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8" y="37"/>
                  <a:pt x="39" y="38"/>
                  <a:pt x="39" y="38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4"/>
                  <a:pt x="38" y="44"/>
                  <a:pt x="37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52"/>
                  <a:pt x="18" y="53"/>
                  <a:pt x="17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10" y="53"/>
                  <a:pt x="9" y="52"/>
                  <a:pt x="9" y="52"/>
                </a:cubicBezTo>
                <a:cubicBezTo>
                  <a:pt x="9" y="44"/>
                  <a:pt x="9" y="44"/>
                  <a:pt x="9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4"/>
                  <a:pt x="0" y="43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7"/>
                  <a:pt x="1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3"/>
                  <a:pt x="9" y="33"/>
                  <a:pt x="9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5"/>
                  <a:pt x="0" y="25"/>
                  <a:pt x="1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1"/>
                  <a:pt x="9" y="1"/>
                  <a:pt x="9" y="1"/>
                </a:cubicBezTo>
                <a:cubicBezTo>
                  <a:pt x="9" y="0"/>
                  <a:pt x="10" y="0"/>
                  <a:pt x="1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41" y="0"/>
                  <a:pt x="48" y="6"/>
                  <a:pt x="48" y="16"/>
                </a:cubicBezTo>
                <a:cubicBezTo>
                  <a:pt x="48" y="26"/>
                  <a:pt x="41" y="33"/>
                  <a:pt x="31" y="33"/>
                </a:cubicBezTo>
                <a:close/>
                <a:moveTo>
                  <a:pt x="30" y="8"/>
                </a:moveTo>
                <a:cubicBezTo>
                  <a:pt x="18" y="8"/>
                  <a:pt x="18" y="8"/>
                  <a:pt x="18" y="8"/>
                </a:cubicBezTo>
                <a:cubicBezTo>
                  <a:pt x="18" y="25"/>
                  <a:pt x="18" y="25"/>
                  <a:pt x="18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6" y="25"/>
                  <a:pt x="39" y="21"/>
                  <a:pt x="39" y="16"/>
                </a:cubicBezTo>
                <a:cubicBezTo>
                  <a:pt x="39" y="11"/>
                  <a:pt x="36" y="8"/>
                  <a:pt x="30" y="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9" name="Freeform 193"/>
          <p:cNvSpPr>
            <a:spLocks noEditPoints="1"/>
          </p:cNvSpPr>
          <p:nvPr/>
        </p:nvSpPr>
        <p:spPr bwMode="auto">
          <a:xfrm>
            <a:off x="4769754" y="3986679"/>
            <a:ext cx="288000" cy="360000"/>
          </a:xfrm>
          <a:custGeom>
            <a:avLst/>
            <a:gdLst/>
            <a:ahLst/>
            <a:cxnLst>
              <a:cxn ang="0">
                <a:pos x="59" y="20"/>
              </a:cxn>
              <a:cxn ang="0">
                <a:pos x="59" y="64"/>
              </a:cxn>
              <a:cxn ang="0">
                <a:pos x="55" y="68"/>
              </a:cxn>
              <a:cxn ang="0">
                <a:pos x="4" y="68"/>
              </a:cxn>
              <a:cxn ang="0">
                <a:pos x="0" y="64"/>
              </a:cxn>
              <a:cxn ang="0">
                <a:pos x="0" y="3"/>
              </a:cxn>
              <a:cxn ang="0">
                <a:pos x="4" y="0"/>
              </a:cxn>
              <a:cxn ang="0">
                <a:pos x="38" y="0"/>
              </a:cxn>
              <a:cxn ang="0">
                <a:pos x="44" y="2"/>
              </a:cxn>
              <a:cxn ang="0">
                <a:pos x="56" y="14"/>
              </a:cxn>
              <a:cxn ang="0">
                <a:pos x="59" y="20"/>
              </a:cxn>
              <a:cxn ang="0">
                <a:pos x="54" y="24"/>
              </a:cxn>
              <a:cxn ang="0">
                <a:pos x="38" y="24"/>
              </a:cxn>
              <a:cxn ang="0">
                <a:pos x="34" y="20"/>
              </a:cxn>
              <a:cxn ang="0">
                <a:pos x="34" y="5"/>
              </a:cxn>
              <a:cxn ang="0">
                <a:pos x="5" y="5"/>
              </a:cxn>
              <a:cxn ang="0">
                <a:pos x="5" y="63"/>
              </a:cxn>
              <a:cxn ang="0">
                <a:pos x="54" y="63"/>
              </a:cxn>
              <a:cxn ang="0">
                <a:pos x="54" y="24"/>
              </a:cxn>
              <a:cxn ang="0">
                <a:pos x="16" y="29"/>
              </a:cxn>
              <a:cxn ang="0">
                <a:pos x="43" y="29"/>
              </a:cxn>
              <a:cxn ang="0">
                <a:pos x="44" y="30"/>
              </a:cxn>
              <a:cxn ang="0">
                <a:pos x="44" y="32"/>
              </a:cxn>
              <a:cxn ang="0">
                <a:pos x="43" y="34"/>
              </a:cxn>
              <a:cxn ang="0">
                <a:pos x="16" y="34"/>
              </a:cxn>
              <a:cxn ang="0">
                <a:pos x="15" y="32"/>
              </a:cxn>
              <a:cxn ang="0">
                <a:pos x="15" y="30"/>
              </a:cxn>
              <a:cxn ang="0">
                <a:pos x="16" y="29"/>
              </a:cxn>
              <a:cxn ang="0">
                <a:pos x="44" y="40"/>
              </a:cxn>
              <a:cxn ang="0">
                <a:pos x="44" y="42"/>
              </a:cxn>
              <a:cxn ang="0">
                <a:pos x="43" y="43"/>
              </a:cxn>
              <a:cxn ang="0">
                <a:pos x="16" y="43"/>
              </a:cxn>
              <a:cxn ang="0">
                <a:pos x="15" y="42"/>
              </a:cxn>
              <a:cxn ang="0">
                <a:pos x="15" y="40"/>
              </a:cxn>
              <a:cxn ang="0">
                <a:pos x="16" y="39"/>
              </a:cxn>
              <a:cxn ang="0">
                <a:pos x="43" y="39"/>
              </a:cxn>
              <a:cxn ang="0">
                <a:pos x="44" y="40"/>
              </a:cxn>
              <a:cxn ang="0">
                <a:pos x="44" y="49"/>
              </a:cxn>
              <a:cxn ang="0">
                <a:pos x="44" y="52"/>
              </a:cxn>
              <a:cxn ang="0">
                <a:pos x="43" y="53"/>
              </a:cxn>
              <a:cxn ang="0">
                <a:pos x="16" y="53"/>
              </a:cxn>
              <a:cxn ang="0">
                <a:pos x="15" y="52"/>
              </a:cxn>
              <a:cxn ang="0">
                <a:pos x="15" y="49"/>
              </a:cxn>
              <a:cxn ang="0">
                <a:pos x="16" y="48"/>
              </a:cxn>
              <a:cxn ang="0">
                <a:pos x="43" y="48"/>
              </a:cxn>
              <a:cxn ang="0">
                <a:pos x="44" y="49"/>
              </a:cxn>
              <a:cxn ang="0">
                <a:pos x="39" y="19"/>
              </a:cxn>
              <a:cxn ang="0">
                <a:pos x="54" y="19"/>
              </a:cxn>
              <a:cxn ang="0">
                <a:pos x="53" y="18"/>
              </a:cxn>
              <a:cxn ang="0">
                <a:pos x="41" y="6"/>
              </a:cxn>
              <a:cxn ang="0">
                <a:pos x="39" y="5"/>
              </a:cxn>
              <a:cxn ang="0">
                <a:pos x="39" y="19"/>
              </a:cxn>
            </a:cxnLst>
            <a:rect l="0" t="0" r="r" b="b"/>
            <a:pathLst>
              <a:path w="59" h="68">
                <a:moveTo>
                  <a:pt x="59" y="20"/>
                </a:moveTo>
                <a:cubicBezTo>
                  <a:pt x="59" y="64"/>
                  <a:pt x="59" y="64"/>
                  <a:pt x="59" y="64"/>
                </a:cubicBezTo>
                <a:cubicBezTo>
                  <a:pt x="59" y="66"/>
                  <a:pt x="57" y="68"/>
                  <a:pt x="55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2" y="68"/>
                  <a:pt x="0" y="66"/>
                  <a:pt x="0" y="6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0" y="0"/>
                  <a:pt x="43" y="1"/>
                  <a:pt x="44" y="2"/>
                </a:cubicBezTo>
                <a:cubicBezTo>
                  <a:pt x="56" y="14"/>
                  <a:pt x="56" y="14"/>
                  <a:pt x="56" y="14"/>
                </a:cubicBezTo>
                <a:cubicBezTo>
                  <a:pt x="58" y="16"/>
                  <a:pt x="59" y="18"/>
                  <a:pt x="59" y="20"/>
                </a:cubicBezTo>
                <a:close/>
                <a:moveTo>
                  <a:pt x="54" y="24"/>
                </a:moveTo>
                <a:cubicBezTo>
                  <a:pt x="38" y="24"/>
                  <a:pt x="38" y="24"/>
                  <a:pt x="38" y="24"/>
                </a:cubicBezTo>
                <a:cubicBezTo>
                  <a:pt x="36" y="24"/>
                  <a:pt x="34" y="22"/>
                  <a:pt x="34" y="20"/>
                </a:cubicBezTo>
                <a:cubicBezTo>
                  <a:pt x="34" y="5"/>
                  <a:pt x="34" y="5"/>
                  <a:pt x="3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3"/>
                  <a:pt x="5" y="63"/>
                  <a:pt x="5" y="63"/>
                </a:cubicBezTo>
                <a:cubicBezTo>
                  <a:pt x="54" y="63"/>
                  <a:pt x="54" y="63"/>
                  <a:pt x="54" y="63"/>
                </a:cubicBezTo>
                <a:lnTo>
                  <a:pt x="54" y="24"/>
                </a:lnTo>
                <a:close/>
                <a:moveTo>
                  <a:pt x="16" y="29"/>
                </a:move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30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3"/>
                  <a:pt x="44" y="34"/>
                  <a:pt x="43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29"/>
                  <a:pt x="16" y="29"/>
                  <a:pt x="16" y="29"/>
                </a:cubicBezTo>
                <a:close/>
                <a:moveTo>
                  <a:pt x="44" y="40"/>
                </a:move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4" y="43"/>
                  <a:pt x="43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5" y="43"/>
                  <a:pt x="15" y="42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9"/>
                  <a:pt x="16" y="39"/>
                  <a:pt x="16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4" y="39"/>
                  <a:pt x="44" y="39"/>
                  <a:pt x="44" y="40"/>
                </a:cubicBezTo>
                <a:close/>
                <a:moveTo>
                  <a:pt x="44" y="49"/>
                </a:moveTo>
                <a:cubicBezTo>
                  <a:pt x="44" y="52"/>
                  <a:pt x="44" y="52"/>
                  <a:pt x="44" y="52"/>
                </a:cubicBezTo>
                <a:cubicBezTo>
                  <a:pt x="44" y="53"/>
                  <a:pt x="44" y="53"/>
                  <a:pt x="43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5" y="53"/>
                  <a:pt x="15" y="52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6" y="48"/>
                  <a:pt x="16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4" y="48"/>
                  <a:pt x="44" y="49"/>
                  <a:pt x="44" y="49"/>
                </a:cubicBezTo>
                <a:close/>
                <a:moveTo>
                  <a:pt x="39" y="19"/>
                </a:moveTo>
                <a:cubicBezTo>
                  <a:pt x="54" y="19"/>
                  <a:pt x="54" y="19"/>
                  <a:pt x="54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5"/>
                  <a:pt x="40" y="5"/>
                  <a:pt x="39" y="5"/>
                </a:cubicBezTo>
                <a:lnTo>
                  <a:pt x="39" y="1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" name="Freeform 76"/>
          <p:cNvSpPr>
            <a:spLocks noEditPoints="1"/>
          </p:cNvSpPr>
          <p:nvPr/>
        </p:nvSpPr>
        <p:spPr bwMode="auto">
          <a:xfrm>
            <a:off x="120627" y="6142029"/>
            <a:ext cx="324000" cy="324000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7" y="12"/>
              </a:cxn>
              <a:cxn ang="0">
                <a:pos x="37" y="11"/>
              </a:cxn>
              <a:cxn ang="0">
                <a:pos x="36" y="11"/>
              </a:cxn>
              <a:cxn ang="0">
                <a:pos x="27" y="11"/>
              </a:cxn>
              <a:cxn ang="0">
                <a:pos x="26" y="11"/>
              </a:cxn>
              <a:cxn ang="0">
                <a:pos x="26" y="12"/>
              </a:cxn>
              <a:cxn ang="0">
                <a:pos x="26" y="37"/>
              </a:cxn>
              <a:cxn ang="0">
                <a:pos x="28" y="38"/>
              </a:cxn>
              <a:cxn ang="0">
                <a:pos x="35" y="38"/>
              </a:cxn>
              <a:cxn ang="0">
                <a:pos x="36" y="37"/>
              </a:cxn>
              <a:cxn ang="0">
                <a:pos x="37" y="12"/>
              </a:cxn>
              <a:cxn ang="0">
                <a:pos x="36" y="43"/>
              </a:cxn>
              <a:cxn ang="0">
                <a:pos x="35" y="42"/>
              </a:cxn>
              <a:cxn ang="0">
                <a:pos x="28" y="42"/>
              </a:cxn>
              <a:cxn ang="0">
                <a:pos x="26" y="43"/>
              </a:cxn>
              <a:cxn ang="0">
                <a:pos x="26" y="51"/>
              </a:cxn>
              <a:cxn ang="0">
                <a:pos x="28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37" y="12"/>
                </a:moveTo>
                <a:cubicBezTo>
                  <a:pt x="37" y="11"/>
                  <a:pt x="37" y="11"/>
                  <a:pt x="37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6" y="11"/>
                </a:cubicBezTo>
                <a:cubicBezTo>
                  <a:pt x="26" y="11"/>
                  <a:pt x="26" y="11"/>
                  <a:pt x="26" y="12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7" y="38"/>
                  <a:pt x="28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6" y="38"/>
                  <a:pt x="36" y="37"/>
                  <a:pt x="36" y="37"/>
                </a:cubicBezTo>
                <a:lnTo>
                  <a:pt x="37" y="12"/>
                </a:ln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8" y="42"/>
                  <a:pt x="28" y="42"/>
                  <a:pt x="28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8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5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2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86600" y="6482636"/>
            <a:ext cx="2057400" cy="365125"/>
          </a:xfrm>
        </p:spPr>
        <p:txBody>
          <a:bodyPr/>
          <a:lstStyle/>
          <a:p>
            <a:fld id="{8959CD4F-D71F-45D8-8C74-B9CAE32ED80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5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11100" y="6185905"/>
            <a:ext cx="875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Программа для АККОР действует в рамках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Постановления Правительства Российской Федерации от 31.08.2019 № 1135 </a:t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для стимулирования приобретения новых сельскохозяйственной техники, машин и оборудования сельхозпроизводителями. 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80333" y="6413751"/>
            <a:ext cx="2057400" cy="3651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7043" y="270005"/>
            <a:ext cx="5334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ПРОГРАММА ДЛЯ АККОР: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8314595" y="134855"/>
            <a:ext cx="557333" cy="548643"/>
            <a:chOff x="5994849" y="1891550"/>
            <a:chExt cx="3133491" cy="3096000"/>
          </a:xfrm>
          <a:solidFill>
            <a:srgbClr val="00755A"/>
          </a:solidFill>
        </p:grpSpPr>
        <p:sp>
          <p:nvSpPr>
            <p:cNvPr id="23" name="Овал 22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2" name="Sev01"/>
          <p:cNvSpPr>
            <a:spLocks noChangeAspect="1"/>
          </p:cNvSpPr>
          <p:nvPr/>
        </p:nvSpPr>
        <p:spPr>
          <a:xfrm>
            <a:off x="3871118" y="5155374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44" name="Sev01"/>
          <p:cNvSpPr>
            <a:spLocks noChangeAspect="1"/>
          </p:cNvSpPr>
          <p:nvPr/>
        </p:nvSpPr>
        <p:spPr>
          <a:xfrm>
            <a:off x="5341671" y="1002041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45" name="Sev01"/>
          <p:cNvSpPr>
            <a:spLocks noChangeAspect="1"/>
          </p:cNvSpPr>
          <p:nvPr/>
        </p:nvSpPr>
        <p:spPr>
          <a:xfrm>
            <a:off x="4919260" y="2057521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grpSp>
        <p:nvGrpSpPr>
          <p:cNvPr id="48" name="Group 35"/>
          <p:cNvGrpSpPr/>
          <p:nvPr/>
        </p:nvGrpSpPr>
        <p:grpSpPr>
          <a:xfrm>
            <a:off x="-11813" y="1415739"/>
            <a:ext cx="3127717" cy="3564470"/>
            <a:chOff x="1" y="1547225"/>
            <a:chExt cx="4087561" cy="2925556"/>
          </a:xfrm>
          <a:solidFill>
            <a:srgbClr val="00755A"/>
          </a:solidFill>
        </p:grpSpPr>
        <p:sp>
          <p:nvSpPr>
            <p:cNvPr id="49" name="Freeform 3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0" name="Freeform 3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51" name="Freeform 40"/>
          <p:cNvSpPr/>
          <p:nvPr/>
        </p:nvSpPr>
        <p:spPr>
          <a:xfrm rot="16200000" flipV="1">
            <a:off x="155133" y="1670608"/>
            <a:ext cx="3564471" cy="305473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2" name="Freeform 41"/>
          <p:cNvSpPr/>
          <p:nvPr/>
        </p:nvSpPr>
        <p:spPr>
          <a:xfrm rot="16200000" flipV="1">
            <a:off x="30195" y="1263248"/>
            <a:ext cx="5173621" cy="453949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00755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3" name="Freeform 42"/>
          <p:cNvSpPr/>
          <p:nvPr/>
        </p:nvSpPr>
        <p:spPr>
          <a:xfrm rot="16200000" flipV="1">
            <a:off x="4674504" y="1616688"/>
            <a:ext cx="5140002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0755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34126" y="1323080"/>
            <a:ext cx="306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Первоначальный взнос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69973" y="2267432"/>
            <a:ext cx="2482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>
                <a:solidFill>
                  <a:srgbClr val="FFFFFF"/>
                </a:solidFill>
                <a:latin typeface="Arial Narrow" panose="020B0606020202030204" pitchFamily="34" charset="0"/>
              </a:rPr>
              <a:t>Срок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лизинга</a:t>
            </a:r>
            <a:endParaRPr lang="en-US" sz="20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349" y="5087223"/>
            <a:ext cx="3410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Гарантийное </a:t>
            </a:r>
          </a:p>
          <a:p>
            <a:pPr marL="271463" indent="84138" defTabSz="1031626"/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обеспечение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6942235" y="1282991"/>
            <a:ext cx="487313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32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0</a:t>
            </a:r>
            <a:r>
              <a:rPr lang="en-US" sz="32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58" name="Text Placeholder 3"/>
          <p:cNvSpPr txBox="1">
            <a:spLocks/>
          </p:cNvSpPr>
          <p:nvPr/>
        </p:nvSpPr>
        <p:spPr>
          <a:xfrm>
            <a:off x="6557060" y="2234661"/>
            <a:ext cx="1059585" cy="49244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до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7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лет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Text Placeholder 3"/>
          <p:cNvSpPr txBox="1">
            <a:spLocks/>
          </p:cNvSpPr>
          <p:nvPr/>
        </p:nvSpPr>
        <p:spPr>
          <a:xfrm>
            <a:off x="5739554" y="5320901"/>
            <a:ext cx="1631857" cy="36933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н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е требуется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93075" y="4215408"/>
            <a:ext cx="341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defTabSz="1031626"/>
            <a:r>
              <a:rPr lang="en-US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 </a:t>
            </a:r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Отсрочка платежа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Sev01"/>
          <p:cNvSpPr>
            <a:spLocks noChangeAspect="1"/>
          </p:cNvSpPr>
          <p:nvPr/>
        </p:nvSpPr>
        <p:spPr>
          <a:xfrm>
            <a:off x="4188092" y="4108298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6399619" y="3150697"/>
            <a:ext cx="1572546" cy="73096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1900"/>
              </a:lnSpc>
              <a:defRPr/>
            </a:pP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сезонный/</a:t>
            </a:r>
          </a:p>
          <a:p>
            <a:pPr algn="l">
              <a:lnSpc>
                <a:spcPts val="1900"/>
              </a:lnSpc>
              <a:defRPr/>
            </a:pPr>
            <a:r>
              <a:rPr lang="ru-RU" sz="20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аннуитетный</a:t>
            </a: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 </a:t>
            </a:r>
          </a:p>
          <a:p>
            <a:pPr algn="l">
              <a:lnSpc>
                <a:spcPts val="1900"/>
              </a:lnSpc>
              <a:defRPr/>
            </a:pP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регрессивный/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Freeform 87"/>
          <p:cNvSpPr>
            <a:spLocks noChangeArrowheads="1"/>
          </p:cNvSpPr>
          <p:nvPr/>
        </p:nvSpPr>
        <p:spPr bwMode="auto">
          <a:xfrm>
            <a:off x="4496933" y="4400329"/>
            <a:ext cx="360000" cy="360000"/>
          </a:xfrm>
          <a:custGeom>
            <a:avLst/>
            <a:gdLst>
              <a:gd name="T0" fmla="*/ 39678193 w 602"/>
              <a:gd name="T1" fmla="*/ 78678142 h 609"/>
              <a:gd name="T2" fmla="*/ 39678193 w 602"/>
              <a:gd name="T3" fmla="*/ 78678142 h 609"/>
              <a:gd name="T4" fmla="*/ 0 w 602"/>
              <a:gd name="T5" fmla="*/ 39339251 h 609"/>
              <a:gd name="T6" fmla="*/ 39678193 w 602"/>
              <a:gd name="T7" fmla="*/ 0 h 609"/>
              <a:gd name="T8" fmla="*/ 78442719 w 602"/>
              <a:gd name="T9" fmla="*/ 39339251 h 609"/>
              <a:gd name="T10" fmla="*/ 39678193 w 602"/>
              <a:gd name="T11" fmla="*/ 78678142 h 609"/>
              <a:gd name="T12" fmla="*/ 39678193 w 602"/>
              <a:gd name="T13" fmla="*/ 7376244 h 609"/>
              <a:gd name="T14" fmla="*/ 39678193 w 602"/>
              <a:gd name="T15" fmla="*/ 7376244 h 609"/>
              <a:gd name="T16" fmla="*/ 7308970 w 602"/>
              <a:gd name="T17" fmla="*/ 39339251 h 609"/>
              <a:gd name="T18" fmla="*/ 39678193 w 602"/>
              <a:gd name="T19" fmla="*/ 71431400 h 609"/>
              <a:gd name="T20" fmla="*/ 71002968 w 602"/>
              <a:gd name="T21" fmla="*/ 39339251 h 609"/>
              <a:gd name="T22" fmla="*/ 39678193 w 602"/>
              <a:gd name="T23" fmla="*/ 7376244 h 609"/>
              <a:gd name="T24" fmla="*/ 55340580 w 602"/>
              <a:gd name="T25" fmla="*/ 43091945 h 609"/>
              <a:gd name="T26" fmla="*/ 55340580 w 602"/>
              <a:gd name="T27" fmla="*/ 43091945 h 609"/>
              <a:gd name="T28" fmla="*/ 47900829 w 602"/>
              <a:gd name="T29" fmla="*/ 43091945 h 609"/>
              <a:gd name="T30" fmla="*/ 43332858 w 602"/>
              <a:gd name="T31" fmla="*/ 43091945 h 609"/>
              <a:gd name="T32" fmla="*/ 39678193 w 602"/>
              <a:gd name="T33" fmla="*/ 43091945 h 609"/>
              <a:gd name="T34" fmla="*/ 39678193 w 602"/>
              <a:gd name="T35" fmla="*/ 43091945 h 609"/>
              <a:gd name="T36" fmla="*/ 36023527 w 602"/>
              <a:gd name="T37" fmla="*/ 39339251 h 609"/>
              <a:gd name="T38" fmla="*/ 36023527 w 602"/>
              <a:gd name="T39" fmla="*/ 17469523 h 609"/>
              <a:gd name="T40" fmla="*/ 39678193 w 602"/>
              <a:gd name="T41" fmla="*/ 13846331 h 609"/>
              <a:gd name="T42" fmla="*/ 43332858 w 602"/>
              <a:gd name="T43" fmla="*/ 17469523 h 609"/>
              <a:gd name="T44" fmla="*/ 43332858 w 602"/>
              <a:gd name="T45" fmla="*/ 35715700 h 609"/>
              <a:gd name="T46" fmla="*/ 47900829 w 602"/>
              <a:gd name="T47" fmla="*/ 35715700 h 609"/>
              <a:gd name="T48" fmla="*/ 55340580 w 602"/>
              <a:gd name="T49" fmla="*/ 35715700 h 609"/>
              <a:gd name="T50" fmla="*/ 58995246 w 602"/>
              <a:gd name="T51" fmla="*/ 39339251 h 609"/>
              <a:gd name="T52" fmla="*/ 55340580 w 602"/>
              <a:gd name="T53" fmla="*/ 43091945 h 60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02" h="609">
                <a:moveTo>
                  <a:pt x="304" y="608"/>
                </a:moveTo>
                <a:lnTo>
                  <a:pt x="304" y="608"/>
                </a:lnTo>
                <a:cubicBezTo>
                  <a:pt x="134" y="608"/>
                  <a:pt x="0" y="474"/>
                  <a:pt x="0" y="304"/>
                </a:cubicBezTo>
                <a:cubicBezTo>
                  <a:pt x="0" y="135"/>
                  <a:pt x="134" y="0"/>
                  <a:pt x="304" y="0"/>
                </a:cubicBezTo>
                <a:cubicBezTo>
                  <a:pt x="466" y="0"/>
                  <a:pt x="601" y="135"/>
                  <a:pt x="601" y="304"/>
                </a:cubicBezTo>
                <a:cubicBezTo>
                  <a:pt x="601" y="474"/>
                  <a:pt x="466" y="608"/>
                  <a:pt x="304" y="608"/>
                </a:cubicBezTo>
                <a:close/>
                <a:moveTo>
                  <a:pt x="304" y="57"/>
                </a:moveTo>
                <a:lnTo>
                  <a:pt x="304" y="57"/>
                </a:lnTo>
                <a:cubicBezTo>
                  <a:pt x="169" y="57"/>
                  <a:pt x="56" y="170"/>
                  <a:pt x="56" y="304"/>
                </a:cubicBezTo>
                <a:cubicBezTo>
                  <a:pt x="56" y="439"/>
                  <a:pt x="169" y="552"/>
                  <a:pt x="304" y="552"/>
                </a:cubicBezTo>
                <a:cubicBezTo>
                  <a:pt x="438" y="552"/>
                  <a:pt x="544" y="439"/>
                  <a:pt x="544" y="304"/>
                </a:cubicBezTo>
                <a:cubicBezTo>
                  <a:pt x="544" y="170"/>
                  <a:pt x="438" y="57"/>
                  <a:pt x="304" y="57"/>
                </a:cubicBezTo>
                <a:close/>
                <a:moveTo>
                  <a:pt x="424" y="333"/>
                </a:moveTo>
                <a:lnTo>
                  <a:pt x="424" y="333"/>
                </a:lnTo>
                <a:cubicBezTo>
                  <a:pt x="367" y="333"/>
                  <a:pt x="367" y="333"/>
                  <a:pt x="367" y="333"/>
                </a:cubicBezTo>
                <a:cubicBezTo>
                  <a:pt x="332" y="333"/>
                  <a:pt x="332" y="333"/>
                  <a:pt x="332" y="333"/>
                </a:cubicBezTo>
                <a:cubicBezTo>
                  <a:pt x="304" y="333"/>
                  <a:pt x="304" y="333"/>
                  <a:pt x="304" y="333"/>
                </a:cubicBezTo>
                <a:cubicBezTo>
                  <a:pt x="283" y="333"/>
                  <a:pt x="276" y="319"/>
                  <a:pt x="276" y="304"/>
                </a:cubicBezTo>
                <a:cubicBezTo>
                  <a:pt x="276" y="135"/>
                  <a:pt x="276" y="135"/>
                  <a:pt x="276" y="135"/>
                </a:cubicBezTo>
                <a:cubicBezTo>
                  <a:pt x="276" y="121"/>
                  <a:pt x="283" y="107"/>
                  <a:pt x="304" y="107"/>
                </a:cubicBezTo>
                <a:cubicBezTo>
                  <a:pt x="318" y="107"/>
                  <a:pt x="332" y="121"/>
                  <a:pt x="332" y="135"/>
                </a:cubicBezTo>
                <a:cubicBezTo>
                  <a:pt x="332" y="276"/>
                  <a:pt x="332" y="276"/>
                  <a:pt x="332" y="276"/>
                </a:cubicBezTo>
                <a:cubicBezTo>
                  <a:pt x="367" y="276"/>
                  <a:pt x="367" y="276"/>
                  <a:pt x="367" y="276"/>
                </a:cubicBezTo>
                <a:cubicBezTo>
                  <a:pt x="424" y="276"/>
                  <a:pt x="424" y="276"/>
                  <a:pt x="424" y="276"/>
                </a:cubicBezTo>
                <a:cubicBezTo>
                  <a:pt x="438" y="276"/>
                  <a:pt x="452" y="290"/>
                  <a:pt x="452" y="304"/>
                </a:cubicBezTo>
                <a:cubicBezTo>
                  <a:pt x="452" y="319"/>
                  <a:pt x="438" y="333"/>
                  <a:pt x="424" y="33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5" name="Freeform 243"/>
          <p:cNvSpPr>
            <a:spLocks noEditPoints="1"/>
          </p:cNvSpPr>
          <p:nvPr/>
        </p:nvSpPr>
        <p:spPr bwMode="auto">
          <a:xfrm>
            <a:off x="5713122" y="1326060"/>
            <a:ext cx="252000" cy="295177"/>
          </a:xfrm>
          <a:custGeom>
            <a:avLst/>
            <a:gdLst/>
            <a:ahLst/>
            <a:cxnLst>
              <a:cxn ang="0">
                <a:pos x="31" y="33"/>
              </a:cxn>
              <a:cxn ang="0">
                <a:pos x="18" y="33"/>
              </a:cxn>
              <a:cxn ang="0">
                <a:pos x="18" y="37"/>
              </a:cxn>
              <a:cxn ang="0">
                <a:pos x="37" y="37"/>
              </a:cxn>
              <a:cxn ang="0">
                <a:pos x="39" y="38"/>
              </a:cxn>
              <a:cxn ang="0">
                <a:pos x="39" y="43"/>
              </a:cxn>
              <a:cxn ang="0">
                <a:pos x="37" y="44"/>
              </a:cxn>
              <a:cxn ang="0">
                <a:pos x="18" y="44"/>
              </a:cxn>
              <a:cxn ang="0">
                <a:pos x="18" y="52"/>
              </a:cxn>
              <a:cxn ang="0">
                <a:pos x="17" y="53"/>
              </a:cxn>
              <a:cxn ang="0">
                <a:pos x="11" y="53"/>
              </a:cxn>
              <a:cxn ang="0">
                <a:pos x="9" y="52"/>
              </a:cxn>
              <a:cxn ang="0">
                <a:pos x="9" y="44"/>
              </a:cxn>
              <a:cxn ang="0">
                <a:pos x="1" y="44"/>
              </a:cxn>
              <a:cxn ang="0">
                <a:pos x="0" y="43"/>
              </a:cxn>
              <a:cxn ang="0">
                <a:pos x="0" y="38"/>
              </a:cxn>
              <a:cxn ang="0">
                <a:pos x="1" y="37"/>
              </a:cxn>
              <a:cxn ang="0">
                <a:pos x="9" y="37"/>
              </a:cxn>
              <a:cxn ang="0">
                <a:pos x="9" y="33"/>
              </a:cxn>
              <a:cxn ang="0">
                <a:pos x="1" y="33"/>
              </a:cxn>
              <a:cxn ang="0">
                <a:pos x="0" y="32"/>
              </a:cxn>
              <a:cxn ang="0">
                <a:pos x="0" y="26"/>
              </a:cxn>
              <a:cxn ang="0">
                <a:pos x="1" y="25"/>
              </a:cxn>
              <a:cxn ang="0">
                <a:pos x="9" y="25"/>
              </a:cxn>
              <a:cxn ang="0">
                <a:pos x="9" y="1"/>
              </a:cxn>
              <a:cxn ang="0">
                <a:pos x="11" y="0"/>
              </a:cxn>
              <a:cxn ang="0">
                <a:pos x="31" y="0"/>
              </a:cxn>
              <a:cxn ang="0">
                <a:pos x="48" y="16"/>
              </a:cxn>
              <a:cxn ang="0">
                <a:pos x="31" y="33"/>
              </a:cxn>
              <a:cxn ang="0">
                <a:pos x="30" y="8"/>
              </a:cxn>
              <a:cxn ang="0">
                <a:pos x="18" y="8"/>
              </a:cxn>
              <a:cxn ang="0">
                <a:pos x="18" y="25"/>
              </a:cxn>
              <a:cxn ang="0">
                <a:pos x="30" y="25"/>
              </a:cxn>
              <a:cxn ang="0">
                <a:pos x="39" y="16"/>
              </a:cxn>
              <a:cxn ang="0">
                <a:pos x="30" y="8"/>
              </a:cxn>
            </a:cxnLst>
            <a:rect l="0" t="0" r="r" b="b"/>
            <a:pathLst>
              <a:path w="48" h="53">
                <a:moveTo>
                  <a:pt x="31" y="33"/>
                </a:moveTo>
                <a:cubicBezTo>
                  <a:pt x="18" y="33"/>
                  <a:pt x="18" y="33"/>
                  <a:pt x="18" y="33"/>
                </a:cubicBezTo>
                <a:cubicBezTo>
                  <a:pt x="18" y="37"/>
                  <a:pt x="18" y="37"/>
                  <a:pt x="18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8" y="37"/>
                  <a:pt x="39" y="38"/>
                  <a:pt x="39" y="38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4"/>
                  <a:pt x="38" y="44"/>
                  <a:pt x="37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52"/>
                  <a:pt x="18" y="53"/>
                  <a:pt x="17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10" y="53"/>
                  <a:pt x="9" y="52"/>
                  <a:pt x="9" y="52"/>
                </a:cubicBezTo>
                <a:cubicBezTo>
                  <a:pt x="9" y="44"/>
                  <a:pt x="9" y="44"/>
                  <a:pt x="9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4"/>
                  <a:pt x="0" y="43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7"/>
                  <a:pt x="1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3"/>
                  <a:pt x="9" y="33"/>
                  <a:pt x="9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5"/>
                  <a:pt x="0" y="25"/>
                  <a:pt x="1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1"/>
                  <a:pt x="9" y="1"/>
                  <a:pt x="9" y="1"/>
                </a:cubicBezTo>
                <a:cubicBezTo>
                  <a:pt x="9" y="0"/>
                  <a:pt x="10" y="0"/>
                  <a:pt x="1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41" y="0"/>
                  <a:pt x="48" y="6"/>
                  <a:pt x="48" y="16"/>
                </a:cubicBezTo>
                <a:cubicBezTo>
                  <a:pt x="48" y="26"/>
                  <a:pt x="41" y="33"/>
                  <a:pt x="31" y="33"/>
                </a:cubicBezTo>
                <a:close/>
                <a:moveTo>
                  <a:pt x="30" y="8"/>
                </a:moveTo>
                <a:cubicBezTo>
                  <a:pt x="18" y="8"/>
                  <a:pt x="18" y="8"/>
                  <a:pt x="18" y="8"/>
                </a:cubicBezTo>
                <a:cubicBezTo>
                  <a:pt x="18" y="25"/>
                  <a:pt x="18" y="25"/>
                  <a:pt x="18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6" y="25"/>
                  <a:pt x="39" y="21"/>
                  <a:pt x="39" y="16"/>
                </a:cubicBezTo>
                <a:cubicBezTo>
                  <a:pt x="39" y="11"/>
                  <a:pt x="36" y="8"/>
                  <a:pt x="30" y="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9" name="Freeform 193"/>
          <p:cNvSpPr>
            <a:spLocks noEditPoints="1"/>
          </p:cNvSpPr>
          <p:nvPr/>
        </p:nvSpPr>
        <p:spPr bwMode="auto">
          <a:xfrm>
            <a:off x="4204998" y="5430116"/>
            <a:ext cx="288000" cy="360000"/>
          </a:xfrm>
          <a:custGeom>
            <a:avLst/>
            <a:gdLst/>
            <a:ahLst/>
            <a:cxnLst>
              <a:cxn ang="0">
                <a:pos x="59" y="20"/>
              </a:cxn>
              <a:cxn ang="0">
                <a:pos x="59" y="64"/>
              </a:cxn>
              <a:cxn ang="0">
                <a:pos x="55" y="68"/>
              </a:cxn>
              <a:cxn ang="0">
                <a:pos x="4" y="68"/>
              </a:cxn>
              <a:cxn ang="0">
                <a:pos x="0" y="64"/>
              </a:cxn>
              <a:cxn ang="0">
                <a:pos x="0" y="3"/>
              </a:cxn>
              <a:cxn ang="0">
                <a:pos x="4" y="0"/>
              </a:cxn>
              <a:cxn ang="0">
                <a:pos x="38" y="0"/>
              </a:cxn>
              <a:cxn ang="0">
                <a:pos x="44" y="2"/>
              </a:cxn>
              <a:cxn ang="0">
                <a:pos x="56" y="14"/>
              </a:cxn>
              <a:cxn ang="0">
                <a:pos x="59" y="20"/>
              </a:cxn>
              <a:cxn ang="0">
                <a:pos x="54" y="24"/>
              </a:cxn>
              <a:cxn ang="0">
                <a:pos x="38" y="24"/>
              </a:cxn>
              <a:cxn ang="0">
                <a:pos x="34" y="20"/>
              </a:cxn>
              <a:cxn ang="0">
                <a:pos x="34" y="5"/>
              </a:cxn>
              <a:cxn ang="0">
                <a:pos x="5" y="5"/>
              </a:cxn>
              <a:cxn ang="0">
                <a:pos x="5" y="63"/>
              </a:cxn>
              <a:cxn ang="0">
                <a:pos x="54" y="63"/>
              </a:cxn>
              <a:cxn ang="0">
                <a:pos x="54" y="24"/>
              </a:cxn>
              <a:cxn ang="0">
                <a:pos x="16" y="29"/>
              </a:cxn>
              <a:cxn ang="0">
                <a:pos x="43" y="29"/>
              </a:cxn>
              <a:cxn ang="0">
                <a:pos x="44" y="30"/>
              </a:cxn>
              <a:cxn ang="0">
                <a:pos x="44" y="32"/>
              </a:cxn>
              <a:cxn ang="0">
                <a:pos x="43" y="34"/>
              </a:cxn>
              <a:cxn ang="0">
                <a:pos x="16" y="34"/>
              </a:cxn>
              <a:cxn ang="0">
                <a:pos x="15" y="32"/>
              </a:cxn>
              <a:cxn ang="0">
                <a:pos x="15" y="30"/>
              </a:cxn>
              <a:cxn ang="0">
                <a:pos x="16" y="29"/>
              </a:cxn>
              <a:cxn ang="0">
                <a:pos x="44" y="40"/>
              </a:cxn>
              <a:cxn ang="0">
                <a:pos x="44" y="42"/>
              </a:cxn>
              <a:cxn ang="0">
                <a:pos x="43" y="43"/>
              </a:cxn>
              <a:cxn ang="0">
                <a:pos x="16" y="43"/>
              </a:cxn>
              <a:cxn ang="0">
                <a:pos x="15" y="42"/>
              </a:cxn>
              <a:cxn ang="0">
                <a:pos x="15" y="40"/>
              </a:cxn>
              <a:cxn ang="0">
                <a:pos x="16" y="39"/>
              </a:cxn>
              <a:cxn ang="0">
                <a:pos x="43" y="39"/>
              </a:cxn>
              <a:cxn ang="0">
                <a:pos x="44" y="40"/>
              </a:cxn>
              <a:cxn ang="0">
                <a:pos x="44" y="49"/>
              </a:cxn>
              <a:cxn ang="0">
                <a:pos x="44" y="52"/>
              </a:cxn>
              <a:cxn ang="0">
                <a:pos x="43" y="53"/>
              </a:cxn>
              <a:cxn ang="0">
                <a:pos x="16" y="53"/>
              </a:cxn>
              <a:cxn ang="0">
                <a:pos x="15" y="52"/>
              </a:cxn>
              <a:cxn ang="0">
                <a:pos x="15" y="49"/>
              </a:cxn>
              <a:cxn ang="0">
                <a:pos x="16" y="48"/>
              </a:cxn>
              <a:cxn ang="0">
                <a:pos x="43" y="48"/>
              </a:cxn>
              <a:cxn ang="0">
                <a:pos x="44" y="49"/>
              </a:cxn>
              <a:cxn ang="0">
                <a:pos x="39" y="19"/>
              </a:cxn>
              <a:cxn ang="0">
                <a:pos x="54" y="19"/>
              </a:cxn>
              <a:cxn ang="0">
                <a:pos x="53" y="18"/>
              </a:cxn>
              <a:cxn ang="0">
                <a:pos x="41" y="6"/>
              </a:cxn>
              <a:cxn ang="0">
                <a:pos x="39" y="5"/>
              </a:cxn>
              <a:cxn ang="0">
                <a:pos x="39" y="19"/>
              </a:cxn>
            </a:cxnLst>
            <a:rect l="0" t="0" r="r" b="b"/>
            <a:pathLst>
              <a:path w="59" h="68">
                <a:moveTo>
                  <a:pt x="59" y="20"/>
                </a:moveTo>
                <a:cubicBezTo>
                  <a:pt x="59" y="64"/>
                  <a:pt x="59" y="64"/>
                  <a:pt x="59" y="64"/>
                </a:cubicBezTo>
                <a:cubicBezTo>
                  <a:pt x="59" y="66"/>
                  <a:pt x="57" y="68"/>
                  <a:pt x="55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2" y="68"/>
                  <a:pt x="0" y="66"/>
                  <a:pt x="0" y="6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0" y="0"/>
                  <a:pt x="43" y="1"/>
                  <a:pt x="44" y="2"/>
                </a:cubicBezTo>
                <a:cubicBezTo>
                  <a:pt x="56" y="14"/>
                  <a:pt x="56" y="14"/>
                  <a:pt x="56" y="14"/>
                </a:cubicBezTo>
                <a:cubicBezTo>
                  <a:pt x="58" y="16"/>
                  <a:pt x="59" y="18"/>
                  <a:pt x="59" y="20"/>
                </a:cubicBezTo>
                <a:close/>
                <a:moveTo>
                  <a:pt x="54" y="24"/>
                </a:moveTo>
                <a:cubicBezTo>
                  <a:pt x="38" y="24"/>
                  <a:pt x="38" y="24"/>
                  <a:pt x="38" y="24"/>
                </a:cubicBezTo>
                <a:cubicBezTo>
                  <a:pt x="36" y="24"/>
                  <a:pt x="34" y="22"/>
                  <a:pt x="34" y="20"/>
                </a:cubicBezTo>
                <a:cubicBezTo>
                  <a:pt x="34" y="5"/>
                  <a:pt x="34" y="5"/>
                  <a:pt x="34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3"/>
                  <a:pt x="5" y="63"/>
                  <a:pt x="5" y="63"/>
                </a:cubicBezTo>
                <a:cubicBezTo>
                  <a:pt x="54" y="63"/>
                  <a:pt x="54" y="63"/>
                  <a:pt x="54" y="63"/>
                </a:cubicBezTo>
                <a:lnTo>
                  <a:pt x="54" y="24"/>
                </a:lnTo>
                <a:close/>
                <a:moveTo>
                  <a:pt x="16" y="29"/>
                </a:move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30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3"/>
                  <a:pt x="44" y="34"/>
                  <a:pt x="43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29"/>
                  <a:pt x="16" y="29"/>
                  <a:pt x="16" y="29"/>
                </a:cubicBezTo>
                <a:close/>
                <a:moveTo>
                  <a:pt x="44" y="40"/>
                </a:move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4" y="43"/>
                  <a:pt x="43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5" y="43"/>
                  <a:pt x="15" y="42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9"/>
                  <a:pt x="16" y="39"/>
                  <a:pt x="16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4" y="39"/>
                  <a:pt x="44" y="39"/>
                  <a:pt x="44" y="40"/>
                </a:cubicBezTo>
                <a:close/>
                <a:moveTo>
                  <a:pt x="44" y="49"/>
                </a:moveTo>
                <a:cubicBezTo>
                  <a:pt x="44" y="52"/>
                  <a:pt x="44" y="52"/>
                  <a:pt x="44" y="52"/>
                </a:cubicBezTo>
                <a:cubicBezTo>
                  <a:pt x="44" y="53"/>
                  <a:pt x="44" y="53"/>
                  <a:pt x="43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5" y="53"/>
                  <a:pt x="15" y="52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49"/>
                  <a:pt x="16" y="48"/>
                  <a:pt x="16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4" y="48"/>
                  <a:pt x="44" y="49"/>
                  <a:pt x="44" y="49"/>
                </a:cubicBezTo>
                <a:close/>
                <a:moveTo>
                  <a:pt x="39" y="19"/>
                </a:moveTo>
                <a:cubicBezTo>
                  <a:pt x="54" y="19"/>
                  <a:pt x="54" y="19"/>
                  <a:pt x="54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5"/>
                  <a:pt x="40" y="5"/>
                  <a:pt x="39" y="5"/>
                </a:cubicBezTo>
                <a:lnTo>
                  <a:pt x="39" y="1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" name="Freeform 76"/>
          <p:cNvSpPr>
            <a:spLocks noEditPoints="1"/>
          </p:cNvSpPr>
          <p:nvPr/>
        </p:nvSpPr>
        <p:spPr bwMode="auto">
          <a:xfrm>
            <a:off x="153409" y="6371688"/>
            <a:ext cx="324000" cy="324000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7" y="12"/>
              </a:cxn>
              <a:cxn ang="0">
                <a:pos x="37" y="11"/>
              </a:cxn>
              <a:cxn ang="0">
                <a:pos x="36" y="11"/>
              </a:cxn>
              <a:cxn ang="0">
                <a:pos x="27" y="11"/>
              </a:cxn>
              <a:cxn ang="0">
                <a:pos x="26" y="11"/>
              </a:cxn>
              <a:cxn ang="0">
                <a:pos x="26" y="12"/>
              </a:cxn>
              <a:cxn ang="0">
                <a:pos x="26" y="37"/>
              </a:cxn>
              <a:cxn ang="0">
                <a:pos x="28" y="38"/>
              </a:cxn>
              <a:cxn ang="0">
                <a:pos x="35" y="38"/>
              </a:cxn>
              <a:cxn ang="0">
                <a:pos x="36" y="37"/>
              </a:cxn>
              <a:cxn ang="0">
                <a:pos x="37" y="12"/>
              </a:cxn>
              <a:cxn ang="0">
                <a:pos x="36" y="43"/>
              </a:cxn>
              <a:cxn ang="0">
                <a:pos x="35" y="42"/>
              </a:cxn>
              <a:cxn ang="0">
                <a:pos x="28" y="42"/>
              </a:cxn>
              <a:cxn ang="0">
                <a:pos x="26" y="43"/>
              </a:cxn>
              <a:cxn ang="0">
                <a:pos x="26" y="51"/>
              </a:cxn>
              <a:cxn ang="0">
                <a:pos x="28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37" y="12"/>
                </a:moveTo>
                <a:cubicBezTo>
                  <a:pt x="37" y="11"/>
                  <a:pt x="37" y="11"/>
                  <a:pt x="37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6" y="11"/>
                </a:cubicBezTo>
                <a:cubicBezTo>
                  <a:pt x="26" y="11"/>
                  <a:pt x="26" y="11"/>
                  <a:pt x="26" y="12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7" y="38"/>
                  <a:pt x="28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6" y="38"/>
                  <a:pt x="36" y="37"/>
                  <a:pt x="36" y="37"/>
                </a:cubicBezTo>
                <a:lnTo>
                  <a:pt x="37" y="12"/>
                </a:ln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8" y="42"/>
                  <a:pt x="28" y="42"/>
                  <a:pt x="28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8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5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26874" y="3222681"/>
            <a:ext cx="2496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defTabSz="1031626"/>
            <a:r>
              <a:rPr lang="ru-RU" sz="2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График платежей</a:t>
            </a:r>
            <a:endParaRPr lang="en-US" sz="20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Sev01"/>
          <p:cNvSpPr>
            <a:spLocks noChangeAspect="1"/>
          </p:cNvSpPr>
          <p:nvPr/>
        </p:nvSpPr>
        <p:spPr>
          <a:xfrm>
            <a:off x="4522412" y="3088052"/>
            <a:ext cx="930812" cy="93081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55A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34" name="Freeform 110"/>
          <p:cNvSpPr>
            <a:spLocks noEditPoints="1"/>
          </p:cNvSpPr>
          <p:nvPr/>
        </p:nvSpPr>
        <p:spPr bwMode="auto">
          <a:xfrm>
            <a:off x="4806153" y="3405530"/>
            <a:ext cx="355352" cy="34472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5" name="Text Placeholder 3"/>
          <p:cNvSpPr txBox="1">
            <a:spLocks/>
          </p:cNvSpPr>
          <p:nvPr/>
        </p:nvSpPr>
        <p:spPr>
          <a:xfrm>
            <a:off x="6052567" y="4328202"/>
            <a:ext cx="1272784" cy="389063"/>
          </a:xfrm>
          <a:prstGeom prst="rect">
            <a:avLst/>
          </a:prstGeom>
          <a:solidFill>
            <a:schemeClr val="bg1"/>
          </a:solidFill>
        </p:spPr>
        <p:txBody>
          <a:bodyPr wrap="none" lIns="0" tIns="14400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ts val="1900"/>
              </a:lnSpc>
              <a:defRPr/>
            </a:pPr>
            <a:r>
              <a:rPr lang="ru-RU" sz="3200" dirty="0">
                <a:solidFill>
                  <a:srgbClr val="00755A"/>
                </a:solidFill>
                <a:latin typeface="Arial Narrow" panose="020B0606020202030204" pitchFamily="34" charset="0"/>
              </a:rPr>
              <a:t>6</a:t>
            </a:r>
            <a:r>
              <a:rPr lang="ru-RU" sz="2000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 месяцев* </a:t>
            </a:r>
          </a:p>
        </p:txBody>
      </p:sp>
      <p:sp>
        <p:nvSpPr>
          <p:cNvPr id="36" name="Freeform 36"/>
          <p:cNvSpPr>
            <a:spLocks noEditPoints="1"/>
          </p:cNvSpPr>
          <p:nvPr/>
        </p:nvSpPr>
        <p:spPr bwMode="auto">
          <a:xfrm>
            <a:off x="5230786" y="2340616"/>
            <a:ext cx="324000" cy="355754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64" b="38604"/>
          <a:stretch/>
        </p:blipFill>
        <p:spPr>
          <a:xfrm>
            <a:off x="7550630" y="209728"/>
            <a:ext cx="706385" cy="3709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33" y="6582183"/>
            <a:ext cx="564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* - действует для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аннуитетного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 графика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Номер слайда 7"/>
          <p:cNvSpPr txBox="1">
            <a:spLocks/>
          </p:cNvSpPr>
          <p:nvPr/>
        </p:nvSpPr>
        <p:spPr>
          <a:xfrm>
            <a:off x="7086600" y="64826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6F331-CDB3-4326-AC43-150A6797CCC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8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14002" y="2140449"/>
            <a:ext cx="9119724" cy="4717551"/>
          </a:xfrm>
          <a:prstGeom prst="rect">
            <a:avLst/>
          </a:prstGeom>
          <a:solidFill>
            <a:srgbClr val="007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733476" y="715659"/>
            <a:ext cx="2151114" cy="2146991"/>
            <a:chOff x="5994849" y="1891550"/>
            <a:chExt cx="3133491" cy="3096000"/>
          </a:xfrm>
          <a:solidFill>
            <a:schemeClr val="bg1"/>
          </a:solidFill>
        </p:grpSpPr>
        <p:sp>
          <p:nvSpPr>
            <p:cNvPr id="59" name="Овал 58"/>
            <p:cNvSpPr/>
            <p:nvPr/>
          </p:nvSpPr>
          <p:spPr>
            <a:xfrm>
              <a:off x="5994849" y="1891550"/>
              <a:ext cx="3133491" cy="3096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>
              <a:spLocks noChangeAspect="1"/>
            </p:cNvSpPr>
            <p:nvPr/>
          </p:nvSpPr>
          <p:spPr>
            <a:xfrm>
              <a:off x="6284808" y="2314062"/>
              <a:ext cx="2502771" cy="2301775"/>
            </a:xfrm>
            <a:custGeom>
              <a:avLst/>
              <a:gdLst>
                <a:gd name="connsiteX0" fmla="*/ 2045301 w 2048476"/>
                <a:gd name="connsiteY0" fmla="*/ 933449 h 1883964"/>
                <a:gd name="connsiteX1" fmla="*/ 2041758 w 2048476"/>
                <a:gd name="connsiteY1" fmla="*/ 954865 h 1883964"/>
                <a:gd name="connsiteX2" fmla="*/ 2048476 w 2048476"/>
                <a:gd name="connsiteY2" fmla="*/ 947964 h 1883964"/>
                <a:gd name="connsiteX3" fmla="*/ 2041487 w 2048476"/>
                <a:gd name="connsiteY3" fmla="*/ 956504 h 1883964"/>
                <a:gd name="connsiteX4" fmla="*/ 2008925 w 2048476"/>
                <a:gd name="connsiteY4" fmla="*/ 1153318 h 1883964"/>
                <a:gd name="connsiteX5" fmla="*/ 1800826 w 2048476"/>
                <a:gd name="connsiteY5" fmla="*/ 1681601 h 1883964"/>
                <a:gd name="connsiteX6" fmla="*/ 1325506 w 2048476"/>
                <a:gd name="connsiteY6" fmla="*/ 1855317 h 1883964"/>
                <a:gd name="connsiteX7" fmla="*/ 1152722 w 2048476"/>
                <a:gd name="connsiteY7" fmla="*/ 1868073 h 1883964"/>
                <a:gd name="connsiteX8" fmla="*/ 1137251 w 2048476"/>
                <a:gd name="connsiteY8" fmla="*/ 1883964 h 1883964"/>
                <a:gd name="connsiteX9" fmla="*/ 1099151 w 2048476"/>
                <a:gd name="connsiteY9" fmla="*/ 1708862 h 1883964"/>
                <a:gd name="connsiteX10" fmla="*/ 1124551 w 2048476"/>
                <a:gd name="connsiteY10" fmla="*/ 1498740 h 1883964"/>
                <a:gd name="connsiteX11" fmla="*/ 1270601 w 2048476"/>
                <a:gd name="connsiteY11" fmla="*/ 1304536 h 1883964"/>
                <a:gd name="connsiteX12" fmla="*/ 1540476 w 2048476"/>
                <a:gd name="connsiteY12" fmla="*/ 1170821 h 1883964"/>
                <a:gd name="connsiteX13" fmla="*/ 1845276 w 2048476"/>
                <a:gd name="connsiteY13" fmla="*/ 1065760 h 1883964"/>
                <a:gd name="connsiteX14" fmla="*/ 1928421 w 2048476"/>
                <a:gd name="connsiteY14" fmla="*/ 1036112 h 1883964"/>
                <a:gd name="connsiteX15" fmla="*/ 1959008 w 2048476"/>
                <a:gd name="connsiteY15" fmla="*/ 1022088 h 1883964"/>
                <a:gd name="connsiteX16" fmla="*/ 3176 w 2048476"/>
                <a:gd name="connsiteY16" fmla="*/ 933449 h 1883964"/>
                <a:gd name="connsiteX17" fmla="*/ 91804 w 2048476"/>
                <a:gd name="connsiteY17" fmla="*/ 1022487 h 1883964"/>
                <a:gd name="connsiteX18" fmla="*/ 122004 w 2048476"/>
                <a:gd name="connsiteY18" fmla="*/ 1036112 h 1883964"/>
                <a:gd name="connsiteX19" fmla="*/ 206500 w 2048476"/>
                <a:gd name="connsiteY19" fmla="*/ 1065760 h 1883964"/>
                <a:gd name="connsiteX20" fmla="*/ 516250 w 2048476"/>
                <a:gd name="connsiteY20" fmla="*/ 1170821 h 1883964"/>
                <a:gd name="connsiteX21" fmla="*/ 790507 w 2048476"/>
                <a:gd name="connsiteY21" fmla="*/ 1304536 h 1883964"/>
                <a:gd name="connsiteX22" fmla="*/ 938929 w 2048476"/>
                <a:gd name="connsiteY22" fmla="*/ 1498740 h 1883964"/>
                <a:gd name="connsiteX23" fmla="*/ 964742 w 2048476"/>
                <a:gd name="connsiteY23" fmla="*/ 1708862 h 1883964"/>
                <a:gd name="connsiteX24" fmla="*/ 951432 w 2048476"/>
                <a:gd name="connsiteY24" fmla="*/ 1799696 h 1883964"/>
                <a:gd name="connsiteX25" fmla="*/ 931439 w 2048476"/>
                <a:gd name="connsiteY25" fmla="*/ 1866001 h 1883964"/>
                <a:gd name="connsiteX26" fmla="*/ 934872 w 2048476"/>
                <a:gd name="connsiteY26" fmla="*/ 1869449 h 1883964"/>
                <a:gd name="connsiteX27" fmla="*/ 930495 w 2048476"/>
                <a:gd name="connsiteY27" fmla="*/ 1869133 h 1883964"/>
                <a:gd name="connsiteX28" fmla="*/ 926023 w 2048476"/>
                <a:gd name="connsiteY28" fmla="*/ 1883964 h 1883964"/>
                <a:gd name="connsiteX29" fmla="*/ 909877 w 2048476"/>
                <a:gd name="connsiteY29" fmla="*/ 1867644 h 1883964"/>
                <a:gd name="connsiteX30" fmla="*/ 739141 w 2048476"/>
                <a:gd name="connsiteY30" fmla="*/ 1855317 h 1883964"/>
                <a:gd name="connsiteX31" fmla="*/ 253143 w 2048476"/>
                <a:gd name="connsiteY31" fmla="*/ 1681601 h 1883964"/>
                <a:gd name="connsiteX32" fmla="*/ 40369 w 2048476"/>
                <a:gd name="connsiteY32" fmla="*/ 1153318 h 1883964"/>
                <a:gd name="connsiteX33" fmla="*/ 7069 w 2048476"/>
                <a:gd name="connsiteY33" fmla="*/ 956464 h 1883964"/>
                <a:gd name="connsiteX34" fmla="*/ 0 w 2048476"/>
                <a:gd name="connsiteY34" fmla="*/ 947964 h 1883964"/>
                <a:gd name="connsiteX35" fmla="*/ 6793 w 2048476"/>
                <a:gd name="connsiteY35" fmla="*/ 954830 h 1883964"/>
                <a:gd name="connsiteX36" fmla="*/ 1023800 w 2048476"/>
                <a:gd name="connsiteY36" fmla="*/ 0 h 1883964"/>
                <a:gd name="connsiteX37" fmla="*/ 1031056 w 2048476"/>
                <a:gd name="connsiteY37" fmla="*/ 10887 h 1883964"/>
                <a:gd name="connsiteX38" fmla="*/ 1038501 w 2048476"/>
                <a:gd name="connsiteY38" fmla="*/ 0 h 1883964"/>
                <a:gd name="connsiteX39" fmla="*/ 1038501 w 2048476"/>
                <a:gd name="connsiteY39" fmla="*/ 22057 h 1883964"/>
                <a:gd name="connsiteX40" fmla="*/ 1160027 w 2048476"/>
                <a:gd name="connsiteY40" fmla="*/ 204391 h 1883964"/>
                <a:gd name="connsiteX41" fmla="*/ 1268275 w 2048476"/>
                <a:gd name="connsiteY41" fmla="*/ 406400 h 1883964"/>
                <a:gd name="connsiteX42" fmla="*/ 1363525 w 2048476"/>
                <a:gd name="connsiteY42" fmla="*/ 800100 h 1883964"/>
                <a:gd name="connsiteX43" fmla="*/ 1284150 w 2048476"/>
                <a:gd name="connsiteY43" fmla="*/ 1149350 h 1883964"/>
                <a:gd name="connsiteX44" fmla="*/ 1099491 w 2048476"/>
                <a:gd name="connsiteY44" fmla="*/ 1330065 h 1883964"/>
                <a:gd name="connsiteX45" fmla="*/ 1038501 w 2048476"/>
                <a:gd name="connsiteY45" fmla="*/ 1371208 h 1883964"/>
                <a:gd name="connsiteX46" fmla="*/ 1038501 w 2048476"/>
                <a:gd name="connsiteY46" fmla="*/ 1381125 h 1883964"/>
                <a:gd name="connsiteX47" fmla="*/ 1031056 w 2048476"/>
                <a:gd name="connsiteY47" fmla="*/ 1376230 h 1883964"/>
                <a:gd name="connsiteX48" fmla="*/ 1023800 w 2048476"/>
                <a:gd name="connsiteY48" fmla="*/ 1381125 h 1883964"/>
                <a:gd name="connsiteX49" fmla="*/ 1023800 w 2048476"/>
                <a:gd name="connsiteY49" fmla="*/ 1371459 h 1883964"/>
                <a:gd name="connsiteX50" fmla="*/ 960845 w 2048476"/>
                <a:gd name="connsiteY50" fmla="*/ 1330065 h 1883964"/>
                <a:gd name="connsiteX51" fmla="*/ 771392 w 2048476"/>
                <a:gd name="connsiteY51" fmla="*/ 1149350 h 1883964"/>
                <a:gd name="connsiteX52" fmla="*/ 689956 w 2048476"/>
                <a:gd name="connsiteY52" fmla="*/ 800100 h 1883964"/>
                <a:gd name="connsiteX53" fmla="*/ 787679 w 2048476"/>
                <a:gd name="connsiteY53" fmla="*/ 406400 h 1883964"/>
                <a:gd name="connsiteX54" fmla="*/ 898737 w 2048476"/>
                <a:gd name="connsiteY54" fmla="*/ 204391 h 1883964"/>
                <a:gd name="connsiteX55" fmla="*/ 1023800 w 2048476"/>
                <a:gd name="connsiteY55" fmla="*/ 21499 h 188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048476" h="1883964">
                  <a:moveTo>
                    <a:pt x="2045301" y="933449"/>
                  </a:moveTo>
                  <a:lnTo>
                    <a:pt x="2041758" y="954865"/>
                  </a:lnTo>
                  <a:lnTo>
                    <a:pt x="2048476" y="947964"/>
                  </a:lnTo>
                  <a:lnTo>
                    <a:pt x="2041487" y="956504"/>
                  </a:lnTo>
                  <a:lnTo>
                    <a:pt x="2008925" y="1153318"/>
                  </a:lnTo>
                  <a:cubicBezTo>
                    <a:pt x="1969250" y="1368809"/>
                    <a:pt x="1914729" y="1564602"/>
                    <a:pt x="1800826" y="1681601"/>
                  </a:cubicBezTo>
                  <a:cubicBezTo>
                    <a:pt x="1686923" y="1798601"/>
                    <a:pt x="1513637" y="1836808"/>
                    <a:pt x="1325506" y="1855317"/>
                  </a:cubicBezTo>
                  <a:lnTo>
                    <a:pt x="1152722" y="1868073"/>
                  </a:lnTo>
                  <a:lnTo>
                    <a:pt x="1137251" y="1883964"/>
                  </a:lnTo>
                  <a:cubicBezTo>
                    <a:pt x="1119259" y="1828515"/>
                    <a:pt x="1101268" y="1773066"/>
                    <a:pt x="1099151" y="1708862"/>
                  </a:cubicBezTo>
                  <a:cubicBezTo>
                    <a:pt x="1097034" y="1644658"/>
                    <a:pt x="1095976" y="1566127"/>
                    <a:pt x="1124551" y="1498740"/>
                  </a:cubicBezTo>
                  <a:cubicBezTo>
                    <a:pt x="1153126" y="1431352"/>
                    <a:pt x="1201280" y="1359188"/>
                    <a:pt x="1270601" y="1304536"/>
                  </a:cubicBezTo>
                  <a:cubicBezTo>
                    <a:pt x="1339922" y="1249883"/>
                    <a:pt x="1444697" y="1210617"/>
                    <a:pt x="1540476" y="1170821"/>
                  </a:cubicBezTo>
                  <a:cubicBezTo>
                    <a:pt x="1636255" y="1131026"/>
                    <a:pt x="1771722" y="1092290"/>
                    <a:pt x="1845276" y="1065760"/>
                  </a:cubicBezTo>
                  <a:cubicBezTo>
                    <a:pt x="1882053" y="1052495"/>
                    <a:pt x="1907718" y="1043872"/>
                    <a:pt x="1928421" y="1036112"/>
                  </a:cubicBezTo>
                  <a:lnTo>
                    <a:pt x="1959008" y="1022088"/>
                  </a:lnTo>
                  <a:close/>
                  <a:moveTo>
                    <a:pt x="3176" y="933449"/>
                  </a:moveTo>
                  <a:lnTo>
                    <a:pt x="91804" y="1022487"/>
                  </a:lnTo>
                  <a:lnTo>
                    <a:pt x="122004" y="1036112"/>
                  </a:lnTo>
                  <a:cubicBezTo>
                    <a:pt x="143044" y="1043872"/>
                    <a:pt x="169126" y="1052495"/>
                    <a:pt x="206500" y="1065760"/>
                  </a:cubicBezTo>
                  <a:cubicBezTo>
                    <a:pt x="281248" y="1092290"/>
                    <a:pt x="418915" y="1131026"/>
                    <a:pt x="516250" y="1170821"/>
                  </a:cubicBezTo>
                  <a:cubicBezTo>
                    <a:pt x="613584" y="1210617"/>
                    <a:pt x="720061" y="1249883"/>
                    <a:pt x="790507" y="1304536"/>
                  </a:cubicBezTo>
                  <a:cubicBezTo>
                    <a:pt x="860954" y="1359188"/>
                    <a:pt x="909890" y="1431352"/>
                    <a:pt x="938929" y="1498740"/>
                  </a:cubicBezTo>
                  <a:cubicBezTo>
                    <a:pt x="967968" y="1566127"/>
                    <a:pt x="966893" y="1644658"/>
                    <a:pt x="964742" y="1708862"/>
                  </a:cubicBezTo>
                  <a:cubicBezTo>
                    <a:pt x="963666" y="1740964"/>
                    <a:pt x="958557" y="1770877"/>
                    <a:pt x="951432" y="1799696"/>
                  </a:cubicBezTo>
                  <a:lnTo>
                    <a:pt x="931439" y="1866001"/>
                  </a:lnTo>
                  <a:lnTo>
                    <a:pt x="934872" y="1869449"/>
                  </a:lnTo>
                  <a:lnTo>
                    <a:pt x="930495" y="1869133"/>
                  </a:lnTo>
                  <a:lnTo>
                    <a:pt x="926023" y="1883964"/>
                  </a:lnTo>
                  <a:lnTo>
                    <a:pt x="909877" y="1867644"/>
                  </a:lnTo>
                  <a:lnTo>
                    <a:pt x="739141" y="1855317"/>
                  </a:lnTo>
                  <a:cubicBezTo>
                    <a:pt x="546784" y="1836808"/>
                    <a:pt x="369605" y="1798601"/>
                    <a:pt x="253143" y="1681601"/>
                  </a:cubicBezTo>
                  <a:cubicBezTo>
                    <a:pt x="136681" y="1564602"/>
                    <a:pt x="80936" y="1368809"/>
                    <a:pt x="40369" y="1153318"/>
                  </a:cubicBezTo>
                  <a:lnTo>
                    <a:pt x="7069" y="956464"/>
                  </a:lnTo>
                  <a:lnTo>
                    <a:pt x="0" y="947964"/>
                  </a:lnTo>
                  <a:lnTo>
                    <a:pt x="6793" y="954830"/>
                  </a:lnTo>
                  <a:close/>
                  <a:moveTo>
                    <a:pt x="1023800" y="0"/>
                  </a:moveTo>
                  <a:lnTo>
                    <a:pt x="1031056" y="10887"/>
                  </a:lnTo>
                  <a:lnTo>
                    <a:pt x="1038501" y="0"/>
                  </a:lnTo>
                  <a:lnTo>
                    <a:pt x="1038501" y="22057"/>
                  </a:lnTo>
                  <a:lnTo>
                    <a:pt x="1160027" y="204391"/>
                  </a:lnTo>
                  <a:cubicBezTo>
                    <a:pt x="1202328" y="272256"/>
                    <a:pt x="1239965" y="339725"/>
                    <a:pt x="1268275" y="406400"/>
                  </a:cubicBezTo>
                  <a:cubicBezTo>
                    <a:pt x="1324896" y="539750"/>
                    <a:pt x="1360879" y="676275"/>
                    <a:pt x="1363525" y="800100"/>
                  </a:cubicBezTo>
                  <a:cubicBezTo>
                    <a:pt x="1366171" y="923925"/>
                    <a:pt x="1340771" y="1052512"/>
                    <a:pt x="1284150" y="1149350"/>
                  </a:cubicBezTo>
                  <a:cubicBezTo>
                    <a:pt x="1241684" y="1221979"/>
                    <a:pt x="1173769" y="1278087"/>
                    <a:pt x="1099491" y="1330065"/>
                  </a:cubicBezTo>
                  <a:lnTo>
                    <a:pt x="1038501" y="1371208"/>
                  </a:lnTo>
                  <a:lnTo>
                    <a:pt x="1038501" y="1381125"/>
                  </a:lnTo>
                  <a:lnTo>
                    <a:pt x="1031056" y="1376230"/>
                  </a:lnTo>
                  <a:lnTo>
                    <a:pt x="1023800" y="1381125"/>
                  </a:lnTo>
                  <a:lnTo>
                    <a:pt x="1023800" y="1371459"/>
                  </a:lnTo>
                  <a:lnTo>
                    <a:pt x="960845" y="1330065"/>
                  </a:lnTo>
                  <a:cubicBezTo>
                    <a:pt x="884639" y="1278087"/>
                    <a:pt x="814960" y="1221979"/>
                    <a:pt x="771392" y="1149350"/>
                  </a:cubicBezTo>
                  <a:cubicBezTo>
                    <a:pt x="713301" y="1052512"/>
                    <a:pt x="687241" y="923925"/>
                    <a:pt x="689956" y="800100"/>
                  </a:cubicBezTo>
                  <a:cubicBezTo>
                    <a:pt x="692670" y="676275"/>
                    <a:pt x="729588" y="539750"/>
                    <a:pt x="787679" y="406400"/>
                  </a:cubicBezTo>
                  <a:cubicBezTo>
                    <a:pt x="816724" y="339725"/>
                    <a:pt x="855338" y="272256"/>
                    <a:pt x="898737" y="204391"/>
                  </a:cubicBezTo>
                  <a:lnTo>
                    <a:pt x="1023800" y="21499"/>
                  </a:lnTo>
                  <a:close/>
                </a:path>
              </a:pathLst>
            </a:custGeom>
            <a:solidFill>
              <a:srgbClr val="0075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22621" y="3237110"/>
            <a:ext cx="321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доля МСП – не менее 60%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5119" y="4596859"/>
            <a:ext cx="3750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Расширение направлений</a:t>
            </a:r>
          </a:p>
        </p:txBody>
      </p:sp>
      <p:sp>
        <p:nvSpPr>
          <p:cNvPr id="74" name="Freeform 79"/>
          <p:cNvSpPr>
            <a:spLocks noChangeArrowheads="1"/>
          </p:cNvSpPr>
          <p:nvPr/>
        </p:nvSpPr>
        <p:spPr bwMode="auto">
          <a:xfrm>
            <a:off x="1815149" y="4150395"/>
            <a:ext cx="357298" cy="370747"/>
          </a:xfrm>
          <a:custGeom>
            <a:avLst/>
            <a:gdLst>
              <a:gd name="T0" fmla="*/ 186369 w 545"/>
              <a:gd name="T1" fmla="*/ 198079 h 553"/>
              <a:gd name="T2" fmla="*/ 135081 w 545"/>
              <a:gd name="T3" fmla="*/ 187673 h 553"/>
              <a:gd name="T4" fmla="*/ 160725 w 545"/>
              <a:gd name="T5" fmla="*/ 177625 h 553"/>
              <a:gd name="T6" fmla="*/ 109799 w 545"/>
              <a:gd name="T7" fmla="*/ 127029 h 553"/>
              <a:gd name="T8" fmla="*/ 117383 w 545"/>
              <a:gd name="T9" fmla="*/ 109087 h 553"/>
              <a:gd name="T10" fmla="*/ 124968 w 545"/>
              <a:gd name="T11" fmla="*/ 111599 h 553"/>
              <a:gd name="T12" fmla="*/ 175895 w 545"/>
              <a:gd name="T13" fmla="*/ 147124 h 553"/>
              <a:gd name="T14" fmla="*/ 196482 w 545"/>
              <a:gd name="T15" fmla="*/ 147124 h 553"/>
              <a:gd name="T16" fmla="*/ 186369 w 545"/>
              <a:gd name="T17" fmla="*/ 198079 h 553"/>
              <a:gd name="T18" fmla="*/ 186369 w 545"/>
              <a:gd name="T19" fmla="*/ 61003 h 553"/>
              <a:gd name="T20" fmla="*/ 175895 w 545"/>
              <a:gd name="T21" fmla="*/ 35525 h 553"/>
              <a:gd name="T22" fmla="*/ 124968 w 545"/>
              <a:gd name="T23" fmla="*/ 86480 h 553"/>
              <a:gd name="T24" fmla="*/ 107270 w 545"/>
              <a:gd name="T25" fmla="*/ 78586 h 553"/>
              <a:gd name="T26" fmla="*/ 109799 w 545"/>
              <a:gd name="T27" fmla="*/ 71050 h 553"/>
              <a:gd name="T28" fmla="*/ 145555 w 545"/>
              <a:gd name="T29" fmla="*/ 20454 h 553"/>
              <a:gd name="T30" fmla="*/ 145555 w 545"/>
              <a:gd name="T31" fmla="*/ 0 h 553"/>
              <a:gd name="T32" fmla="*/ 196482 w 545"/>
              <a:gd name="T33" fmla="*/ 10047 h 553"/>
              <a:gd name="T34" fmla="*/ 186369 w 545"/>
              <a:gd name="T35" fmla="*/ 61003 h 553"/>
              <a:gd name="T36" fmla="*/ 84155 w 545"/>
              <a:gd name="T37" fmla="*/ 127029 h 553"/>
              <a:gd name="T38" fmla="*/ 50926 w 545"/>
              <a:gd name="T39" fmla="*/ 177625 h 553"/>
              <a:gd name="T40" fmla="*/ 50926 w 545"/>
              <a:gd name="T41" fmla="*/ 198079 h 553"/>
              <a:gd name="T42" fmla="*/ 0 w 545"/>
              <a:gd name="T43" fmla="*/ 187673 h 553"/>
              <a:gd name="T44" fmla="*/ 10113 w 545"/>
              <a:gd name="T45" fmla="*/ 137077 h 553"/>
              <a:gd name="T46" fmla="*/ 20226 w 545"/>
              <a:gd name="T47" fmla="*/ 162195 h 553"/>
              <a:gd name="T48" fmla="*/ 71514 w 545"/>
              <a:gd name="T49" fmla="*/ 111599 h 553"/>
              <a:gd name="T50" fmla="*/ 86683 w 545"/>
              <a:gd name="T51" fmla="*/ 119135 h 553"/>
              <a:gd name="T52" fmla="*/ 76570 w 545"/>
              <a:gd name="T53" fmla="*/ 88992 h 553"/>
              <a:gd name="T54" fmla="*/ 71514 w 545"/>
              <a:gd name="T55" fmla="*/ 86480 h 553"/>
              <a:gd name="T56" fmla="*/ 20226 w 545"/>
              <a:gd name="T57" fmla="*/ 35525 h 553"/>
              <a:gd name="T58" fmla="*/ 10113 w 545"/>
              <a:gd name="T59" fmla="*/ 61003 h 553"/>
              <a:gd name="T60" fmla="*/ 0 w 545"/>
              <a:gd name="T61" fmla="*/ 10047 h 553"/>
              <a:gd name="T62" fmla="*/ 50926 w 545"/>
              <a:gd name="T63" fmla="*/ 0 h 553"/>
              <a:gd name="T64" fmla="*/ 50926 w 545"/>
              <a:gd name="T65" fmla="*/ 20454 h 553"/>
              <a:gd name="T66" fmla="*/ 84155 w 545"/>
              <a:gd name="T67" fmla="*/ 71050 h 553"/>
              <a:gd name="T68" fmla="*/ 86683 w 545"/>
              <a:gd name="T69" fmla="*/ 78586 h 5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45" h="553">
                <a:moveTo>
                  <a:pt x="516" y="552"/>
                </a:moveTo>
                <a:lnTo>
                  <a:pt x="516" y="552"/>
                </a:lnTo>
                <a:cubicBezTo>
                  <a:pt x="403" y="552"/>
                  <a:pt x="403" y="552"/>
                  <a:pt x="403" y="552"/>
                </a:cubicBezTo>
                <a:cubicBezTo>
                  <a:pt x="389" y="552"/>
                  <a:pt x="374" y="537"/>
                  <a:pt x="374" y="523"/>
                </a:cubicBezTo>
                <a:cubicBezTo>
                  <a:pt x="374" y="502"/>
                  <a:pt x="389" y="495"/>
                  <a:pt x="403" y="495"/>
                </a:cubicBezTo>
                <a:cubicBezTo>
                  <a:pt x="445" y="495"/>
                  <a:pt x="445" y="495"/>
                  <a:pt x="445" y="495"/>
                </a:cubicBezTo>
                <a:cubicBezTo>
                  <a:pt x="304" y="354"/>
                  <a:pt x="304" y="354"/>
                  <a:pt x="304" y="354"/>
                </a:cubicBezTo>
                <a:cubicBezTo>
                  <a:pt x="304" y="347"/>
                  <a:pt x="297" y="339"/>
                  <a:pt x="297" y="332"/>
                </a:cubicBezTo>
                <a:cubicBezTo>
                  <a:pt x="297" y="318"/>
                  <a:pt x="311" y="304"/>
                  <a:pt x="325" y="304"/>
                </a:cubicBezTo>
                <a:cubicBezTo>
                  <a:pt x="332" y="304"/>
                  <a:pt x="339" y="304"/>
                  <a:pt x="346" y="311"/>
                </a:cubicBezTo>
                <a:cubicBezTo>
                  <a:pt x="487" y="452"/>
                  <a:pt x="487" y="452"/>
                  <a:pt x="487" y="452"/>
                </a:cubicBezTo>
                <a:cubicBezTo>
                  <a:pt x="487" y="410"/>
                  <a:pt x="487" y="410"/>
                  <a:pt x="487" y="410"/>
                </a:cubicBezTo>
                <a:cubicBezTo>
                  <a:pt x="487" y="389"/>
                  <a:pt x="502" y="382"/>
                  <a:pt x="516" y="382"/>
                </a:cubicBezTo>
                <a:cubicBezTo>
                  <a:pt x="530" y="382"/>
                  <a:pt x="544" y="389"/>
                  <a:pt x="544" y="410"/>
                </a:cubicBezTo>
                <a:cubicBezTo>
                  <a:pt x="544" y="523"/>
                  <a:pt x="544" y="523"/>
                  <a:pt x="544" y="523"/>
                </a:cubicBezTo>
                <a:cubicBezTo>
                  <a:pt x="544" y="537"/>
                  <a:pt x="530" y="552"/>
                  <a:pt x="516" y="552"/>
                </a:cubicBezTo>
                <a:close/>
                <a:moveTo>
                  <a:pt x="516" y="170"/>
                </a:moveTo>
                <a:lnTo>
                  <a:pt x="516" y="170"/>
                </a:lnTo>
                <a:cubicBezTo>
                  <a:pt x="502" y="170"/>
                  <a:pt x="487" y="163"/>
                  <a:pt x="487" y="141"/>
                </a:cubicBezTo>
                <a:cubicBezTo>
                  <a:pt x="487" y="99"/>
                  <a:pt x="487" y="99"/>
                  <a:pt x="487" y="99"/>
                </a:cubicBezTo>
                <a:cubicBezTo>
                  <a:pt x="346" y="241"/>
                  <a:pt x="346" y="241"/>
                  <a:pt x="346" y="241"/>
                </a:cubicBezTo>
                <a:cubicBezTo>
                  <a:pt x="339" y="248"/>
                  <a:pt x="332" y="248"/>
                  <a:pt x="325" y="248"/>
                </a:cubicBezTo>
                <a:cubicBezTo>
                  <a:pt x="311" y="248"/>
                  <a:pt x="297" y="234"/>
                  <a:pt x="297" y="219"/>
                </a:cubicBezTo>
                <a:cubicBezTo>
                  <a:pt x="297" y="212"/>
                  <a:pt x="304" y="205"/>
                  <a:pt x="304" y="198"/>
                </a:cubicBezTo>
                <a:cubicBezTo>
                  <a:pt x="445" y="57"/>
                  <a:pt x="445" y="57"/>
                  <a:pt x="445" y="57"/>
                </a:cubicBezTo>
                <a:cubicBezTo>
                  <a:pt x="403" y="57"/>
                  <a:pt x="403" y="57"/>
                  <a:pt x="403" y="57"/>
                </a:cubicBezTo>
                <a:cubicBezTo>
                  <a:pt x="389" y="57"/>
                  <a:pt x="374" y="50"/>
                  <a:pt x="374" y="28"/>
                </a:cubicBezTo>
                <a:cubicBezTo>
                  <a:pt x="374" y="14"/>
                  <a:pt x="389" y="0"/>
                  <a:pt x="403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530" y="0"/>
                  <a:pt x="544" y="14"/>
                  <a:pt x="544" y="28"/>
                </a:cubicBezTo>
                <a:cubicBezTo>
                  <a:pt x="544" y="141"/>
                  <a:pt x="544" y="141"/>
                  <a:pt x="544" y="141"/>
                </a:cubicBezTo>
                <a:cubicBezTo>
                  <a:pt x="544" y="163"/>
                  <a:pt x="530" y="170"/>
                  <a:pt x="516" y="170"/>
                </a:cubicBezTo>
                <a:close/>
                <a:moveTo>
                  <a:pt x="233" y="354"/>
                </a:moveTo>
                <a:lnTo>
                  <a:pt x="233" y="354"/>
                </a:lnTo>
                <a:cubicBezTo>
                  <a:pt x="92" y="495"/>
                  <a:pt x="92" y="495"/>
                  <a:pt x="92" y="495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55" y="495"/>
                  <a:pt x="169" y="502"/>
                  <a:pt x="169" y="523"/>
                </a:cubicBezTo>
                <a:cubicBezTo>
                  <a:pt x="169" y="537"/>
                  <a:pt x="155" y="552"/>
                  <a:pt x="141" y="552"/>
                </a:cubicBezTo>
                <a:cubicBezTo>
                  <a:pt x="28" y="552"/>
                  <a:pt x="28" y="552"/>
                  <a:pt x="28" y="552"/>
                </a:cubicBezTo>
                <a:cubicBezTo>
                  <a:pt x="7" y="552"/>
                  <a:pt x="0" y="537"/>
                  <a:pt x="0" y="523"/>
                </a:cubicBezTo>
                <a:cubicBezTo>
                  <a:pt x="0" y="410"/>
                  <a:pt x="0" y="410"/>
                  <a:pt x="0" y="410"/>
                </a:cubicBezTo>
                <a:cubicBezTo>
                  <a:pt x="0" y="389"/>
                  <a:pt x="7" y="382"/>
                  <a:pt x="28" y="382"/>
                </a:cubicBezTo>
                <a:cubicBezTo>
                  <a:pt x="42" y="382"/>
                  <a:pt x="56" y="389"/>
                  <a:pt x="56" y="410"/>
                </a:cubicBezTo>
                <a:cubicBezTo>
                  <a:pt x="56" y="452"/>
                  <a:pt x="56" y="452"/>
                  <a:pt x="56" y="452"/>
                </a:cubicBezTo>
                <a:cubicBezTo>
                  <a:pt x="198" y="311"/>
                  <a:pt x="198" y="311"/>
                  <a:pt x="198" y="311"/>
                </a:cubicBezTo>
                <a:cubicBezTo>
                  <a:pt x="198" y="304"/>
                  <a:pt x="205" y="304"/>
                  <a:pt x="212" y="304"/>
                </a:cubicBezTo>
                <a:cubicBezTo>
                  <a:pt x="233" y="304"/>
                  <a:pt x="240" y="318"/>
                  <a:pt x="240" y="332"/>
                </a:cubicBezTo>
                <a:cubicBezTo>
                  <a:pt x="240" y="339"/>
                  <a:pt x="240" y="347"/>
                  <a:pt x="233" y="354"/>
                </a:cubicBezTo>
                <a:close/>
                <a:moveTo>
                  <a:pt x="212" y="248"/>
                </a:moveTo>
                <a:lnTo>
                  <a:pt x="212" y="248"/>
                </a:lnTo>
                <a:cubicBezTo>
                  <a:pt x="205" y="248"/>
                  <a:pt x="198" y="248"/>
                  <a:pt x="198" y="241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41"/>
                  <a:pt x="56" y="141"/>
                  <a:pt x="56" y="141"/>
                </a:cubicBezTo>
                <a:cubicBezTo>
                  <a:pt x="56" y="163"/>
                  <a:pt x="42" y="170"/>
                  <a:pt x="28" y="170"/>
                </a:cubicBezTo>
                <a:cubicBezTo>
                  <a:pt x="7" y="170"/>
                  <a:pt x="0" y="163"/>
                  <a:pt x="0" y="14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7" y="0"/>
                  <a:pt x="28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55" y="0"/>
                  <a:pt x="169" y="14"/>
                  <a:pt x="169" y="28"/>
                </a:cubicBezTo>
                <a:cubicBezTo>
                  <a:pt x="169" y="50"/>
                  <a:pt x="155" y="57"/>
                  <a:pt x="141" y="57"/>
                </a:cubicBezTo>
                <a:cubicBezTo>
                  <a:pt x="92" y="57"/>
                  <a:pt x="92" y="57"/>
                  <a:pt x="92" y="57"/>
                </a:cubicBezTo>
                <a:cubicBezTo>
                  <a:pt x="233" y="198"/>
                  <a:pt x="233" y="198"/>
                  <a:pt x="233" y="198"/>
                </a:cubicBezTo>
                <a:cubicBezTo>
                  <a:pt x="240" y="205"/>
                  <a:pt x="240" y="212"/>
                  <a:pt x="240" y="219"/>
                </a:cubicBezTo>
                <a:cubicBezTo>
                  <a:pt x="240" y="234"/>
                  <a:pt x="233" y="248"/>
                  <a:pt x="212" y="24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5119" y="5869144"/>
            <a:ext cx="3750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Оптимизация бизнес-процессов</a:t>
            </a:r>
          </a:p>
        </p:txBody>
      </p:sp>
      <p:sp>
        <p:nvSpPr>
          <p:cNvPr id="76" name="Freeform 101"/>
          <p:cNvSpPr>
            <a:spLocks noEditPoints="1"/>
          </p:cNvSpPr>
          <p:nvPr/>
        </p:nvSpPr>
        <p:spPr bwMode="auto">
          <a:xfrm>
            <a:off x="1765678" y="5344027"/>
            <a:ext cx="582733" cy="517676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41914" y="3053414"/>
            <a:ext cx="472338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Вывод на рынок лизинговых продуктов, учитывающих особенности </a:t>
            </a:r>
            <a:b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всех категорий клиентов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ts val="2200"/>
              </a:lnSpc>
            </a:pP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008159" y="4623181"/>
            <a:ext cx="397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Развитие удаленных </a:t>
            </a: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каналов продаж</a:t>
            </a:r>
          </a:p>
        </p:txBody>
      </p:sp>
      <p:sp>
        <p:nvSpPr>
          <p:cNvPr id="82" name="Freeform 149"/>
          <p:cNvSpPr>
            <a:spLocks noEditPoints="1"/>
          </p:cNvSpPr>
          <p:nvPr/>
        </p:nvSpPr>
        <p:spPr bwMode="auto">
          <a:xfrm>
            <a:off x="6271762" y="4120013"/>
            <a:ext cx="508571" cy="422553"/>
          </a:xfrm>
          <a:custGeom>
            <a:avLst/>
            <a:gdLst/>
            <a:ahLst/>
            <a:cxnLst>
              <a:cxn ang="0">
                <a:pos x="121" y="48"/>
              </a:cxn>
              <a:cxn ang="0">
                <a:pos x="106" y="25"/>
              </a:cxn>
              <a:cxn ang="0">
                <a:pos x="96" y="20"/>
              </a:cxn>
              <a:cxn ang="0">
                <a:pos x="81" y="20"/>
              </a:cxn>
              <a:cxn ang="0">
                <a:pos x="81" y="12"/>
              </a:cxn>
              <a:cxn ang="0">
                <a:pos x="69" y="0"/>
              </a:cxn>
              <a:cxn ang="0">
                <a:pos x="12" y="0"/>
              </a:cxn>
              <a:cxn ang="0">
                <a:pos x="0" y="12"/>
              </a:cxn>
              <a:cxn ang="0">
                <a:pos x="0" y="54"/>
              </a:cxn>
              <a:cxn ang="0">
                <a:pos x="12" y="66"/>
              </a:cxn>
              <a:cxn ang="0">
                <a:pos x="12" y="77"/>
              </a:cxn>
              <a:cxn ang="0">
                <a:pos x="23" y="89"/>
              </a:cxn>
              <a:cxn ang="0">
                <a:pos x="28" y="89"/>
              </a:cxn>
              <a:cxn ang="0">
                <a:pos x="43" y="100"/>
              </a:cxn>
              <a:cxn ang="0">
                <a:pos x="57" y="89"/>
              </a:cxn>
              <a:cxn ang="0">
                <a:pos x="78" y="89"/>
              </a:cxn>
              <a:cxn ang="0">
                <a:pos x="92" y="100"/>
              </a:cxn>
              <a:cxn ang="0">
                <a:pos x="107" y="89"/>
              </a:cxn>
              <a:cxn ang="0">
                <a:pos x="112" y="89"/>
              </a:cxn>
              <a:cxn ang="0">
                <a:pos x="123" y="77"/>
              </a:cxn>
              <a:cxn ang="0">
                <a:pos x="123" y="54"/>
              </a:cxn>
              <a:cxn ang="0">
                <a:pos x="121" y="48"/>
              </a:cxn>
              <a:cxn ang="0">
                <a:pos x="12" y="58"/>
              </a:cxn>
              <a:cxn ang="0">
                <a:pos x="8" y="54"/>
              </a:cxn>
              <a:cxn ang="0">
                <a:pos x="8" y="12"/>
              </a:cxn>
              <a:cxn ang="0">
                <a:pos x="12" y="8"/>
              </a:cxn>
              <a:cxn ang="0">
                <a:pos x="69" y="8"/>
              </a:cxn>
              <a:cxn ang="0">
                <a:pos x="73" y="12"/>
              </a:cxn>
              <a:cxn ang="0">
                <a:pos x="73" y="54"/>
              </a:cxn>
              <a:cxn ang="0">
                <a:pos x="69" y="58"/>
              </a:cxn>
              <a:cxn ang="0">
                <a:pos x="12" y="58"/>
              </a:cxn>
              <a:cxn ang="0">
                <a:pos x="43" y="93"/>
              </a:cxn>
              <a:cxn ang="0">
                <a:pos x="35" y="85"/>
              </a:cxn>
              <a:cxn ang="0">
                <a:pos x="43" y="77"/>
              </a:cxn>
              <a:cxn ang="0">
                <a:pos x="50" y="85"/>
              </a:cxn>
              <a:cxn ang="0">
                <a:pos x="43" y="93"/>
              </a:cxn>
              <a:cxn ang="0">
                <a:pos x="92" y="93"/>
              </a:cxn>
              <a:cxn ang="0">
                <a:pos x="85" y="85"/>
              </a:cxn>
              <a:cxn ang="0">
                <a:pos x="92" y="77"/>
              </a:cxn>
              <a:cxn ang="0">
                <a:pos x="100" y="85"/>
              </a:cxn>
              <a:cxn ang="0">
                <a:pos x="92" y="93"/>
              </a:cxn>
              <a:cxn ang="0">
                <a:pos x="115" y="77"/>
              </a:cxn>
              <a:cxn ang="0">
                <a:pos x="112" y="81"/>
              </a:cxn>
              <a:cxn ang="0">
                <a:pos x="107" y="81"/>
              </a:cxn>
              <a:cxn ang="0">
                <a:pos x="92" y="70"/>
              </a:cxn>
              <a:cxn ang="0">
                <a:pos x="78" y="81"/>
              </a:cxn>
              <a:cxn ang="0">
                <a:pos x="57" y="81"/>
              </a:cxn>
              <a:cxn ang="0">
                <a:pos x="43" y="70"/>
              </a:cxn>
              <a:cxn ang="0">
                <a:pos x="28" y="81"/>
              </a:cxn>
              <a:cxn ang="0">
                <a:pos x="23" y="81"/>
              </a:cxn>
              <a:cxn ang="0">
                <a:pos x="20" y="77"/>
              </a:cxn>
              <a:cxn ang="0">
                <a:pos x="20" y="66"/>
              </a:cxn>
              <a:cxn ang="0">
                <a:pos x="69" y="66"/>
              </a:cxn>
              <a:cxn ang="0">
                <a:pos x="81" y="54"/>
              </a:cxn>
              <a:cxn ang="0">
                <a:pos x="81" y="27"/>
              </a:cxn>
              <a:cxn ang="0">
                <a:pos x="96" y="27"/>
              </a:cxn>
              <a:cxn ang="0">
                <a:pos x="99" y="29"/>
              </a:cxn>
              <a:cxn ang="0">
                <a:pos x="115" y="52"/>
              </a:cxn>
              <a:cxn ang="0">
                <a:pos x="115" y="54"/>
              </a:cxn>
              <a:cxn ang="0">
                <a:pos x="115" y="77"/>
              </a:cxn>
              <a:cxn ang="0">
                <a:pos x="115" y="77"/>
              </a:cxn>
              <a:cxn ang="0">
                <a:pos x="115" y="77"/>
              </a:cxn>
            </a:cxnLst>
            <a:rect l="0" t="0" r="r" b="b"/>
            <a:pathLst>
              <a:path w="123" h="100">
                <a:moveTo>
                  <a:pt x="121" y="48"/>
                </a:moveTo>
                <a:cubicBezTo>
                  <a:pt x="106" y="25"/>
                  <a:pt x="106" y="25"/>
                  <a:pt x="106" y="25"/>
                </a:cubicBezTo>
                <a:cubicBezTo>
                  <a:pt x="104" y="22"/>
                  <a:pt x="100" y="20"/>
                  <a:pt x="96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12"/>
                  <a:pt x="81" y="12"/>
                  <a:pt x="81" y="12"/>
                </a:cubicBezTo>
                <a:cubicBezTo>
                  <a:pt x="81" y="6"/>
                  <a:pt x="76" y="0"/>
                  <a:pt x="69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6"/>
                  <a:pt x="0" y="12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1"/>
                  <a:pt x="6" y="66"/>
                  <a:pt x="12" y="66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84"/>
                  <a:pt x="17" y="89"/>
                  <a:pt x="23" y="89"/>
                </a:cubicBezTo>
                <a:cubicBezTo>
                  <a:pt x="28" y="89"/>
                  <a:pt x="28" y="89"/>
                  <a:pt x="28" y="89"/>
                </a:cubicBezTo>
                <a:cubicBezTo>
                  <a:pt x="30" y="95"/>
                  <a:pt x="35" y="100"/>
                  <a:pt x="43" y="100"/>
                </a:cubicBezTo>
                <a:cubicBezTo>
                  <a:pt x="50" y="100"/>
                  <a:pt x="56" y="95"/>
                  <a:pt x="57" y="89"/>
                </a:cubicBezTo>
                <a:cubicBezTo>
                  <a:pt x="78" y="89"/>
                  <a:pt x="78" y="89"/>
                  <a:pt x="78" y="89"/>
                </a:cubicBezTo>
                <a:cubicBezTo>
                  <a:pt x="79" y="95"/>
                  <a:pt x="85" y="100"/>
                  <a:pt x="92" y="100"/>
                </a:cubicBezTo>
                <a:cubicBezTo>
                  <a:pt x="100" y="100"/>
                  <a:pt x="106" y="95"/>
                  <a:pt x="107" y="89"/>
                </a:cubicBezTo>
                <a:cubicBezTo>
                  <a:pt x="112" y="89"/>
                  <a:pt x="112" y="89"/>
                  <a:pt x="112" y="89"/>
                </a:cubicBezTo>
                <a:cubicBezTo>
                  <a:pt x="118" y="89"/>
                  <a:pt x="123" y="84"/>
                  <a:pt x="123" y="77"/>
                </a:cubicBezTo>
                <a:cubicBezTo>
                  <a:pt x="123" y="54"/>
                  <a:pt x="123" y="54"/>
                  <a:pt x="123" y="54"/>
                </a:cubicBezTo>
                <a:cubicBezTo>
                  <a:pt x="123" y="52"/>
                  <a:pt x="122" y="50"/>
                  <a:pt x="121" y="48"/>
                </a:cubicBezTo>
                <a:close/>
                <a:moveTo>
                  <a:pt x="12" y="58"/>
                </a:moveTo>
                <a:cubicBezTo>
                  <a:pt x="10" y="58"/>
                  <a:pt x="8" y="56"/>
                  <a:pt x="8" y="5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69" y="8"/>
                  <a:pt x="69" y="8"/>
                  <a:pt x="69" y="8"/>
                </a:cubicBezTo>
                <a:cubicBezTo>
                  <a:pt x="72" y="8"/>
                  <a:pt x="73" y="10"/>
                  <a:pt x="73" y="12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56"/>
                  <a:pt x="72" y="58"/>
                  <a:pt x="69" y="58"/>
                </a:cubicBezTo>
                <a:lnTo>
                  <a:pt x="12" y="58"/>
                </a:lnTo>
                <a:close/>
                <a:moveTo>
                  <a:pt x="43" y="93"/>
                </a:moveTo>
                <a:cubicBezTo>
                  <a:pt x="38" y="93"/>
                  <a:pt x="35" y="89"/>
                  <a:pt x="35" y="85"/>
                </a:cubicBezTo>
                <a:cubicBezTo>
                  <a:pt x="35" y="81"/>
                  <a:pt x="38" y="77"/>
                  <a:pt x="43" y="77"/>
                </a:cubicBezTo>
                <a:cubicBezTo>
                  <a:pt x="47" y="77"/>
                  <a:pt x="50" y="81"/>
                  <a:pt x="50" y="85"/>
                </a:cubicBezTo>
                <a:cubicBezTo>
                  <a:pt x="50" y="89"/>
                  <a:pt x="47" y="93"/>
                  <a:pt x="43" y="93"/>
                </a:cubicBezTo>
                <a:close/>
                <a:moveTo>
                  <a:pt x="92" y="93"/>
                </a:moveTo>
                <a:cubicBezTo>
                  <a:pt x="88" y="93"/>
                  <a:pt x="85" y="89"/>
                  <a:pt x="85" y="85"/>
                </a:cubicBezTo>
                <a:cubicBezTo>
                  <a:pt x="85" y="81"/>
                  <a:pt x="88" y="77"/>
                  <a:pt x="92" y="77"/>
                </a:cubicBezTo>
                <a:cubicBezTo>
                  <a:pt x="97" y="77"/>
                  <a:pt x="100" y="81"/>
                  <a:pt x="100" y="85"/>
                </a:cubicBezTo>
                <a:cubicBezTo>
                  <a:pt x="100" y="89"/>
                  <a:pt x="97" y="93"/>
                  <a:pt x="92" y="93"/>
                </a:cubicBezTo>
                <a:close/>
                <a:moveTo>
                  <a:pt x="115" y="77"/>
                </a:moveTo>
                <a:cubicBezTo>
                  <a:pt x="115" y="79"/>
                  <a:pt x="114" y="81"/>
                  <a:pt x="112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06" y="74"/>
                  <a:pt x="100" y="70"/>
                  <a:pt x="92" y="70"/>
                </a:cubicBezTo>
                <a:cubicBezTo>
                  <a:pt x="85" y="70"/>
                  <a:pt x="79" y="74"/>
                  <a:pt x="78" y="81"/>
                </a:cubicBezTo>
                <a:cubicBezTo>
                  <a:pt x="57" y="81"/>
                  <a:pt x="57" y="81"/>
                  <a:pt x="57" y="81"/>
                </a:cubicBezTo>
                <a:cubicBezTo>
                  <a:pt x="56" y="74"/>
                  <a:pt x="50" y="70"/>
                  <a:pt x="43" y="70"/>
                </a:cubicBezTo>
                <a:cubicBezTo>
                  <a:pt x="35" y="70"/>
                  <a:pt x="30" y="74"/>
                  <a:pt x="28" y="81"/>
                </a:cubicBezTo>
                <a:cubicBezTo>
                  <a:pt x="23" y="81"/>
                  <a:pt x="23" y="81"/>
                  <a:pt x="23" y="81"/>
                </a:cubicBezTo>
                <a:cubicBezTo>
                  <a:pt x="21" y="81"/>
                  <a:pt x="20" y="79"/>
                  <a:pt x="20" y="77"/>
                </a:cubicBezTo>
                <a:cubicBezTo>
                  <a:pt x="20" y="66"/>
                  <a:pt x="20" y="66"/>
                  <a:pt x="20" y="66"/>
                </a:cubicBezTo>
                <a:cubicBezTo>
                  <a:pt x="69" y="66"/>
                  <a:pt x="69" y="66"/>
                  <a:pt x="69" y="66"/>
                </a:cubicBezTo>
                <a:cubicBezTo>
                  <a:pt x="76" y="66"/>
                  <a:pt x="81" y="61"/>
                  <a:pt x="81" y="54"/>
                </a:cubicBezTo>
                <a:cubicBezTo>
                  <a:pt x="81" y="27"/>
                  <a:pt x="81" y="27"/>
                  <a:pt x="81" y="27"/>
                </a:cubicBezTo>
                <a:cubicBezTo>
                  <a:pt x="96" y="27"/>
                  <a:pt x="96" y="27"/>
                  <a:pt x="96" y="27"/>
                </a:cubicBezTo>
                <a:cubicBezTo>
                  <a:pt x="98" y="27"/>
                  <a:pt x="99" y="28"/>
                  <a:pt x="99" y="29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3"/>
                  <a:pt x="115" y="53"/>
                  <a:pt x="115" y="54"/>
                </a:cubicBezTo>
                <a:lnTo>
                  <a:pt x="115" y="77"/>
                </a:lnTo>
                <a:close/>
                <a:moveTo>
                  <a:pt x="115" y="77"/>
                </a:moveTo>
                <a:cubicBezTo>
                  <a:pt x="115" y="77"/>
                  <a:pt x="115" y="77"/>
                  <a:pt x="115" y="77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7043" y="270005"/>
            <a:ext cx="5334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00"/>
              </a:spcAft>
            </a:pPr>
            <a:r>
              <a:rPr lang="ru-RU" sz="2000" b="1" dirty="0">
                <a:solidFill>
                  <a:srgbClr val="00755A"/>
                </a:solidFill>
                <a:latin typeface="Arial Narrow" panose="020B0606020202030204" pitchFamily="34" charset="0"/>
              </a:rPr>
              <a:t>ПЛАНЫ РАЗВИТИЯ </a:t>
            </a:r>
            <a:r>
              <a:rPr lang="ru-RU" sz="2000" b="1" dirty="0" smtClean="0">
                <a:solidFill>
                  <a:srgbClr val="00755A"/>
                </a:solidFill>
                <a:latin typeface="Arial Narrow" panose="020B0606020202030204" pitchFamily="34" charset="0"/>
              </a:rPr>
              <a:t>НА 2020 ГОД:</a:t>
            </a:r>
            <a:endParaRPr lang="ru-RU" sz="2000" b="1" dirty="0">
              <a:solidFill>
                <a:srgbClr val="00755A"/>
              </a:solidFill>
              <a:latin typeface="Arial Narrow" panose="020B0606020202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84598" y="5869144"/>
            <a:ext cx="4282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Участие в </a:t>
            </a:r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Госпрограммах АПК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Freeform 219"/>
          <p:cNvSpPr>
            <a:spLocks noChangeArrowheads="1"/>
          </p:cNvSpPr>
          <p:nvPr/>
        </p:nvSpPr>
        <p:spPr bwMode="auto">
          <a:xfrm>
            <a:off x="6347179" y="5286306"/>
            <a:ext cx="357736" cy="446430"/>
          </a:xfrm>
          <a:custGeom>
            <a:avLst/>
            <a:gdLst>
              <a:gd name="T0" fmla="*/ 149245 w 546"/>
              <a:gd name="T1" fmla="*/ 131958 h 619"/>
              <a:gd name="T2" fmla="*/ 149245 w 546"/>
              <a:gd name="T3" fmla="*/ 131958 h 619"/>
              <a:gd name="T4" fmla="*/ 85283 w 546"/>
              <a:gd name="T5" fmla="*/ 131958 h 619"/>
              <a:gd name="T6" fmla="*/ 79862 w 546"/>
              <a:gd name="T7" fmla="*/ 137337 h 619"/>
              <a:gd name="T8" fmla="*/ 85283 w 546"/>
              <a:gd name="T9" fmla="*/ 147736 h 619"/>
              <a:gd name="T10" fmla="*/ 149245 w 546"/>
              <a:gd name="T11" fmla="*/ 147736 h 619"/>
              <a:gd name="T12" fmla="*/ 154304 w 546"/>
              <a:gd name="T13" fmla="*/ 137337 h 619"/>
              <a:gd name="T14" fmla="*/ 149245 w 546"/>
              <a:gd name="T15" fmla="*/ 131958 h 619"/>
              <a:gd name="T16" fmla="*/ 149245 w 546"/>
              <a:gd name="T17" fmla="*/ 95024 h 619"/>
              <a:gd name="T18" fmla="*/ 149245 w 546"/>
              <a:gd name="T19" fmla="*/ 95024 h 619"/>
              <a:gd name="T20" fmla="*/ 85283 w 546"/>
              <a:gd name="T21" fmla="*/ 95024 h 619"/>
              <a:gd name="T22" fmla="*/ 79862 w 546"/>
              <a:gd name="T23" fmla="*/ 105782 h 619"/>
              <a:gd name="T24" fmla="*/ 85283 w 546"/>
              <a:gd name="T25" fmla="*/ 110802 h 619"/>
              <a:gd name="T26" fmla="*/ 149245 w 546"/>
              <a:gd name="T27" fmla="*/ 110802 h 619"/>
              <a:gd name="T28" fmla="*/ 154304 w 546"/>
              <a:gd name="T29" fmla="*/ 105782 h 619"/>
              <a:gd name="T30" fmla="*/ 149245 w 546"/>
              <a:gd name="T31" fmla="*/ 95024 h 619"/>
              <a:gd name="T32" fmla="*/ 149245 w 546"/>
              <a:gd name="T33" fmla="*/ 0 h 619"/>
              <a:gd name="T34" fmla="*/ 149245 w 546"/>
              <a:gd name="T35" fmla="*/ 0 h 619"/>
              <a:gd name="T36" fmla="*/ 63962 w 546"/>
              <a:gd name="T37" fmla="*/ 0 h 619"/>
              <a:gd name="T38" fmla="*/ 37582 w 546"/>
              <a:gd name="T39" fmla="*/ 26535 h 619"/>
              <a:gd name="T40" fmla="*/ 26741 w 546"/>
              <a:gd name="T41" fmla="*/ 26535 h 619"/>
              <a:gd name="T42" fmla="*/ 0 w 546"/>
              <a:gd name="T43" fmla="*/ 52711 h 619"/>
              <a:gd name="T44" fmla="*/ 0 w 546"/>
              <a:gd name="T45" fmla="*/ 195427 h 619"/>
              <a:gd name="T46" fmla="*/ 26741 w 546"/>
              <a:gd name="T47" fmla="*/ 221603 h 619"/>
              <a:gd name="T48" fmla="*/ 132983 w 546"/>
              <a:gd name="T49" fmla="*/ 221603 h 619"/>
              <a:gd name="T50" fmla="*/ 165145 w 546"/>
              <a:gd name="T51" fmla="*/ 195427 h 619"/>
              <a:gd name="T52" fmla="*/ 170566 w 546"/>
              <a:gd name="T53" fmla="*/ 195427 h 619"/>
              <a:gd name="T54" fmla="*/ 196946 w 546"/>
              <a:gd name="T55" fmla="*/ 168892 h 619"/>
              <a:gd name="T56" fmla="*/ 196946 w 546"/>
              <a:gd name="T57" fmla="*/ 68848 h 619"/>
              <a:gd name="T58" fmla="*/ 196946 w 546"/>
              <a:gd name="T59" fmla="*/ 52711 h 619"/>
              <a:gd name="T60" fmla="*/ 149245 w 546"/>
              <a:gd name="T61" fmla="*/ 0 h 619"/>
              <a:gd name="T62" fmla="*/ 132983 w 546"/>
              <a:gd name="T63" fmla="*/ 211205 h 619"/>
              <a:gd name="T64" fmla="*/ 132983 w 546"/>
              <a:gd name="T65" fmla="*/ 211205 h 619"/>
              <a:gd name="T66" fmla="*/ 26741 w 546"/>
              <a:gd name="T67" fmla="*/ 211205 h 619"/>
              <a:gd name="T68" fmla="*/ 16262 w 546"/>
              <a:gd name="T69" fmla="*/ 195427 h 619"/>
              <a:gd name="T70" fmla="*/ 16262 w 546"/>
              <a:gd name="T71" fmla="*/ 52711 h 619"/>
              <a:gd name="T72" fmla="*/ 26741 w 546"/>
              <a:gd name="T73" fmla="*/ 42313 h 619"/>
              <a:gd name="T74" fmla="*/ 37582 w 546"/>
              <a:gd name="T75" fmla="*/ 42313 h 619"/>
              <a:gd name="T76" fmla="*/ 37582 w 546"/>
              <a:gd name="T77" fmla="*/ 168892 h 619"/>
              <a:gd name="T78" fmla="*/ 63962 w 546"/>
              <a:gd name="T79" fmla="*/ 195427 h 619"/>
              <a:gd name="T80" fmla="*/ 149245 w 546"/>
              <a:gd name="T81" fmla="*/ 195427 h 619"/>
              <a:gd name="T82" fmla="*/ 132983 w 546"/>
              <a:gd name="T83" fmla="*/ 211205 h 619"/>
              <a:gd name="T84" fmla="*/ 186466 w 546"/>
              <a:gd name="T85" fmla="*/ 168892 h 619"/>
              <a:gd name="T86" fmla="*/ 186466 w 546"/>
              <a:gd name="T87" fmla="*/ 168892 h 619"/>
              <a:gd name="T88" fmla="*/ 170566 w 546"/>
              <a:gd name="T89" fmla="*/ 179649 h 619"/>
              <a:gd name="T90" fmla="*/ 63962 w 546"/>
              <a:gd name="T91" fmla="*/ 179649 h 619"/>
              <a:gd name="T92" fmla="*/ 48062 w 546"/>
              <a:gd name="T93" fmla="*/ 168892 h 619"/>
              <a:gd name="T94" fmla="*/ 48062 w 546"/>
              <a:gd name="T95" fmla="*/ 26535 h 619"/>
              <a:gd name="T96" fmla="*/ 63962 w 546"/>
              <a:gd name="T97" fmla="*/ 10399 h 619"/>
              <a:gd name="T98" fmla="*/ 132983 w 546"/>
              <a:gd name="T99" fmla="*/ 10399 h 619"/>
              <a:gd name="T100" fmla="*/ 132983 w 546"/>
              <a:gd name="T101" fmla="*/ 42313 h 619"/>
              <a:gd name="T102" fmla="*/ 165145 w 546"/>
              <a:gd name="T103" fmla="*/ 68848 h 619"/>
              <a:gd name="T104" fmla="*/ 186466 w 546"/>
              <a:gd name="T105" fmla="*/ 68848 h 619"/>
              <a:gd name="T106" fmla="*/ 186466 w 546"/>
              <a:gd name="T107" fmla="*/ 168892 h 619"/>
              <a:gd name="T108" fmla="*/ 165145 w 546"/>
              <a:gd name="T109" fmla="*/ 52711 h 619"/>
              <a:gd name="T110" fmla="*/ 165145 w 546"/>
              <a:gd name="T111" fmla="*/ 52711 h 619"/>
              <a:gd name="T112" fmla="*/ 149245 w 546"/>
              <a:gd name="T113" fmla="*/ 31555 h 619"/>
              <a:gd name="T114" fmla="*/ 149245 w 546"/>
              <a:gd name="T115" fmla="*/ 10399 h 619"/>
              <a:gd name="T116" fmla="*/ 149245 w 546"/>
              <a:gd name="T117" fmla="*/ 10399 h 619"/>
              <a:gd name="T118" fmla="*/ 186466 w 546"/>
              <a:gd name="T119" fmla="*/ 52711 h 619"/>
              <a:gd name="T120" fmla="*/ 165145 w 546"/>
              <a:gd name="T121" fmla="*/ 52711 h 61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46" h="619">
                <a:moveTo>
                  <a:pt x="413" y="368"/>
                </a:moveTo>
                <a:lnTo>
                  <a:pt x="413" y="368"/>
                </a:lnTo>
                <a:cubicBezTo>
                  <a:pt x="236" y="368"/>
                  <a:pt x="236" y="368"/>
                  <a:pt x="236" y="368"/>
                </a:cubicBezTo>
                <a:cubicBezTo>
                  <a:pt x="221" y="368"/>
                  <a:pt x="221" y="383"/>
                  <a:pt x="221" y="383"/>
                </a:cubicBezTo>
                <a:cubicBezTo>
                  <a:pt x="221" y="398"/>
                  <a:pt x="221" y="412"/>
                  <a:pt x="236" y="412"/>
                </a:cubicBezTo>
                <a:cubicBezTo>
                  <a:pt x="413" y="412"/>
                  <a:pt x="413" y="412"/>
                  <a:pt x="413" y="412"/>
                </a:cubicBezTo>
                <a:cubicBezTo>
                  <a:pt x="427" y="412"/>
                  <a:pt x="427" y="398"/>
                  <a:pt x="427" y="383"/>
                </a:cubicBezTo>
                <a:cubicBezTo>
                  <a:pt x="427" y="383"/>
                  <a:pt x="427" y="368"/>
                  <a:pt x="413" y="368"/>
                </a:cubicBezTo>
                <a:close/>
                <a:moveTo>
                  <a:pt x="413" y="265"/>
                </a:moveTo>
                <a:lnTo>
                  <a:pt x="413" y="265"/>
                </a:lnTo>
                <a:cubicBezTo>
                  <a:pt x="236" y="265"/>
                  <a:pt x="236" y="265"/>
                  <a:pt x="236" y="265"/>
                </a:cubicBezTo>
                <a:cubicBezTo>
                  <a:pt x="221" y="265"/>
                  <a:pt x="221" y="280"/>
                  <a:pt x="221" y="295"/>
                </a:cubicBezTo>
                <a:cubicBezTo>
                  <a:pt x="221" y="295"/>
                  <a:pt x="221" y="309"/>
                  <a:pt x="236" y="309"/>
                </a:cubicBezTo>
                <a:cubicBezTo>
                  <a:pt x="413" y="309"/>
                  <a:pt x="413" y="309"/>
                  <a:pt x="413" y="309"/>
                </a:cubicBezTo>
                <a:cubicBezTo>
                  <a:pt x="427" y="309"/>
                  <a:pt x="427" y="295"/>
                  <a:pt x="427" y="295"/>
                </a:cubicBezTo>
                <a:cubicBezTo>
                  <a:pt x="427" y="280"/>
                  <a:pt x="427" y="265"/>
                  <a:pt x="413" y="265"/>
                </a:cubicBezTo>
                <a:close/>
                <a:moveTo>
                  <a:pt x="413" y="0"/>
                </a:moveTo>
                <a:lnTo>
                  <a:pt x="413" y="0"/>
                </a:lnTo>
                <a:lnTo>
                  <a:pt x="177" y="0"/>
                </a:lnTo>
                <a:cubicBezTo>
                  <a:pt x="133" y="0"/>
                  <a:pt x="104" y="29"/>
                  <a:pt x="104" y="74"/>
                </a:cubicBezTo>
                <a:cubicBezTo>
                  <a:pt x="74" y="74"/>
                  <a:pt x="74" y="74"/>
                  <a:pt x="74" y="74"/>
                </a:cubicBezTo>
                <a:cubicBezTo>
                  <a:pt x="30" y="74"/>
                  <a:pt x="0" y="118"/>
                  <a:pt x="0" y="147"/>
                </a:cubicBezTo>
                <a:cubicBezTo>
                  <a:pt x="0" y="545"/>
                  <a:pt x="0" y="545"/>
                  <a:pt x="0" y="545"/>
                </a:cubicBezTo>
                <a:cubicBezTo>
                  <a:pt x="0" y="589"/>
                  <a:pt x="45" y="618"/>
                  <a:pt x="74" y="618"/>
                </a:cubicBezTo>
                <a:cubicBezTo>
                  <a:pt x="368" y="618"/>
                  <a:pt x="368" y="618"/>
                  <a:pt x="368" y="618"/>
                </a:cubicBezTo>
                <a:cubicBezTo>
                  <a:pt x="413" y="618"/>
                  <a:pt x="457" y="589"/>
                  <a:pt x="457" y="545"/>
                </a:cubicBezTo>
                <a:cubicBezTo>
                  <a:pt x="472" y="545"/>
                  <a:pt x="472" y="545"/>
                  <a:pt x="472" y="545"/>
                </a:cubicBezTo>
                <a:cubicBezTo>
                  <a:pt x="516" y="545"/>
                  <a:pt x="545" y="501"/>
                  <a:pt x="545" y="471"/>
                </a:cubicBezTo>
                <a:cubicBezTo>
                  <a:pt x="545" y="192"/>
                  <a:pt x="545" y="192"/>
                  <a:pt x="545" y="192"/>
                </a:cubicBezTo>
                <a:cubicBezTo>
                  <a:pt x="545" y="147"/>
                  <a:pt x="545" y="147"/>
                  <a:pt x="545" y="147"/>
                </a:cubicBezTo>
                <a:lnTo>
                  <a:pt x="413" y="0"/>
                </a:lnTo>
                <a:close/>
                <a:moveTo>
                  <a:pt x="368" y="589"/>
                </a:moveTo>
                <a:lnTo>
                  <a:pt x="368" y="589"/>
                </a:ln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45" y="559"/>
                  <a:pt x="45" y="545"/>
                </a:cubicBezTo>
                <a:cubicBezTo>
                  <a:pt x="45" y="147"/>
                  <a:pt x="45" y="147"/>
                  <a:pt x="45" y="147"/>
                </a:cubicBezTo>
                <a:cubicBezTo>
                  <a:pt x="45" y="133"/>
                  <a:pt x="59" y="118"/>
                  <a:pt x="74" y="118"/>
                </a:cubicBezTo>
                <a:cubicBezTo>
                  <a:pt x="104" y="118"/>
                  <a:pt x="104" y="118"/>
                  <a:pt x="104" y="118"/>
                </a:cubicBezTo>
                <a:cubicBezTo>
                  <a:pt x="104" y="471"/>
                  <a:pt x="104" y="471"/>
                  <a:pt x="104" y="471"/>
                </a:cubicBezTo>
                <a:cubicBezTo>
                  <a:pt x="104" y="501"/>
                  <a:pt x="133" y="545"/>
                  <a:pt x="177" y="545"/>
                </a:cubicBezTo>
                <a:cubicBezTo>
                  <a:pt x="413" y="545"/>
                  <a:pt x="413" y="545"/>
                  <a:pt x="413" y="545"/>
                </a:cubicBezTo>
                <a:cubicBezTo>
                  <a:pt x="413" y="559"/>
                  <a:pt x="398" y="589"/>
                  <a:pt x="368" y="589"/>
                </a:cubicBezTo>
                <a:close/>
                <a:moveTo>
                  <a:pt x="516" y="471"/>
                </a:moveTo>
                <a:lnTo>
                  <a:pt x="516" y="471"/>
                </a:lnTo>
                <a:cubicBezTo>
                  <a:pt x="516" y="486"/>
                  <a:pt x="486" y="501"/>
                  <a:pt x="472" y="501"/>
                </a:cubicBezTo>
                <a:cubicBezTo>
                  <a:pt x="177" y="501"/>
                  <a:pt x="177" y="501"/>
                  <a:pt x="177" y="501"/>
                </a:cubicBezTo>
                <a:cubicBezTo>
                  <a:pt x="163" y="501"/>
                  <a:pt x="133" y="486"/>
                  <a:pt x="133" y="471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59"/>
                  <a:pt x="163" y="29"/>
                  <a:pt x="177" y="29"/>
                </a:cubicBezTo>
                <a:cubicBezTo>
                  <a:pt x="368" y="29"/>
                  <a:pt x="368" y="29"/>
                  <a:pt x="368" y="29"/>
                </a:cubicBezTo>
                <a:cubicBezTo>
                  <a:pt x="368" y="74"/>
                  <a:pt x="368" y="118"/>
                  <a:pt x="368" y="118"/>
                </a:cubicBezTo>
                <a:cubicBezTo>
                  <a:pt x="368" y="147"/>
                  <a:pt x="413" y="192"/>
                  <a:pt x="457" y="192"/>
                </a:cubicBezTo>
                <a:cubicBezTo>
                  <a:pt x="457" y="192"/>
                  <a:pt x="472" y="192"/>
                  <a:pt x="516" y="192"/>
                </a:cubicBezTo>
                <a:lnTo>
                  <a:pt x="516" y="471"/>
                </a:lnTo>
                <a:close/>
                <a:moveTo>
                  <a:pt x="457" y="147"/>
                </a:moveTo>
                <a:lnTo>
                  <a:pt x="457" y="147"/>
                </a:lnTo>
                <a:cubicBezTo>
                  <a:pt x="427" y="147"/>
                  <a:pt x="413" y="118"/>
                  <a:pt x="413" y="88"/>
                </a:cubicBezTo>
                <a:cubicBezTo>
                  <a:pt x="413" y="88"/>
                  <a:pt x="413" y="74"/>
                  <a:pt x="413" y="29"/>
                </a:cubicBezTo>
                <a:cubicBezTo>
                  <a:pt x="516" y="147"/>
                  <a:pt x="516" y="147"/>
                  <a:pt x="516" y="147"/>
                </a:cubicBezTo>
                <a:lnTo>
                  <a:pt x="457" y="147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bevel/>
            <a:headEnd/>
            <a:tailEnd/>
          </a:ln>
          <a:effectLst/>
        </p:spPr>
        <p:txBody>
          <a:bodyPr wrap="none" lIns="91431" tIns="45716" rIns="91431" bIns="45716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1" name="Freeform 66"/>
          <p:cNvSpPr>
            <a:spLocks noEditPoints="1"/>
          </p:cNvSpPr>
          <p:nvPr/>
        </p:nvSpPr>
        <p:spPr bwMode="auto">
          <a:xfrm>
            <a:off x="1759719" y="2748979"/>
            <a:ext cx="412728" cy="391401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" name="Freeform 110"/>
          <p:cNvSpPr>
            <a:spLocks noEditPoints="1"/>
          </p:cNvSpPr>
          <p:nvPr/>
        </p:nvSpPr>
        <p:spPr bwMode="auto">
          <a:xfrm>
            <a:off x="6270707" y="2637110"/>
            <a:ext cx="399087" cy="383695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86600" y="6482636"/>
            <a:ext cx="2057400" cy="365125"/>
          </a:xfrm>
        </p:spPr>
        <p:txBody>
          <a:bodyPr/>
          <a:lstStyle/>
          <a:p>
            <a:fld id="{CEFEC189-2369-4D95-B6D0-9E56A2892FDB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64D63742-8934-43E0-8BBF-86282AF0FC9C}" vid="{72A07106-7463-4A3F-953A-9320E7E9069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1727</TotalTime>
  <Words>374</Words>
  <Application>Microsoft Office PowerPoint</Application>
  <PresentationFormat>Экран (4:3)</PresentationFormat>
  <Paragraphs>109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MS PGothic</vt:lpstr>
      <vt:lpstr>Arial</vt:lpstr>
      <vt:lpstr>Arial Narrow</vt:lpstr>
      <vt:lpstr>Calibri</vt:lpstr>
      <vt:lpstr>Calibri Light</vt:lpstr>
      <vt:lpstr>FontAwesome</vt:lpstr>
      <vt:lpstr>Franklin Gothic Book</vt:lpstr>
      <vt:lpstr>Georgia</vt:lpstr>
      <vt:lpstr>Times New Roman</vt:lpstr>
      <vt:lpstr>Trebuchet MS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Раздолькина Татьяна Геннадьевна</dc:creator>
  <cp:lastModifiedBy>Антипова Татьяна Владимировна</cp:lastModifiedBy>
  <cp:revision>41</cp:revision>
  <dcterms:created xsi:type="dcterms:W3CDTF">2019-10-01T09:30:55Z</dcterms:created>
  <dcterms:modified xsi:type="dcterms:W3CDTF">2019-11-11T08:26:19Z</dcterms:modified>
</cp:coreProperties>
</file>