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6"/>
  </p:notesMasterIdLst>
  <p:handoutMasterIdLst>
    <p:handoutMasterId r:id="rId7"/>
  </p:handoutMasterIdLst>
  <p:sldIdLst>
    <p:sldId id="306" r:id="rId2"/>
    <p:sldId id="304" r:id="rId3"/>
    <p:sldId id="303" r:id="rId4"/>
    <p:sldId id="301" r:id="rId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олотин Александр Андреевич" initials="БАА" lastIdx="0" clrIdx="0">
    <p:extLst>
      <p:ext uri="{19B8F6BF-5375-455C-9EA6-DF929625EA0E}">
        <p15:presenceInfo xmlns:p15="http://schemas.microsoft.com/office/powerpoint/2012/main" userId="Болотин Александр Андрее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BDC1"/>
    <a:srgbClr val="248341"/>
    <a:srgbClr val="6AA744"/>
    <a:srgbClr val="19502E"/>
    <a:srgbClr val="282B2B"/>
    <a:srgbClr val="FEC502"/>
    <a:srgbClr val="F9BE01"/>
    <a:srgbClr val="FCCA03"/>
    <a:srgbClr val="354B63"/>
    <a:srgbClr val="689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8" autoAdjust="0"/>
    <p:restoredTop sz="96395" autoAdjust="0"/>
  </p:normalViewPr>
  <p:slideViewPr>
    <p:cSldViewPr snapToGrid="0">
      <p:cViewPr varScale="1">
        <p:scale>
          <a:sx n="70" d="100"/>
          <a:sy n="70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Приложение 2 к Пояснительной записке Членам Правления АО "Россельхозбанк"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B409F-0450-4341-9AFB-1B3DF4004708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9F47D-37DD-4BEE-B9D4-29806DA32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5565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Приложение 2 к Пояснительной записке Членам Правления АО "Россельхозбанк"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B8C78-E0BB-49EE-8C56-33EC9A04EDF4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7C1A9-82E7-4F77-B204-61DE502A1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39088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Приложение 2 к Пояснительной записке Членам Правления АО "Россельхозбанк"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057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Приложение 2 к Пояснительной записке Членам Правления АО "Россельхозбанк"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050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Приложение 2 к Пояснительной записке Членам Правления АО "Россельхозбанк"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0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68BB-2E93-4107-9BD9-83A2E91780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6/6/2019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DCC9-1748-4311-9BE5-AE46D71351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48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F749-B8DD-464B-867B-EB0BB3E2A4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6/6/2019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DCC9-1748-4311-9BE5-AE46D71351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1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7A55-7CD0-40AD-A95C-49FFD43D12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6/6/2019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DCC9-1748-4311-9BE5-AE46D71351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8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FE1B-0696-4288-B5D0-BAE484854C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6/6/2019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DCC9-1748-4311-9BE5-AE46D71351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1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C5C7-D482-41A0-9508-D725D1BF35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6/6/2019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DCC9-1748-4311-9BE5-AE46D71351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7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8384-35E1-489B-85EC-8054B8DC0D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6/6/2019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DCC9-1748-4311-9BE5-AE46D71351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6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25E2-EC3D-4F0B-A7A0-1CB70451F0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6/6/2019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DCC9-1748-4311-9BE5-AE46D71351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7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1608-4724-448E-A95A-C71CE7213D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6/6/2019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DCC9-1748-4311-9BE5-AE46D71351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3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55C4-6D39-4D9F-92A0-306A02ACB5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DCC9-1748-4311-9BE5-AE46D71351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317997" y="6515061"/>
            <a:ext cx="8281336" cy="3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9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673D-C1C9-49E4-A73E-D6D08ED9E0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6/6/2019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DCC9-1748-4311-9BE5-AE46D71351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6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0691-4C5D-4455-98E1-AEDEF16EEA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6/6/2019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DCC9-1748-4311-9BE5-AE46D71351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8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9797-9E01-4F00-B1A0-1D437424E8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6/6/2019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DDCC9-1748-4311-9BE5-AE46D71351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4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/>
          <p:nvPr/>
        </p:nvSpPr>
        <p:spPr>
          <a:xfrm>
            <a:off x="1524001" y="555650"/>
            <a:ext cx="45719" cy="555148"/>
          </a:xfrm>
          <a:prstGeom prst="rect">
            <a:avLst/>
          </a:prstGeom>
          <a:solidFill>
            <a:srgbClr val="FFCB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defTabSz="457104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46" y="557560"/>
            <a:ext cx="3139913" cy="65500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641256" y="6551219"/>
            <a:ext cx="12458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Россельхозбанк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63260" y="3731428"/>
            <a:ext cx="799683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b="1" dirty="0">
                <a:latin typeface="Arial" panose="020B0604020202020204" pitchFamily="34" charset="0"/>
                <a:cs typeface="Arial" panose="020B0604020202020204" pitchFamily="34" charset="0"/>
              </a:rPr>
              <a:t>Карта «Россельхозбанк-АККОР»</a:t>
            </a:r>
          </a:p>
          <a:p>
            <a:endParaRPr lang="ru-RU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Ведите хозяйство выгодно! </a:t>
            </a:r>
          </a:p>
        </p:txBody>
      </p:sp>
    </p:spTree>
    <p:extLst>
      <p:ext uri="{BB962C8B-B14F-4D97-AF65-F5344CB8AC3E}">
        <p14:creationId xmlns:p14="http://schemas.microsoft.com/office/powerpoint/2010/main" val="65795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1977204" y="1751538"/>
            <a:ext cx="8190547" cy="12047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/>
              <a:t>Супер </a:t>
            </a:r>
            <a:r>
              <a:rPr lang="en-US" sz="1400" b="1" dirty="0" err="1"/>
              <a:t>CashBack</a:t>
            </a:r>
            <a:r>
              <a:rPr lang="ru-RU" sz="1400" b="1" dirty="0"/>
              <a:t> </a:t>
            </a:r>
          </a:p>
          <a:p>
            <a:r>
              <a:rPr lang="ru-RU" sz="1200" dirty="0"/>
              <a:t>по одной из категорий </a:t>
            </a:r>
            <a:endParaRPr lang="en-US" sz="1200" dirty="0"/>
          </a:p>
          <a:p>
            <a:r>
              <a:rPr lang="ru-RU" sz="1200" dirty="0"/>
              <a:t>(по выбору клиента</a:t>
            </a:r>
            <a:r>
              <a:rPr lang="en-US" sz="1200" dirty="0"/>
              <a:t> </a:t>
            </a:r>
            <a:r>
              <a:rPr lang="ru-RU" sz="1200" dirty="0"/>
              <a:t>на следующий месяц)</a:t>
            </a:r>
          </a:p>
        </p:txBody>
      </p:sp>
      <p:sp>
        <p:nvSpPr>
          <p:cNvPr id="20" name="Rectangle 6"/>
          <p:cNvSpPr/>
          <p:nvPr/>
        </p:nvSpPr>
        <p:spPr>
          <a:xfrm>
            <a:off x="1524001" y="555650"/>
            <a:ext cx="45719" cy="555148"/>
          </a:xfrm>
          <a:prstGeom prst="rect">
            <a:avLst/>
          </a:prstGeom>
          <a:solidFill>
            <a:srgbClr val="FFCB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defTabSz="457104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46" y="511096"/>
            <a:ext cx="3139913" cy="65500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963539" y="657454"/>
            <a:ext cx="5232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«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Россельхозбанк –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АККОР»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41256" y="6551219"/>
            <a:ext cx="12458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Россельхозбанк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89008" y="6492876"/>
            <a:ext cx="2057400" cy="365125"/>
          </a:xfrm>
        </p:spPr>
        <p:txBody>
          <a:bodyPr/>
          <a:lstStyle/>
          <a:p>
            <a:fld id="{CC4DDCC9-1748-4311-9BE5-AE46D7135139}" type="slidenum">
              <a:rPr lang="ru-RU" smtClean="0">
                <a:solidFill>
                  <a:schemeClr val="tx1"/>
                </a:solidFill>
              </a:rPr>
              <a:pPr/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77205" y="1247238"/>
            <a:ext cx="8190546" cy="420246"/>
          </a:xfrm>
          <a:prstGeom prst="roundRect">
            <a:avLst/>
          </a:prstGeom>
          <a:solidFill>
            <a:srgbClr val="24834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/>
              <a:t>Специальное предложение для фермеров – членов АККОР и сотрудников АККОР</a:t>
            </a:r>
            <a:endParaRPr lang="ru-RU" sz="17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978509" y="1829631"/>
            <a:ext cx="1078399" cy="104858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chemeClr val="accent6">
                    <a:lumMod val="75000"/>
                  </a:schemeClr>
                </a:solidFill>
              </a:rPr>
              <a:t>10%</a:t>
            </a:r>
            <a:endParaRPr lang="ru-RU" sz="2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977204" y="4317267"/>
            <a:ext cx="8190546" cy="62354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err="1"/>
              <a:t>CashBack</a:t>
            </a:r>
            <a:r>
              <a:rPr lang="ru-RU" sz="1400" dirty="0"/>
              <a:t> </a:t>
            </a:r>
            <a:r>
              <a:rPr lang="ru-RU" sz="1200" dirty="0"/>
              <a:t>за остальные покупки по карте</a:t>
            </a:r>
            <a:endParaRPr lang="ru-RU" sz="12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978509" y="4391683"/>
            <a:ext cx="1078399" cy="47471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%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48596" y="1802540"/>
            <a:ext cx="1704337" cy="3202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Аптеки</a:t>
            </a:r>
            <a:endParaRPr lang="ru-RU" sz="1400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901286" y="2174954"/>
            <a:ext cx="1704337" cy="3202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Животные</a:t>
            </a:r>
            <a:endParaRPr lang="ru-RU" sz="14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009195" y="2545984"/>
            <a:ext cx="1704337" cy="3202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Товары для С/Х</a:t>
            </a:r>
            <a:endParaRPr lang="ru-RU" sz="14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977205" y="3034402"/>
            <a:ext cx="8190546" cy="12047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/>
              <a:t>Повышенный </a:t>
            </a:r>
            <a:r>
              <a:rPr lang="en-US" sz="1400" b="1" dirty="0" err="1"/>
              <a:t>CashBack</a:t>
            </a:r>
            <a:r>
              <a:rPr lang="ru-RU" sz="1400" b="1" dirty="0"/>
              <a:t> </a:t>
            </a:r>
          </a:p>
          <a:p>
            <a:r>
              <a:rPr lang="ru-RU" sz="1200" dirty="0"/>
              <a:t>по одной из категорий </a:t>
            </a:r>
          </a:p>
          <a:p>
            <a:r>
              <a:rPr lang="ru-RU" sz="1200" dirty="0"/>
              <a:t>(по выбору клиента на следующий месяц)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048596" y="3095301"/>
            <a:ext cx="1704337" cy="3202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Топливо</a:t>
            </a:r>
            <a:endParaRPr lang="ru-RU" sz="1400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901287" y="3476673"/>
            <a:ext cx="1704337" cy="3202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Транспорт</a:t>
            </a:r>
            <a:endParaRPr lang="ru-RU" sz="14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009196" y="3840853"/>
            <a:ext cx="1704337" cy="3202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Дом, Ремонт</a:t>
            </a:r>
            <a:endParaRPr lang="ru-RU" sz="1400" b="1" dirty="0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79" y="488362"/>
            <a:ext cx="1089939" cy="740511"/>
          </a:xfrm>
          <a:prstGeom prst="rect">
            <a:avLst/>
          </a:prstGeom>
          <a:effectLst>
            <a:softEdge rad="0"/>
          </a:effectLst>
        </p:spPr>
      </p:pic>
      <p:sp>
        <p:nvSpPr>
          <p:cNvPr id="57" name="Скругленный прямоугольник 56"/>
          <p:cNvSpPr/>
          <p:nvPr/>
        </p:nvSpPr>
        <p:spPr>
          <a:xfrm>
            <a:off x="8978510" y="3112495"/>
            <a:ext cx="1078399" cy="104858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ru-RU" sz="2700" b="1" dirty="0">
                <a:solidFill>
                  <a:schemeClr val="accent6">
                    <a:lumMod val="75000"/>
                  </a:schemeClr>
                </a:solidFill>
              </a:rPr>
              <a:t>%</a:t>
            </a:r>
            <a:endParaRPr lang="ru-RU" sz="2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203" y="5116497"/>
            <a:ext cx="3668812" cy="1185273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5900764" y="5336168"/>
            <a:ext cx="426698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900" dirty="0"/>
              <a:t>Общая сумма </a:t>
            </a:r>
            <a:r>
              <a:rPr lang="ru-RU" sz="900" dirty="0" err="1"/>
              <a:t>CashBack</a:t>
            </a:r>
            <a:r>
              <a:rPr lang="ru-RU" sz="900" dirty="0"/>
              <a:t>, рассчитанная в категориях «Повышенный </a:t>
            </a:r>
            <a:r>
              <a:rPr lang="ru-RU" sz="900" dirty="0" err="1"/>
              <a:t>CashBack</a:t>
            </a:r>
            <a:r>
              <a:rPr lang="ru-RU" sz="900" dirty="0"/>
              <a:t>» + «Супер </a:t>
            </a:r>
            <a:r>
              <a:rPr lang="ru-RU" sz="900" dirty="0" err="1"/>
              <a:t>CashBack</a:t>
            </a:r>
            <a:r>
              <a:rPr lang="ru-RU" sz="900" dirty="0"/>
              <a:t> – не более </a:t>
            </a:r>
            <a:r>
              <a:rPr lang="ru-RU" sz="900" dirty="0"/>
              <a:t>5</a:t>
            </a:r>
            <a:r>
              <a:rPr lang="ru-RU" sz="900" dirty="0"/>
              <a:t> 000 рублей в месяц.</a:t>
            </a:r>
          </a:p>
          <a:p>
            <a:r>
              <a:rPr lang="ru-RU" sz="900" dirty="0"/>
              <a:t>Общая сумма </a:t>
            </a:r>
            <a:r>
              <a:rPr lang="en-US" sz="900" dirty="0" err="1"/>
              <a:t>CashBack</a:t>
            </a:r>
            <a:r>
              <a:rPr lang="ru-RU" sz="900" dirty="0"/>
              <a:t> в совокупности по всем категориям – не более 10 000 рублей в месяц.</a:t>
            </a:r>
          </a:p>
        </p:txBody>
      </p:sp>
    </p:spTree>
    <p:extLst>
      <p:ext uri="{BB962C8B-B14F-4D97-AF65-F5344CB8AC3E}">
        <p14:creationId xmlns:p14="http://schemas.microsoft.com/office/powerpoint/2010/main" val="41759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/>
          <p:nvPr/>
        </p:nvSpPr>
        <p:spPr>
          <a:xfrm>
            <a:off x="1524001" y="555650"/>
            <a:ext cx="45719" cy="555148"/>
          </a:xfrm>
          <a:prstGeom prst="rect">
            <a:avLst/>
          </a:prstGeom>
          <a:solidFill>
            <a:srgbClr val="FFCB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defTabSz="457104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46" y="511096"/>
            <a:ext cx="3139913" cy="65500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963539" y="657454"/>
            <a:ext cx="5232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«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Россельхозбанк –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АККОР»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41256" y="6551219"/>
            <a:ext cx="12458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Россельхозбанк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89008" y="6492876"/>
            <a:ext cx="2057400" cy="365125"/>
          </a:xfrm>
        </p:spPr>
        <p:txBody>
          <a:bodyPr/>
          <a:lstStyle/>
          <a:p>
            <a:fld id="{CC4DDCC9-1748-4311-9BE5-AE46D7135139}" type="slidenum">
              <a:rPr lang="ru-RU" smtClean="0">
                <a:solidFill>
                  <a:schemeClr val="tx1"/>
                </a:solidFill>
              </a:rPr>
              <a:pPr/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77205" y="1247238"/>
            <a:ext cx="8521953" cy="420246"/>
          </a:xfrm>
          <a:prstGeom prst="roundRect">
            <a:avLst/>
          </a:prstGeom>
          <a:solidFill>
            <a:srgbClr val="24834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/>
              <a:t>Категории </a:t>
            </a:r>
            <a:r>
              <a:rPr lang="en-US" sz="1700" b="1" dirty="0" err="1"/>
              <a:t>CashBack</a:t>
            </a:r>
            <a:endParaRPr lang="ru-RU" sz="17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408742" y="2160063"/>
            <a:ext cx="1078399" cy="109000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chemeClr val="accent6">
                    <a:lumMod val="75000"/>
                  </a:schemeClr>
                </a:solidFill>
              </a:rPr>
              <a:t>10%</a:t>
            </a:r>
            <a:endParaRPr lang="ru-RU" sz="2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378765" y="5088862"/>
            <a:ext cx="1078399" cy="32022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%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81500" y="2192413"/>
            <a:ext cx="1704337" cy="3202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Аптеки</a:t>
            </a:r>
            <a:endParaRPr lang="ru-RU" sz="1400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981499" y="2579176"/>
            <a:ext cx="1704337" cy="3202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Животные</a:t>
            </a:r>
            <a:endParaRPr lang="ru-RU" sz="14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981499" y="2965939"/>
            <a:ext cx="1704337" cy="3202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Товары для С/Х</a:t>
            </a:r>
            <a:endParaRPr lang="ru-RU" sz="14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981498" y="3595521"/>
            <a:ext cx="1704337" cy="3202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Топливо</a:t>
            </a:r>
            <a:endParaRPr lang="ru-RU" sz="1400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981497" y="4024554"/>
            <a:ext cx="1704337" cy="3202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Транспорт</a:t>
            </a:r>
            <a:endParaRPr lang="ru-RU" sz="14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981496" y="4458145"/>
            <a:ext cx="1704337" cy="3202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Дом, Ремонт</a:t>
            </a:r>
            <a:endParaRPr lang="ru-RU" sz="1400" b="1" dirty="0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79" y="488362"/>
            <a:ext cx="1089939" cy="740511"/>
          </a:xfrm>
          <a:prstGeom prst="rect">
            <a:avLst/>
          </a:prstGeom>
          <a:effectLst>
            <a:softEdge rad="0"/>
          </a:effectLst>
        </p:spPr>
      </p:pic>
      <p:sp>
        <p:nvSpPr>
          <p:cNvPr id="57" name="Скругленный прямоугольник 56"/>
          <p:cNvSpPr/>
          <p:nvPr/>
        </p:nvSpPr>
        <p:spPr>
          <a:xfrm>
            <a:off x="9378765" y="3726468"/>
            <a:ext cx="1078399" cy="10657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ru-RU" sz="2700" b="1" dirty="0">
                <a:solidFill>
                  <a:schemeClr val="accent6">
                    <a:lumMod val="75000"/>
                  </a:schemeClr>
                </a:solidFill>
              </a:rPr>
              <a:t>%</a:t>
            </a:r>
            <a:endParaRPr lang="ru-RU" sz="2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81496" y="5124923"/>
            <a:ext cx="1704337" cy="3202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Остальные операции</a:t>
            </a:r>
            <a:endParaRPr lang="ru-R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66715" y="2226654"/>
            <a:ext cx="512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Аптеки, лекарства  </a:t>
            </a:r>
            <a:endParaRPr lang="ru-RU" sz="12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4466715" y="2572437"/>
            <a:ext cx="512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Зоомагазины, товары для животных, ветеринарные услуги </a:t>
            </a:r>
            <a:endParaRPr lang="ru-RU" sz="12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4466715" y="2902354"/>
            <a:ext cx="5400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С/Х кооперативы, услуги садоводства, садовые принадлежности, </a:t>
            </a:r>
            <a:endParaRPr lang="en-US" sz="1200" b="1" dirty="0"/>
          </a:p>
          <a:p>
            <a:r>
              <a:rPr lang="ru-RU" sz="1200" b="1" dirty="0"/>
              <a:t>удобрения, семена и растения </a:t>
            </a:r>
            <a:endParaRPr lang="ru-RU" sz="12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4444323" y="3537486"/>
            <a:ext cx="5412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Заправочные станции (включая сопутствующие магазины и услуги), поставщики топлива </a:t>
            </a:r>
            <a:endParaRPr lang="ru-RU" sz="12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4467824" y="4052069"/>
            <a:ext cx="5457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Такси</a:t>
            </a:r>
            <a:r>
              <a:rPr lang="ru-RU" sz="1200" b="1" dirty="0"/>
              <a:t>, общественный транспорт, парковка, платные дороги </a:t>
            </a:r>
            <a:endParaRPr lang="ru-RU" sz="8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4466714" y="4493674"/>
            <a:ext cx="5400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Магазины </a:t>
            </a:r>
            <a:r>
              <a:rPr lang="ru-RU" sz="1200" b="1" dirty="0"/>
              <a:t>для дома и ремонта, магазины </a:t>
            </a:r>
            <a:r>
              <a:rPr lang="ru-RU" sz="1200" b="1" dirty="0"/>
              <a:t>мебели</a:t>
            </a:r>
            <a:endParaRPr lang="ru-RU" sz="8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4466715" y="5069685"/>
            <a:ext cx="5123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Остальные операции оплаты товаров и услуг, в том числе </a:t>
            </a:r>
            <a:endParaRPr lang="en-US" sz="1200" b="1" dirty="0"/>
          </a:p>
          <a:p>
            <a:r>
              <a:rPr lang="ru-RU" sz="1200" b="1" dirty="0"/>
              <a:t>в сети интернет</a:t>
            </a:r>
            <a:endParaRPr lang="ru-RU" sz="12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981499" y="3418846"/>
            <a:ext cx="8350635" cy="11634"/>
          </a:xfrm>
          <a:prstGeom prst="line">
            <a:avLst/>
          </a:prstGeom>
          <a:ln>
            <a:solidFill>
              <a:srgbClr val="248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1963540" y="4970851"/>
            <a:ext cx="8350635" cy="11634"/>
          </a:xfrm>
          <a:prstGeom prst="line">
            <a:avLst/>
          </a:prstGeom>
          <a:ln>
            <a:solidFill>
              <a:srgbClr val="248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1995295" y="5554226"/>
            <a:ext cx="8461869" cy="835338"/>
          </a:xfrm>
          <a:prstGeom prst="roundRect">
            <a:avLst/>
          </a:prstGeom>
          <a:ln>
            <a:solidFill>
              <a:srgbClr val="24834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rgbClr val="248341"/>
                </a:solidFill>
              </a:rPr>
              <a:t>MCC </a:t>
            </a:r>
            <a:r>
              <a:rPr lang="ru-RU" sz="1200" b="1" dirty="0">
                <a:solidFill>
                  <a:srgbClr val="248341"/>
                </a:solidFill>
              </a:rPr>
              <a:t>(</a:t>
            </a:r>
            <a:r>
              <a:rPr lang="en-US" sz="1200" b="1" dirty="0">
                <a:solidFill>
                  <a:srgbClr val="248341"/>
                </a:solidFill>
              </a:rPr>
              <a:t>Merchant Category Code) – </a:t>
            </a:r>
            <a:r>
              <a:rPr lang="ru-RU" sz="1200" b="1" dirty="0">
                <a:solidFill>
                  <a:srgbClr val="248341"/>
                </a:solidFill>
              </a:rPr>
              <a:t>это четырехзначный код, определяющий вид деятельности торговой точки для операций с использованием банковских карт. </a:t>
            </a:r>
            <a:r>
              <a:rPr lang="en-US" sz="1200" b="1" dirty="0">
                <a:solidFill>
                  <a:srgbClr val="248341"/>
                </a:solidFill>
              </a:rPr>
              <a:t>MCC </a:t>
            </a:r>
            <a:r>
              <a:rPr lang="ru-RU" sz="1200" b="1" dirty="0">
                <a:solidFill>
                  <a:srgbClr val="248341"/>
                </a:solidFill>
              </a:rPr>
              <a:t>присваивается банком-</a:t>
            </a:r>
            <a:r>
              <a:rPr lang="ru-RU" sz="1200" b="1" dirty="0" err="1">
                <a:solidFill>
                  <a:srgbClr val="248341"/>
                </a:solidFill>
              </a:rPr>
              <a:t>эквайером</a:t>
            </a:r>
            <a:r>
              <a:rPr lang="ru-RU" sz="1200" b="1" dirty="0">
                <a:solidFill>
                  <a:srgbClr val="248341"/>
                </a:solidFill>
              </a:rPr>
              <a:t> конкретной торговой точки. </a:t>
            </a:r>
          </a:p>
          <a:p>
            <a:r>
              <a:rPr lang="ru-RU" sz="1200" b="1" dirty="0">
                <a:solidFill>
                  <a:srgbClr val="248341"/>
                </a:solidFill>
              </a:rPr>
              <a:t>Россельхозбанк использует </a:t>
            </a:r>
            <a:r>
              <a:rPr lang="en-US" sz="1200" b="1" dirty="0">
                <a:solidFill>
                  <a:srgbClr val="248341"/>
                </a:solidFill>
              </a:rPr>
              <a:t>MCC </a:t>
            </a:r>
            <a:r>
              <a:rPr lang="ru-RU" sz="1200" b="1" dirty="0">
                <a:solidFill>
                  <a:srgbClr val="248341"/>
                </a:solidFill>
              </a:rPr>
              <a:t>для определения категории, в соответствии с которой будет начислен </a:t>
            </a:r>
            <a:r>
              <a:rPr lang="en-US" sz="1200" b="1" dirty="0" err="1">
                <a:solidFill>
                  <a:srgbClr val="248341"/>
                </a:solidFill>
              </a:rPr>
              <a:t>CashBack</a:t>
            </a:r>
            <a:r>
              <a:rPr lang="ru-RU" sz="1200" b="1" dirty="0">
                <a:solidFill>
                  <a:srgbClr val="248341"/>
                </a:solidFill>
              </a:rPr>
              <a:t>, но не имеет возможности влиять на корректное присвоение данного кода торговой точке.</a:t>
            </a:r>
            <a:endParaRPr lang="ru-RU" sz="1200" b="1" dirty="0">
              <a:solidFill>
                <a:srgbClr val="24834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63540" y="1628903"/>
            <a:ext cx="85236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Клиент может выбрать одну из категорий в рамках опции «Супер </a:t>
            </a:r>
            <a:r>
              <a:rPr lang="en-US" sz="1000" b="1" dirty="0" err="1"/>
              <a:t>CashBack</a:t>
            </a:r>
            <a:r>
              <a:rPr lang="ru-RU" sz="1000" b="1" dirty="0"/>
              <a:t>» и одну из категорий в рамках опции «Повышенный </a:t>
            </a:r>
            <a:r>
              <a:rPr lang="en-US" sz="1000" b="1" dirty="0" err="1"/>
              <a:t>CashBack</a:t>
            </a:r>
            <a:r>
              <a:rPr lang="ru-RU" sz="1000" b="1" dirty="0"/>
              <a:t>».</a:t>
            </a:r>
          </a:p>
          <a:p>
            <a:r>
              <a:rPr lang="ru-RU" sz="1000" i="1" dirty="0"/>
              <a:t>В интернет-банке и Мобильном приложении </a:t>
            </a:r>
            <a:r>
              <a:rPr lang="ru-RU" sz="1000" i="1" dirty="0"/>
              <a:t>п</a:t>
            </a:r>
            <a:r>
              <a:rPr lang="ru-RU" sz="1000" i="1" dirty="0"/>
              <a:t>редусмотрена возможность смены категории на следующий месяц в зависимости от предполагаемого характера покупок для получения максимальной выгоды</a:t>
            </a:r>
            <a:endParaRPr lang="ru-RU" sz="1000" i="1" dirty="0"/>
          </a:p>
        </p:txBody>
      </p:sp>
      <p:sp useBgFill="1">
        <p:nvSpPr>
          <p:cNvPr id="34" name="Скругленный прямоугольник 33"/>
          <p:cNvSpPr/>
          <p:nvPr/>
        </p:nvSpPr>
        <p:spPr>
          <a:xfrm>
            <a:off x="3915594" y="2192413"/>
            <a:ext cx="320400" cy="3202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√</a:t>
            </a:r>
          </a:p>
        </p:txBody>
      </p:sp>
      <p:sp useBgFill="1">
        <p:nvSpPr>
          <p:cNvPr id="39" name="Скругленный прямоугольник 38"/>
          <p:cNvSpPr/>
          <p:nvPr/>
        </p:nvSpPr>
        <p:spPr>
          <a:xfrm>
            <a:off x="3909169" y="2583255"/>
            <a:ext cx="320400" cy="3202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 useBgFill="1">
        <p:nvSpPr>
          <p:cNvPr id="41" name="Скругленный прямоугольник 40"/>
          <p:cNvSpPr/>
          <p:nvPr/>
        </p:nvSpPr>
        <p:spPr>
          <a:xfrm>
            <a:off x="3915594" y="4458145"/>
            <a:ext cx="320400" cy="3202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 useBgFill="1">
        <p:nvSpPr>
          <p:cNvPr id="46" name="Скругленный прямоугольник 45"/>
          <p:cNvSpPr/>
          <p:nvPr/>
        </p:nvSpPr>
        <p:spPr>
          <a:xfrm>
            <a:off x="3921869" y="2969822"/>
            <a:ext cx="320400" cy="3202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 useBgFill="1">
        <p:nvSpPr>
          <p:cNvPr id="47" name="Скругленный прямоугольник 46"/>
          <p:cNvSpPr/>
          <p:nvPr/>
        </p:nvSpPr>
        <p:spPr>
          <a:xfrm>
            <a:off x="3909169" y="4024554"/>
            <a:ext cx="320400" cy="3202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 useBgFill="1">
        <p:nvSpPr>
          <p:cNvPr id="48" name="Скругленный прямоугольник 47"/>
          <p:cNvSpPr/>
          <p:nvPr/>
        </p:nvSpPr>
        <p:spPr>
          <a:xfrm>
            <a:off x="3915594" y="3609843"/>
            <a:ext cx="320400" cy="3202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8418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7423022" y="1810044"/>
            <a:ext cx="2739608" cy="704232"/>
          </a:xfrm>
          <a:prstGeom prst="roundRect">
            <a:avLst/>
          </a:prstGeom>
          <a:ln>
            <a:solidFill>
              <a:srgbClr val="24834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248341"/>
                </a:solidFill>
              </a:rPr>
              <a:t>Комиссия за </a:t>
            </a:r>
          </a:p>
          <a:p>
            <a:r>
              <a:rPr lang="ru-RU" sz="1400" b="1" dirty="0">
                <a:solidFill>
                  <a:srgbClr val="248341"/>
                </a:solidFill>
              </a:rPr>
              <a:t>оформление и </a:t>
            </a:r>
          </a:p>
          <a:p>
            <a:r>
              <a:rPr lang="ru-RU" sz="1400" b="1" dirty="0">
                <a:solidFill>
                  <a:srgbClr val="248341"/>
                </a:solidFill>
              </a:rPr>
              <a:t>о</a:t>
            </a:r>
            <a:r>
              <a:rPr lang="ru-RU" sz="1400" b="1" dirty="0">
                <a:solidFill>
                  <a:srgbClr val="248341"/>
                </a:solidFill>
              </a:rPr>
              <a:t>бслуживание карты</a:t>
            </a:r>
            <a:endParaRPr lang="ru-RU" sz="1400" b="1" dirty="0">
              <a:solidFill>
                <a:srgbClr val="248341"/>
              </a:solidFill>
            </a:endParaRPr>
          </a:p>
        </p:txBody>
      </p:sp>
      <p:sp>
        <p:nvSpPr>
          <p:cNvPr id="20" name="Rectangle 6"/>
          <p:cNvSpPr/>
          <p:nvPr/>
        </p:nvSpPr>
        <p:spPr>
          <a:xfrm>
            <a:off x="1524001" y="555650"/>
            <a:ext cx="45719" cy="555148"/>
          </a:xfrm>
          <a:prstGeom prst="rect">
            <a:avLst/>
          </a:prstGeom>
          <a:solidFill>
            <a:srgbClr val="FFCB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defTabSz="457104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46" y="511096"/>
            <a:ext cx="3139913" cy="65500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963539" y="657454"/>
            <a:ext cx="5232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«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Россельхозбанк –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АККОР»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41256" y="6551219"/>
            <a:ext cx="12458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Россельхозбанк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89008" y="6492876"/>
            <a:ext cx="2057400" cy="365125"/>
          </a:xfrm>
        </p:spPr>
        <p:txBody>
          <a:bodyPr/>
          <a:lstStyle/>
          <a:p>
            <a:fld id="{CC4DDCC9-1748-4311-9BE5-AE46D7135139}" type="slidenum">
              <a:rPr lang="ru-RU" smtClean="0">
                <a:solidFill>
                  <a:schemeClr val="tx1"/>
                </a:solidFill>
              </a:rPr>
              <a:pPr/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77205" y="1247238"/>
            <a:ext cx="8190546" cy="420246"/>
          </a:xfrm>
          <a:prstGeom prst="roundRect">
            <a:avLst/>
          </a:prstGeom>
          <a:solidFill>
            <a:srgbClr val="24834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/>
              <a:t>Дополнительные преимущества</a:t>
            </a:r>
            <a:endParaRPr lang="ru-RU" sz="17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988281" y="2634970"/>
            <a:ext cx="2586416" cy="429797"/>
          </a:xfrm>
          <a:prstGeom prst="roundRect">
            <a:avLst/>
          </a:prstGeom>
          <a:ln>
            <a:solidFill>
              <a:srgbClr val="6AA74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248341"/>
                </a:solidFill>
              </a:rPr>
              <a:t>Кредитная или дебетовая карта</a:t>
            </a:r>
            <a:endParaRPr lang="ru-RU" sz="1400" b="1" dirty="0">
              <a:solidFill>
                <a:srgbClr val="24834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406336" y="1812370"/>
            <a:ext cx="881147" cy="704232"/>
          </a:xfrm>
          <a:prstGeom prst="roundRect">
            <a:avLst/>
          </a:prstGeom>
          <a:solidFill>
            <a:srgbClr val="248341"/>
          </a:solidFill>
          <a:ln>
            <a:solidFill>
              <a:srgbClr val="24834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0</a:t>
            </a:r>
            <a:r>
              <a:rPr lang="ru-RU" sz="2800" b="1" dirty="0">
                <a:solidFill>
                  <a:schemeClr val="bg1"/>
                </a:solidFill>
              </a:rPr>
              <a:t>%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698807" y="1810044"/>
            <a:ext cx="881147" cy="704232"/>
          </a:xfrm>
          <a:prstGeom prst="roundRect">
            <a:avLst/>
          </a:prstGeom>
          <a:solidFill>
            <a:srgbClr val="248341"/>
          </a:solidFill>
          <a:ln>
            <a:solidFill>
              <a:srgbClr val="24834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5</a:t>
            </a:r>
            <a:r>
              <a:rPr lang="ru-RU" sz="2800" b="1" dirty="0">
                <a:solidFill>
                  <a:schemeClr val="bg1"/>
                </a:solidFill>
              </a:rPr>
              <a:t>%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423021" y="2634969"/>
            <a:ext cx="2744730" cy="425636"/>
          </a:xfrm>
          <a:prstGeom prst="roundRect">
            <a:avLst/>
          </a:prstGeom>
          <a:ln>
            <a:solidFill>
              <a:srgbClr val="24834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248341"/>
                </a:solidFill>
              </a:rPr>
              <a:t>Программа лояльности платежной системы «МИР» </a:t>
            </a:r>
            <a:endParaRPr lang="ru-RU" sz="1400" b="1" dirty="0">
              <a:solidFill>
                <a:srgbClr val="24834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63539" y="3086062"/>
            <a:ext cx="81743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900" dirty="0"/>
              <a:t>*По дебетовой карте комиссия за снятие наличных в сторонних банкоматах РФ не взимается по операциям снятия, не превышающим 1</a:t>
            </a:r>
            <a:r>
              <a:rPr lang="en-US" sz="900" dirty="0"/>
              <a:t>5</a:t>
            </a:r>
            <a:r>
              <a:rPr lang="ru-RU" sz="900" dirty="0"/>
              <a:t>0 000 рублей в месяц</a:t>
            </a:r>
          </a:p>
          <a:p>
            <a:r>
              <a:rPr lang="ru-RU" sz="900" dirty="0"/>
              <a:t>По кредитной карте </a:t>
            </a:r>
            <a:r>
              <a:rPr lang="ru-RU" sz="900" dirty="0"/>
              <a:t>комиссия за снятие наличных в сторонних </a:t>
            </a:r>
            <a:r>
              <a:rPr lang="ru-RU" sz="900" dirty="0"/>
              <a:t>банкоматах </a:t>
            </a:r>
            <a:r>
              <a:rPr lang="ru-RU" sz="900" dirty="0"/>
              <a:t>не взимается </a:t>
            </a:r>
            <a:r>
              <a:rPr lang="ru-RU" sz="900" dirty="0"/>
              <a:t>в </a:t>
            </a:r>
            <a:r>
              <a:rPr lang="ru-RU" sz="900" dirty="0"/>
              <a:t>течение 3-х календарных месяцев с даты </a:t>
            </a:r>
            <a:r>
              <a:rPr lang="ru-RU" sz="900" dirty="0"/>
              <a:t>открыт</a:t>
            </a:r>
            <a:r>
              <a:rPr lang="ru-RU" sz="900" dirty="0"/>
              <a:t>и</a:t>
            </a:r>
            <a:r>
              <a:rPr lang="ru-RU" sz="900" dirty="0"/>
              <a:t>я счета</a:t>
            </a:r>
            <a:endParaRPr lang="en-US" sz="900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990908" y="1809243"/>
            <a:ext cx="2586416" cy="704232"/>
          </a:xfrm>
          <a:prstGeom prst="roundRect">
            <a:avLst/>
          </a:prstGeom>
          <a:ln>
            <a:solidFill>
              <a:srgbClr val="24834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248341"/>
                </a:solidFill>
              </a:rPr>
              <a:t>Начисление про- </a:t>
            </a:r>
          </a:p>
          <a:p>
            <a:r>
              <a:rPr lang="ru-RU" sz="1400" b="1" dirty="0">
                <a:solidFill>
                  <a:srgbClr val="248341"/>
                </a:solidFill>
              </a:rPr>
              <a:t>центов на </a:t>
            </a:r>
            <a:r>
              <a:rPr lang="ru-RU" sz="1400" b="1" dirty="0">
                <a:solidFill>
                  <a:srgbClr val="248341"/>
                </a:solidFill>
              </a:rPr>
              <a:t>о</a:t>
            </a:r>
            <a:r>
              <a:rPr lang="ru-RU" sz="1400" b="1" dirty="0">
                <a:solidFill>
                  <a:srgbClr val="248341"/>
                </a:solidFill>
              </a:rPr>
              <a:t>статок</a:t>
            </a:r>
            <a:r>
              <a:rPr lang="ru-RU" sz="1200" b="1" dirty="0">
                <a:solidFill>
                  <a:srgbClr val="248341"/>
                </a:solidFill>
              </a:rPr>
              <a:t> </a:t>
            </a:r>
          </a:p>
          <a:p>
            <a:r>
              <a:rPr lang="ru-RU" sz="900" b="1" dirty="0">
                <a:solidFill>
                  <a:srgbClr val="248341"/>
                </a:solidFill>
              </a:rPr>
              <a:t>в рамках накопительного счета</a:t>
            </a:r>
            <a:endParaRPr lang="ru-RU" sz="900" b="1" dirty="0">
              <a:solidFill>
                <a:srgbClr val="248341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710237" y="1812092"/>
            <a:ext cx="2566736" cy="704232"/>
          </a:xfrm>
          <a:prstGeom prst="roundRect">
            <a:avLst/>
          </a:prstGeom>
          <a:ln>
            <a:solidFill>
              <a:srgbClr val="24834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248341"/>
                </a:solidFill>
              </a:rPr>
              <a:t>Снятие наличных в </a:t>
            </a:r>
          </a:p>
          <a:p>
            <a:r>
              <a:rPr lang="ru-RU" sz="1400" b="1" dirty="0">
                <a:solidFill>
                  <a:srgbClr val="248341"/>
                </a:solidFill>
              </a:rPr>
              <a:t>любых банкоматах</a:t>
            </a:r>
            <a:endParaRPr lang="en-US" sz="1400" b="1" dirty="0">
              <a:solidFill>
                <a:srgbClr val="248341"/>
              </a:solidFill>
            </a:endParaRPr>
          </a:p>
          <a:p>
            <a:r>
              <a:rPr lang="ru-RU" sz="900" b="1" dirty="0">
                <a:solidFill>
                  <a:srgbClr val="248341"/>
                </a:solidFill>
              </a:rPr>
              <a:t>Не более 150 000 в месяц *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990908" y="2631843"/>
            <a:ext cx="2586416" cy="429797"/>
          </a:xfrm>
          <a:prstGeom prst="roundRect">
            <a:avLst/>
          </a:prstGeom>
          <a:ln>
            <a:solidFill>
              <a:srgbClr val="24834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248341"/>
                </a:solidFill>
              </a:rPr>
              <a:t>Кредитная или дебетовая карта на выбор</a:t>
            </a:r>
            <a:endParaRPr lang="ru-RU" sz="1400" b="1" dirty="0">
              <a:solidFill>
                <a:srgbClr val="248341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713225" y="2634969"/>
            <a:ext cx="2571630" cy="425636"/>
          </a:xfrm>
          <a:prstGeom prst="roundRect">
            <a:avLst/>
          </a:prstGeom>
          <a:ln>
            <a:solidFill>
              <a:srgbClr val="24834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248341"/>
                </a:solidFill>
              </a:rPr>
              <a:t>Широкая сеть отделений Банка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781426" y="1815931"/>
            <a:ext cx="788019" cy="697545"/>
          </a:xfrm>
          <a:prstGeom prst="roundRect">
            <a:avLst/>
          </a:prstGeom>
          <a:solidFill>
            <a:srgbClr val="248341"/>
          </a:solidFill>
          <a:ln>
            <a:solidFill>
              <a:srgbClr val="24834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5</a:t>
            </a:r>
            <a:r>
              <a:rPr lang="en-US" sz="2800" b="1" dirty="0">
                <a:solidFill>
                  <a:schemeClr val="bg1"/>
                </a:solidFill>
              </a:rPr>
              <a:t>%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427905" y="1815931"/>
            <a:ext cx="856951" cy="697545"/>
          </a:xfrm>
          <a:prstGeom prst="roundRect">
            <a:avLst/>
          </a:prstGeom>
          <a:solidFill>
            <a:srgbClr val="248341"/>
          </a:solidFill>
          <a:ln>
            <a:solidFill>
              <a:srgbClr val="24834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0</a:t>
            </a:r>
            <a:r>
              <a:rPr lang="en-US" sz="2800" b="1" dirty="0">
                <a:solidFill>
                  <a:schemeClr val="bg1"/>
                </a:solidFill>
              </a:rPr>
              <a:t>%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79" y="488362"/>
            <a:ext cx="1089939" cy="740511"/>
          </a:xfrm>
          <a:prstGeom prst="rect">
            <a:avLst/>
          </a:prstGeom>
          <a:effectLst>
            <a:softEdge rad="0"/>
          </a:effectLst>
        </p:spPr>
      </p:pic>
      <p:sp>
        <p:nvSpPr>
          <p:cNvPr id="56" name="Скругленный прямоугольник 55"/>
          <p:cNvSpPr/>
          <p:nvPr/>
        </p:nvSpPr>
        <p:spPr>
          <a:xfrm>
            <a:off x="9281483" y="1809243"/>
            <a:ext cx="881147" cy="704232"/>
          </a:xfrm>
          <a:prstGeom prst="roundRect">
            <a:avLst/>
          </a:prstGeom>
          <a:solidFill>
            <a:srgbClr val="248341"/>
          </a:solidFill>
          <a:ln>
            <a:solidFill>
              <a:srgbClr val="24834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8282" y="3835135"/>
            <a:ext cx="1419927" cy="12306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4757" y="3385576"/>
            <a:ext cx="358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Интернет-банк и Мобильный банк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4981576" y="3804017"/>
            <a:ext cx="5123311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Управляйте своими банковскими продуктами в любое время и без посещения офиса Банка</a:t>
            </a:r>
          </a:p>
          <a:p>
            <a:r>
              <a:rPr lang="ru-RU" sz="1100" dirty="0"/>
              <a:t>Выбирайте и настраивайте опции Супер </a:t>
            </a:r>
            <a:r>
              <a:rPr lang="ru-RU" sz="1100" dirty="0" err="1"/>
              <a:t>CashBack</a:t>
            </a:r>
            <a:r>
              <a:rPr lang="ru-RU" sz="1100" dirty="0"/>
              <a:t> и Повышенный </a:t>
            </a:r>
            <a:r>
              <a:rPr lang="ru-RU" sz="1100" dirty="0" err="1"/>
              <a:t>CashBack</a:t>
            </a:r>
            <a:r>
              <a:rPr lang="ru-RU" sz="1100" dirty="0"/>
              <a:t>  в мобильном приложении и в Интернет-банке:</a:t>
            </a:r>
          </a:p>
          <a:p>
            <a:r>
              <a:rPr lang="ru-RU" sz="1100" dirty="0"/>
              <a:t>• Перейдите </a:t>
            </a:r>
            <a:r>
              <a:rPr lang="ru-RU" sz="1100" dirty="0"/>
              <a:t>в раздел изменения опций</a:t>
            </a:r>
          </a:p>
          <a:p>
            <a:r>
              <a:rPr lang="ru-RU" sz="1100" dirty="0"/>
              <a:t>• Выберите </a:t>
            </a:r>
            <a:r>
              <a:rPr lang="ru-RU" sz="1100" dirty="0"/>
              <a:t>необходимую опцию и любимые категории</a:t>
            </a:r>
          </a:p>
          <a:p>
            <a:r>
              <a:rPr lang="ru-RU" sz="1100" dirty="0"/>
              <a:t>• Подтвердите </a:t>
            </a:r>
            <a:r>
              <a:rPr lang="ru-RU" sz="1100" dirty="0"/>
              <a:t>выбор. Опция начнет действовать с 1 числа следующего месяца.</a:t>
            </a:r>
          </a:p>
          <a:p>
            <a:endParaRPr lang="ru-RU" sz="1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09" y="3674481"/>
            <a:ext cx="1573367" cy="1573367"/>
          </a:xfrm>
          <a:prstGeom prst="rect">
            <a:avLst/>
          </a:prstGeom>
        </p:spPr>
      </p:pic>
      <p:sp>
        <p:nvSpPr>
          <p:cNvPr id="58" name="Скругленный прямоугольник 57"/>
          <p:cNvSpPr/>
          <p:nvPr/>
        </p:nvSpPr>
        <p:spPr>
          <a:xfrm>
            <a:off x="1922288" y="5216511"/>
            <a:ext cx="8240341" cy="12414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dirty="0"/>
              <a:t>П</a:t>
            </a:r>
            <a:r>
              <a:rPr lang="ru-RU" sz="800" dirty="0"/>
              <a:t>раво </a:t>
            </a:r>
            <a:r>
              <a:rPr lang="ru-RU" sz="800" dirty="0"/>
              <a:t>на оформление карты в рамках тарифных планов "Россельхозбанк-АККОР" предоставляется физическим лицам, достигшим 18-летнего возраста, являющимися: </a:t>
            </a:r>
          </a:p>
          <a:p>
            <a:r>
              <a:rPr lang="ru-RU" sz="800" dirty="0"/>
              <a:t>1. сотрудниками/участниками/акционерами организаций, входящих в Ассоциацию крестьянских (фермерских) хозяйств и сельскохозяйственных кооперативов России (АККОР);</a:t>
            </a:r>
          </a:p>
          <a:p>
            <a:r>
              <a:rPr lang="ru-RU" sz="800" dirty="0"/>
              <a:t>2. сотрудниками АККОР</a:t>
            </a:r>
          </a:p>
          <a:p>
            <a:r>
              <a:rPr lang="ru-RU" sz="800" dirty="0"/>
              <a:t>Порядок проверки соответствия клиента данным </a:t>
            </a:r>
            <a:r>
              <a:rPr lang="ru-RU" sz="800" dirty="0"/>
              <a:t>условиям:</a:t>
            </a:r>
            <a:endParaRPr lang="ru-RU" sz="800" dirty="0"/>
          </a:p>
          <a:p>
            <a:r>
              <a:rPr lang="ru-RU" sz="800" dirty="0"/>
              <a:t>а) для сотрудников и участников/акционеров организаций:</a:t>
            </a:r>
          </a:p>
          <a:p>
            <a:r>
              <a:rPr lang="ru-RU" sz="800" dirty="0"/>
              <a:t>· при </a:t>
            </a:r>
            <a:r>
              <a:rPr lang="ru-RU" sz="800" dirty="0"/>
              <a:t>наличии членского билета - клиент предъявляет членский </a:t>
            </a:r>
            <a:r>
              <a:rPr lang="ru-RU" sz="800" dirty="0"/>
              <a:t>билет, при </a:t>
            </a:r>
            <a:r>
              <a:rPr lang="ru-RU" sz="800" dirty="0"/>
              <a:t>отсутствии членского </a:t>
            </a:r>
            <a:r>
              <a:rPr lang="ru-RU" sz="800" dirty="0"/>
              <a:t>билета </a:t>
            </a:r>
            <a:r>
              <a:rPr lang="ru-RU" sz="800" dirty="0"/>
              <a:t>- клиент предъявляет справку от работодателя о трудоустройстве, а также копию членского билета работодателя.</a:t>
            </a:r>
          </a:p>
          <a:p>
            <a:r>
              <a:rPr lang="ru-RU" sz="800" dirty="0"/>
              <a:t>б</a:t>
            </a:r>
            <a:r>
              <a:rPr lang="ru-RU" sz="800" dirty="0"/>
              <a:t>) для сотрудников </a:t>
            </a:r>
            <a:r>
              <a:rPr lang="ru-RU" sz="800" dirty="0"/>
              <a:t>АККОР</a:t>
            </a:r>
          </a:p>
          <a:p>
            <a:r>
              <a:rPr lang="ru-RU" sz="800" dirty="0"/>
              <a:t>Клиент </a:t>
            </a:r>
            <a:r>
              <a:rPr lang="ru-RU" sz="800" dirty="0"/>
              <a:t>предоставляет справку, подтверждающую трудоустройство в АККОР</a:t>
            </a:r>
            <a:r>
              <a:rPr lang="ru-RU" sz="800" dirty="0"/>
              <a:t>.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37386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52184</TotalTime>
  <Words>629</Words>
  <Application>Microsoft Office PowerPoint</Application>
  <PresentationFormat>Широкоэкранный</PresentationFormat>
  <Paragraphs>99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OJSC AgriCulturalBank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Матвеев Сергей Сергеевич</dc:creator>
  <cp:lastModifiedBy>Лузан Станислав Сергеевич</cp:lastModifiedBy>
  <cp:revision>547</cp:revision>
  <cp:lastPrinted>2019-06-04T12:04:20Z</cp:lastPrinted>
  <dcterms:created xsi:type="dcterms:W3CDTF">2016-08-18T08:52:12Z</dcterms:created>
  <dcterms:modified xsi:type="dcterms:W3CDTF">2019-06-06T06:01:46Z</dcterms:modified>
</cp:coreProperties>
</file>