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532" r:id="rId4"/>
    <p:sldId id="533" r:id="rId5"/>
    <p:sldId id="534" r:id="rId6"/>
    <p:sldId id="535" r:id="rId7"/>
    <p:sldId id="537" r:id="rId8"/>
    <p:sldId id="343" r:id="rId9"/>
    <p:sldId id="538" r:id="rId10"/>
    <p:sldId id="53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/>
              <a:t>Объем доходов местных бюджетов в процентах к ВВП</a:t>
            </a:r>
          </a:p>
        </c:rich>
      </c:tx>
      <c:layout>
        <c:manualLayout>
          <c:xMode val="edge"/>
          <c:yMode val="edge"/>
          <c:x val="0.14737881397637795"/>
          <c:y val="3.046874812569216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C1A-4E43-93E5-F37B5B834BF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C1A-4E43-93E5-F37B5B834BF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C1A-4E43-93E5-F37B5B834BF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C1A-4E43-93E5-F37B5B834B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1997</c:v>
                </c:pt>
                <c:pt idx="1">
                  <c:v>2003</c:v>
                </c:pt>
                <c:pt idx="2">
                  <c:v>2011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10.9</c:v>
                </c:pt>
                <c:pt idx="1">
                  <c:v>8.1</c:v>
                </c:pt>
                <c:pt idx="2">
                  <c:v>5.4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A-4E43-93E5-F37B5B834B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1997</c:v>
                </c:pt>
                <c:pt idx="1">
                  <c:v>2003</c:v>
                </c:pt>
                <c:pt idx="2">
                  <c:v>2011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0C1A-4E43-93E5-F37B5B834B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1997</c:v>
                </c:pt>
                <c:pt idx="1">
                  <c:v>2003</c:v>
                </c:pt>
                <c:pt idx="2">
                  <c:v>2011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C1A-4E43-93E5-F37B5B834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667824"/>
        <c:axId val="471671104"/>
      </c:barChart>
      <c:catAx>
        <c:axId val="47166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671104"/>
        <c:crosses val="autoZero"/>
        <c:auto val="1"/>
        <c:lblAlgn val="ctr"/>
        <c:lblOffset val="100"/>
        <c:noMultiLvlLbl val="0"/>
      </c:catAx>
      <c:valAx>
        <c:axId val="47167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66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6B999-BA57-4F3D-819F-FDA3E7E29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E60CE4-6FCA-4FFA-BB14-34425FABD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2AB13-E168-45E1-B43B-759D67D1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F224-7DFD-4F19-9FA3-4CE23CD7E45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E0ABCA-22F4-46E2-B901-B8ABA94D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372CF3-9CD5-4B4B-8DFF-4D2F66E7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C7AA-742D-45C8-A7DA-DFA67BA0A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8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4E901-EFA6-4BAC-8E0B-EABB5823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C295CE-F5E4-44BF-B097-ADEDA8DB2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CF78F-9C35-476D-B5DA-6644A169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F224-7DFD-4F19-9FA3-4CE23CD7E45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BB23BC-C3D4-4893-B5BE-66ECADE2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8B48D-51C4-411C-B3FC-C5231BD7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C7AA-742D-45C8-A7DA-DFA67BA0A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F1A2C8-4223-4AE1-A444-CFB0A20C9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860024-94EB-43EE-978A-783F82ADC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B93F5B-1235-40C4-B1C4-DAEFB481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F224-7DFD-4F19-9FA3-4CE23CD7E45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0EF2F6-1474-44C2-A1CC-EE231998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6EE8C8-5303-4BC1-B6A4-595652E4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C7AA-742D-45C8-A7DA-DFA67BA0A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9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33A79-10BA-40C7-A880-E9A02BD3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936A6-3D4F-445B-B07D-54B996E6E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A33323-1006-4137-BD5D-52A9FD2C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F224-7DFD-4F19-9FA3-4CE23CD7E45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3A438-378E-4BEF-BACB-E001E433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B6EC8-B58E-4FC1-B55D-CF2E47A4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C7AA-742D-45C8-A7DA-DFA67BA0A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5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AED97-8327-4D7A-BD0A-7B7AD113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CAC24-5055-45A4-97BE-40C02F9CB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51902-40A2-465A-94E4-6C1F164F8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F224-7DFD-4F19-9FA3-4CE23CD7E45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9754EB-46F2-4A02-A5FF-22AC042C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EC8303-A4B5-45CF-8099-486400CD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C7AA-742D-45C8-A7DA-DFA67BA0A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6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9960E-82CE-4EAE-9620-A1D08DF3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E62978-D4FD-4901-A414-6C2AC4C43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B7E7FE-04C8-49DE-A008-D5D6821D4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4DF894-8041-4782-A9B8-C9122017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F224-7DFD-4F19-9FA3-4CE23CD7E45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895E82-0B0D-4ED6-BB32-004E0F36E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B4A724-2971-4483-B15D-79C7878B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C7AA-742D-45C8-A7DA-DFA67BA0A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0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15644-E591-430A-9E2B-7125449D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186EE3-C0D2-4EF7-B4F9-77AABF4B4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97DC4D-B168-4D96-96BC-A271BDAC1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9DEA-896F-489D-9CEA-E58BCF75F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B42449-413A-4950-8E97-FA618F815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15CC1D-F770-4E9C-A2AA-81CD1F7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F224-7DFD-4F19-9FA3-4CE23CD7E45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E1CC7B-3018-4A68-B026-8129EB87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3BF6AF-72D3-4B18-A5F8-6D794485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C7AA-742D-45C8-A7DA-DFA67BA0A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9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637ED-CD81-4FCE-B09F-4C58F0BB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A05F28-F9FE-4D01-B53C-8D811846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F224-7DFD-4F19-9FA3-4CE23CD7E45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FDEA69-B430-48A3-B3B9-788269B9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39FE9E-FBCB-4639-9FE8-FC75EBAA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C7AA-742D-45C8-A7DA-DFA67BA0A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6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C318ED-7313-4184-9DAA-A9837CB3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F224-7DFD-4F19-9FA3-4CE23CD7E45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95B564-67C8-4A74-B46F-2A6B3FC4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078875-6C06-471B-BA41-8A59E7F7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C7AA-742D-45C8-A7DA-DFA67BA0A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CDD60-EF7C-4F69-922E-5ADE7886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C39B41-180F-4328-910B-57F579710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AF0887-4AF9-4529-9A8A-9B5BB54B5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892893-AE2F-4425-B23B-A2E950FA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F224-7DFD-4F19-9FA3-4CE23CD7E45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13ED67-CBE1-4B26-B6A8-29EBDA6A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951791-2FD5-42A7-91A8-9ACE4FCD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C7AA-742D-45C8-A7DA-DFA67BA0A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4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E5EE8-5222-4877-A4E0-314C3099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AB5872-D073-42C9-A19A-67F952BD1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194756-3A9A-4825-8BA8-5EF7B0C5E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16A554-BCF3-41FB-A2D4-D7F4B60A5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F224-7DFD-4F19-9FA3-4CE23CD7E45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6BC2A7-0E9C-45AE-A7B5-BFD365FD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BA7EFD-53C7-49BE-BC2A-94132D0C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C7AA-742D-45C8-A7DA-DFA67BA0A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5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DB06-A4DD-4E00-83D5-A3A857E2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BDB516-2D29-40D4-A850-7B34BEDE3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84CD0-E81E-440D-B2F9-6E1963CA1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F224-7DFD-4F19-9FA3-4CE23CD7E452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EA597-1CDB-4AD9-93C2-2EB395FA9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B3A37-3CF5-4EFD-81ED-9648B6CEB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DC7AA-742D-45C8-A7DA-DFA67BA0A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4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0A6C6-A151-485A-83E6-D697A267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8172"/>
            <a:ext cx="9071295" cy="2323751"/>
          </a:xfrm>
        </p:spPr>
        <p:txBody>
          <a:bodyPr>
            <a:normAutofit/>
          </a:bodyPr>
          <a:lstStyle/>
          <a:p>
            <a:r>
              <a:rPr lang="ru-RU" sz="4800" b="1" dirty="0"/>
              <a:t>О приоритетных направлениях развития сельскохозяйственной кооперации в России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5106A1-3F7F-4929-ADC2-B82E1AA63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2682" y="4056078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b="1" dirty="0"/>
              <a:t>А.В. Петриков</a:t>
            </a:r>
          </a:p>
        </p:txBody>
      </p:sp>
    </p:spTree>
    <p:extLst>
      <p:ext uri="{BB962C8B-B14F-4D97-AF65-F5344CB8AC3E}">
        <p14:creationId xmlns:p14="http://schemas.microsoft.com/office/powerpoint/2010/main" val="136167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B35DA0-7550-40F8-AAB5-6B318FB6D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79" y="2516696"/>
            <a:ext cx="10595994" cy="21475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5815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97494-35EA-4BFC-BA4B-5DAAC134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6" y="-393002"/>
            <a:ext cx="10414233" cy="12151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Доля малых форм в посевах сельскохозяйственных культур,%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8F5BB58-0AE4-40AD-9A8B-F2EE45789E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334" y="972959"/>
          <a:ext cx="12180815" cy="5401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914">
                  <a:extLst>
                    <a:ext uri="{9D8B030D-6E8A-4147-A177-3AD203B41FA5}">
                      <a16:colId xmlns:a16="http://schemas.microsoft.com/office/drawing/2014/main" val="82622134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val="1021495995"/>
                    </a:ext>
                  </a:extLst>
                </a:gridCol>
                <a:gridCol w="973123">
                  <a:extLst>
                    <a:ext uri="{9D8B030D-6E8A-4147-A177-3AD203B41FA5}">
                      <a16:colId xmlns:a16="http://schemas.microsoft.com/office/drawing/2014/main" val="222845332"/>
                    </a:ext>
                  </a:extLst>
                </a:gridCol>
                <a:gridCol w="1115735">
                  <a:extLst>
                    <a:ext uri="{9D8B030D-6E8A-4147-A177-3AD203B41FA5}">
                      <a16:colId xmlns:a16="http://schemas.microsoft.com/office/drawing/2014/main" val="2919122211"/>
                    </a:ext>
                  </a:extLst>
                </a:gridCol>
                <a:gridCol w="1140903">
                  <a:extLst>
                    <a:ext uri="{9D8B030D-6E8A-4147-A177-3AD203B41FA5}">
                      <a16:colId xmlns:a16="http://schemas.microsoft.com/office/drawing/2014/main" val="4079470751"/>
                    </a:ext>
                  </a:extLst>
                </a:gridCol>
                <a:gridCol w="964734">
                  <a:extLst>
                    <a:ext uri="{9D8B030D-6E8A-4147-A177-3AD203B41FA5}">
                      <a16:colId xmlns:a16="http://schemas.microsoft.com/office/drawing/2014/main" val="2788522378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2155303606"/>
                    </a:ext>
                  </a:extLst>
                </a:gridCol>
                <a:gridCol w="981512">
                  <a:extLst>
                    <a:ext uri="{9D8B030D-6E8A-4147-A177-3AD203B41FA5}">
                      <a16:colId xmlns:a16="http://schemas.microsoft.com/office/drawing/2014/main" val="46790108"/>
                    </a:ext>
                  </a:extLst>
                </a:gridCol>
                <a:gridCol w="838899">
                  <a:extLst>
                    <a:ext uri="{9D8B030D-6E8A-4147-A177-3AD203B41FA5}">
                      <a16:colId xmlns:a16="http://schemas.microsoft.com/office/drawing/2014/main" val="948933504"/>
                    </a:ext>
                  </a:extLst>
                </a:gridCol>
                <a:gridCol w="1065402">
                  <a:extLst>
                    <a:ext uri="{9D8B030D-6E8A-4147-A177-3AD203B41FA5}">
                      <a16:colId xmlns:a16="http://schemas.microsoft.com/office/drawing/2014/main" val="587887717"/>
                    </a:ext>
                  </a:extLst>
                </a:gridCol>
                <a:gridCol w="1191237">
                  <a:extLst>
                    <a:ext uri="{9D8B030D-6E8A-4147-A177-3AD203B41FA5}">
                      <a16:colId xmlns:a16="http://schemas.microsoft.com/office/drawing/2014/main" val="2030768595"/>
                    </a:ext>
                  </a:extLst>
                </a:gridCol>
              </a:tblGrid>
              <a:tr h="1099122">
                <a:tc rowSpan="2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400" b="1" dirty="0"/>
                        <a:t>Малые предприятия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1" dirty="0"/>
                        <a:t>Фермеры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1" dirty="0"/>
                        <a:t>Хозяйства населения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400" b="1" dirty="0"/>
                        <a:t>Итого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926826"/>
                  </a:ext>
                </a:extLst>
              </a:tr>
              <a:tr h="5568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2016*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2016**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2016*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2016**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939368"/>
                  </a:ext>
                </a:extLst>
              </a:tr>
              <a:tr h="556864">
                <a:tc>
                  <a:txBody>
                    <a:bodyPr/>
                    <a:lstStyle/>
                    <a:p>
                      <a:r>
                        <a:rPr lang="ru-RU" sz="2400" b="1" dirty="0"/>
                        <a:t>Все посевы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61,9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52,4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074119"/>
                  </a:ext>
                </a:extLst>
              </a:tr>
              <a:tr h="556864">
                <a:tc>
                  <a:txBody>
                    <a:bodyPr/>
                    <a:lstStyle/>
                    <a:p>
                      <a:r>
                        <a:rPr lang="ru-RU" sz="2400" b="1" dirty="0"/>
                        <a:t>Зерновые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53,3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771025"/>
                  </a:ext>
                </a:extLst>
              </a:tr>
              <a:tr h="961163">
                <a:tc>
                  <a:txBody>
                    <a:bodyPr/>
                    <a:lstStyle/>
                    <a:p>
                      <a:r>
                        <a:rPr lang="ru-RU" sz="2400" b="1" dirty="0"/>
                        <a:t>Технические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61,3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51,5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793364"/>
                  </a:ext>
                </a:extLst>
              </a:tr>
              <a:tr h="556864">
                <a:tc>
                  <a:txBody>
                    <a:bodyPr/>
                    <a:lstStyle/>
                    <a:p>
                      <a:r>
                        <a:rPr lang="ru-RU" sz="2400" b="1" dirty="0"/>
                        <a:t>Картофель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89,0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66,8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94,1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94,0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82,6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789342"/>
                  </a:ext>
                </a:extLst>
              </a:tr>
              <a:tr h="556864">
                <a:tc>
                  <a:txBody>
                    <a:bodyPr/>
                    <a:lstStyle/>
                    <a:p>
                      <a:r>
                        <a:rPr lang="ru-RU" sz="2400" b="1" dirty="0"/>
                        <a:t>Овощи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67,2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60,6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88,0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93,0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91,3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205090"/>
                  </a:ext>
                </a:extLst>
              </a:tr>
              <a:tr h="556864">
                <a:tc gridSpan="10">
                  <a:txBody>
                    <a:bodyPr/>
                    <a:lstStyle/>
                    <a:p>
                      <a:r>
                        <a:rPr lang="ru-RU" sz="2400" b="1" dirty="0"/>
                        <a:t>С учетом критериев малого бизнеса: * 2016 г., ** 2006 г.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104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50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97494-35EA-4BFC-BA4B-5DAAC134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56" y="-2976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Доля малых форм в поголовье сельскохозяйственных животных , %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8F5BB58-0AE4-40AD-9A8B-F2EE45789E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057" y="946664"/>
          <a:ext cx="12082943" cy="591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684">
                  <a:extLst>
                    <a:ext uri="{9D8B030D-6E8A-4147-A177-3AD203B41FA5}">
                      <a16:colId xmlns:a16="http://schemas.microsoft.com/office/drawing/2014/main" val="82622134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val="1021495995"/>
                    </a:ext>
                  </a:extLst>
                </a:gridCol>
                <a:gridCol w="1107347">
                  <a:extLst>
                    <a:ext uri="{9D8B030D-6E8A-4147-A177-3AD203B41FA5}">
                      <a16:colId xmlns:a16="http://schemas.microsoft.com/office/drawing/2014/main" val="222845332"/>
                    </a:ext>
                  </a:extLst>
                </a:gridCol>
                <a:gridCol w="1291905">
                  <a:extLst>
                    <a:ext uri="{9D8B030D-6E8A-4147-A177-3AD203B41FA5}">
                      <a16:colId xmlns:a16="http://schemas.microsoft.com/office/drawing/2014/main" val="607880461"/>
                    </a:ext>
                  </a:extLst>
                </a:gridCol>
                <a:gridCol w="1168865">
                  <a:extLst>
                    <a:ext uri="{9D8B030D-6E8A-4147-A177-3AD203B41FA5}">
                      <a16:colId xmlns:a16="http://schemas.microsoft.com/office/drawing/2014/main" val="4079470751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788522378"/>
                    </a:ext>
                  </a:extLst>
                </a:gridCol>
                <a:gridCol w="1015068">
                  <a:extLst>
                    <a:ext uri="{9D8B030D-6E8A-4147-A177-3AD203B41FA5}">
                      <a16:colId xmlns:a16="http://schemas.microsoft.com/office/drawing/2014/main" val="2155303606"/>
                    </a:ext>
                  </a:extLst>
                </a:gridCol>
                <a:gridCol w="1015068">
                  <a:extLst>
                    <a:ext uri="{9D8B030D-6E8A-4147-A177-3AD203B41FA5}">
                      <a16:colId xmlns:a16="http://schemas.microsoft.com/office/drawing/2014/main" val="46790108"/>
                    </a:ext>
                  </a:extLst>
                </a:gridCol>
                <a:gridCol w="1015068">
                  <a:extLst>
                    <a:ext uri="{9D8B030D-6E8A-4147-A177-3AD203B41FA5}">
                      <a16:colId xmlns:a16="http://schemas.microsoft.com/office/drawing/2014/main" val="948933504"/>
                    </a:ext>
                  </a:extLst>
                </a:gridCol>
                <a:gridCol w="1015068">
                  <a:extLst>
                    <a:ext uri="{9D8B030D-6E8A-4147-A177-3AD203B41FA5}">
                      <a16:colId xmlns:a16="http://schemas.microsoft.com/office/drawing/2014/main" val="587887717"/>
                    </a:ext>
                  </a:extLst>
                </a:gridCol>
                <a:gridCol w="1166070">
                  <a:extLst>
                    <a:ext uri="{9D8B030D-6E8A-4147-A177-3AD203B41FA5}">
                      <a16:colId xmlns:a16="http://schemas.microsoft.com/office/drawing/2014/main" val="1793673014"/>
                    </a:ext>
                  </a:extLst>
                </a:gridCol>
              </a:tblGrid>
              <a:tr h="933112">
                <a:tc rowSpan="2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400" b="1" dirty="0"/>
                        <a:t>Малые предприятия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1" dirty="0"/>
                        <a:t>Фермеры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1" dirty="0"/>
                        <a:t>Хозяйства населения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400" b="1" dirty="0"/>
                        <a:t>Итого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926826"/>
                  </a:ext>
                </a:extLst>
              </a:tr>
              <a:tr h="9331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2016*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2016**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2016*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2016**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939368"/>
                  </a:ext>
                </a:extLst>
              </a:tr>
              <a:tr h="1347829">
                <a:tc>
                  <a:txBody>
                    <a:bodyPr/>
                    <a:lstStyle/>
                    <a:p>
                      <a:r>
                        <a:rPr lang="ru-RU" sz="2400" b="1" dirty="0"/>
                        <a:t>Крупный рогатый скот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64,7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70,7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64,8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074119"/>
                  </a:ext>
                </a:extLst>
              </a:tr>
              <a:tr h="631400">
                <a:tc>
                  <a:txBody>
                    <a:bodyPr/>
                    <a:lstStyle/>
                    <a:p>
                      <a:r>
                        <a:rPr lang="ru-RU" sz="2400" b="1" dirty="0"/>
                        <a:t>Свиньи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55,8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771025"/>
                  </a:ext>
                </a:extLst>
              </a:tr>
              <a:tr h="933112">
                <a:tc>
                  <a:txBody>
                    <a:bodyPr/>
                    <a:lstStyle/>
                    <a:p>
                      <a:r>
                        <a:rPr lang="ru-RU" sz="2400" b="1" dirty="0"/>
                        <a:t>Овцы и козы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55,9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80,2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94,6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93,5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793364"/>
                  </a:ext>
                </a:extLst>
              </a:tr>
              <a:tr h="631400">
                <a:tc>
                  <a:txBody>
                    <a:bodyPr/>
                    <a:lstStyle/>
                    <a:p>
                      <a:r>
                        <a:rPr lang="ru-RU" sz="2400" b="1" dirty="0"/>
                        <a:t>Птица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789342"/>
                  </a:ext>
                </a:extLst>
              </a:tr>
              <a:tr h="501371">
                <a:tc gridSpan="10">
                  <a:txBody>
                    <a:bodyPr/>
                    <a:lstStyle/>
                    <a:p>
                      <a:r>
                        <a:rPr lang="ru-RU" sz="2400" b="1" dirty="0"/>
                        <a:t>С учетом критериев малого бизнеса: * 2016 г.; ** 2006 г.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219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96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C4D87-E1A9-4506-8403-856C22E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1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Динамика (прирост/убыль) доли сельского хозяйства и сферы обращения в структуре розничной цены продтоваров за 2013 – 2017 гг. (по данным мониторинга Росстата за ценами 24 продтоваров товаров, кроме рыбы и рыбопродуктов)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E6C865A-D3E0-406C-AC95-CED95C28C5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2851" y="3024512"/>
          <a:ext cx="1074629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816">
                  <a:extLst>
                    <a:ext uri="{9D8B030D-6E8A-4147-A177-3AD203B41FA5}">
                      <a16:colId xmlns:a16="http://schemas.microsoft.com/office/drawing/2014/main" val="4144709768"/>
                    </a:ext>
                  </a:extLst>
                </a:gridCol>
                <a:gridCol w="3614816">
                  <a:extLst>
                    <a:ext uri="{9D8B030D-6E8A-4147-A177-3AD203B41FA5}">
                      <a16:colId xmlns:a16="http://schemas.microsoft.com/office/drawing/2014/main" val="2206795015"/>
                    </a:ext>
                  </a:extLst>
                </a:gridCol>
                <a:gridCol w="3516666">
                  <a:extLst>
                    <a:ext uri="{9D8B030D-6E8A-4147-A177-3AD203B41FA5}">
                      <a16:colId xmlns:a16="http://schemas.microsoft.com/office/drawing/2014/main" val="1672335901"/>
                    </a:ext>
                  </a:extLst>
                </a:gridCol>
              </a:tblGrid>
              <a:tr h="626275">
                <a:tc rowSpan="2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3200" dirty="0"/>
                        <a:t>Количество товаров, в розничной цене которых наблюдался прирост (убыль):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518326"/>
                  </a:ext>
                </a:extLst>
              </a:tr>
              <a:tr h="3578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сельского хозяйства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сферы обращения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588207"/>
                  </a:ext>
                </a:extLst>
              </a:tr>
              <a:tr h="357872">
                <a:tc>
                  <a:txBody>
                    <a:bodyPr/>
                    <a:lstStyle/>
                    <a:p>
                      <a:r>
                        <a:rPr lang="ru-RU" sz="3200" dirty="0"/>
                        <a:t>Прирост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37419"/>
                  </a:ext>
                </a:extLst>
              </a:tr>
              <a:tr h="357872">
                <a:tc>
                  <a:txBody>
                    <a:bodyPr/>
                    <a:lstStyle/>
                    <a:p>
                      <a:r>
                        <a:rPr lang="ru-RU" sz="3200" dirty="0"/>
                        <a:t>Убыль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5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20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4910E-78B7-4146-84EC-7659A895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Распределение муниципальных районов страны по доле ЛПХ с заброшенными земельными участками (пустующими домами) по данным Всероссийских сельскохозяйственных переписей 2006 г. и 2016 г.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0F90D8-E29B-49EF-AA72-A026919A1C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4491421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80316239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014897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2000" b="1" dirty="0"/>
                        <a:t>Доля ЛПХ с заброшенными участками (пустующими домами), %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/>
                        <a:t>                            Удельный вес муниципальных районов,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2321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                          2006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                         2016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75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До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44,3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279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5 –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90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10 –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388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15 –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483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20 –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37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25 –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09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30 - 35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6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35 - 40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Свыше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4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76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C1521-913F-40F5-B6F3-D9BC105A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Динамика доли  ЛПХ с заброшенными земельными участками (пустующими домами) в общем числе ЛПХ по муниципальным районам  Российской Федерации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6545E33-D4BD-4CF2-A1FC-013300CE3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9909"/>
            <a:ext cx="10515600" cy="43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9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FD515-7379-4638-AD2C-C121CC09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4" y="67112"/>
            <a:ext cx="10410737" cy="10606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Причины медленного развития  сельскохозяйственной кооперации: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9D4B4-E19D-4E9A-977E-764835DE3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483360"/>
            <a:ext cx="10814061" cy="4976164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/>
              <a:t>Монополизация агропродовольственных и ресурсных рынков </a:t>
            </a:r>
          </a:p>
          <a:p>
            <a:pPr marL="0" indent="0">
              <a:buNone/>
            </a:pPr>
            <a:endParaRPr lang="ru-RU" sz="11200" b="1" dirty="0"/>
          </a:p>
          <a:p>
            <a:r>
              <a:rPr lang="ru-RU" sz="11200" b="1" dirty="0"/>
              <a:t>Преимущественная поддержка отдельных кооперативов, а не кооперативной системы и кооперативной инфраструктуры </a:t>
            </a:r>
          </a:p>
          <a:p>
            <a:pPr marL="0" indent="0">
              <a:buNone/>
            </a:pPr>
            <a:endParaRPr lang="ru-RU" sz="11200" b="1" dirty="0"/>
          </a:p>
          <a:p>
            <a:r>
              <a:rPr lang="ru-RU" sz="11200" b="1" dirty="0"/>
              <a:t>Слабый учет специфики кооперации в законодательстве</a:t>
            </a:r>
          </a:p>
          <a:p>
            <a:endParaRPr lang="ru-RU" sz="11200" b="1" dirty="0"/>
          </a:p>
          <a:p>
            <a:r>
              <a:rPr lang="ru-RU" sz="11200" b="1" dirty="0"/>
              <a:t>Недостаточный уровень развития местного самоуправления, дефицит бюджетов сельских муниципалитетов</a:t>
            </a:r>
          </a:p>
          <a:p>
            <a:pPr marL="0" indent="0">
              <a:buNone/>
            </a:pPr>
            <a:endParaRPr lang="ru-RU" sz="1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B2445CA-EFD0-4B4D-8152-471D073F3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51246"/>
              </p:ext>
            </p:extLst>
          </p:nvPr>
        </p:nvGraphicFramePr>
        <p:xfrm>
          <a:off x="2032000" y="85389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2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FD515-7379-4638-AD2C-C121CC09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20" y="579120"/>
            <a:ext cx="10306061" cy="1423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Меры по стимулированию сельскохозяйственной  кооперации: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9D4B4-E19D-4E9A-977E-764835DE3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0" y="1676400"/>
            <a:ext cx="10610861" cy="4783124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/>
              <a:t> Формирование  федеральной кооперативной  товаропроводящей сети и  общероссийского кооперативного   бренда</a:t>
            </a:r>
          </a:p>
          <a:p>
            <a:r>
              <a:rPr lang="ru-RU" sz="11200" b="1" dirty="0"/>
              <a:t>Развитие кооперативной инфраструктуры - федеральная поддержка региональных и местных фондов развития кооперации, негосударственных консультационных организаций и др.</a:t>
            </a:r>
          </a:p>
          <a:p>
            <a:r>
              <a:rPr lang="ru-RU" sz="11200" b="1" dirty="0"/>
              <a:t>Совершенствование кооперативного законодательства</a:t>
            </a:r>
          </a:p>
          <a:p>
            <a:r>
              <a:rPr lang="ru-RU" sz="11200" b="1" dirty="0"/>
              <a:t>Развитие институтов местного самоуправления</a:t>
            </a:r>
          </a:p>
          <a:p>
            <a:r>
              <a:rPr lang="ru-RU" sz="11200" b="1" dirty="0"/>
              <a:t>Укрепление социальной базы кооперации –  рост поддержки малого  бизнеса в сельском хозяйстве, включая семейные К(Ф)Х и малые сельскохозяйственные организации</a:t>
            </a:r>
          </a:p>
          <a:p>
            <a:endParaRPr lang="ru-RU" sz="11200" b="1" dirty="0"/>
          </a:p>
          <a:p>
            <a:endParaRPr lang="ru-RU" sz="11200" b="1" dirty="0"/>
          </a:p>
          <a:p>
            <a:pPr marL="0" indent="0">
              <a:buNone/>
            </a:pPr>
            <a:endParaRPr lang="ru-RU" sz="11200" b="1" dirty="0"/>
          </a:p>
          <a:p>
            <a:pPr marL="0" indent="0">
              <a:buNone/>
            </a:pPr>
            <a:endParaRPr lang="ru-RU" sz="11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821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496</Words>
  <Application>Microsoft Office PowerPoint</Application>
  <PresentationFormat>Широкоэкранный</PresentationFormat>
  <Paragraphs>195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О приоритетных направлениях развития сельскохозяйственной кооперации в России</vt:lpstr>
      <vt:lpstr>Доля малых форм в посевах сельскохозяйственных культур,%</vt:lpstr>
      <vt:lpstr>Доля малых форм в поголовье сельскохозяйственных животных , %</vt:lpstr>
      <vt:lpstr>Динамика (прирост/убыль) доли сельского хозяйства и сферы обращения в структуре розничной цены продтоваров за 2013 – 2017 гг. (по данным мониторинга Росстата за ценами 24 продтоваров товаров, кроме рыбы и рыбопродуктов)</vt:lpstr>
      <vt:lpstr>Распределение муниципальных районов страны по доле ЛПХ с заброшенными земельными участками (пустующими домами) по данным Всероссийских сельскохозяйственных переписей 2006 г. и 2016 г.</vt:lpstr>
      <vt:lpstr>Динамика доли  ЛПХ с заброшенными земельными участками (пустующими домами) в общем числе ЛПХ по муниципальным районам  Российской Федерации</vt:lpstr>
      <vt:lpstr>Причины медленного развития  сельскохозяйственной кооперации:</vt:lpstr>
      <vt:lpstr>Презентация PowerPoint</vt:lpstr>
      <vt:lpstr>Меры по стимулированию сельскохозяйственной  кооперации: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2019-03-25T13:54:52Z</dcterms:created>
  <dcterms:modified xsi:type="dcterms:W3CDTF">2019-11-15T05:00:49Z</dcterms:modified>
</cp:coreProperties>
</file>