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753600" cy="73152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Montserrat Light Bold" charset="-52"/>
      <p:regular r:id="rId23"/>
    </p:embeddedFont>
    <p:embeddedFont>
      <p:font typeface="Montserrat Light" charset="0"/>
      <p:regular r:id="rId24"/>
    </p:embeddedFont>
    <p:embeddedFont>
      <p:font typeface="Arimo" charset="0"/>
      <p:regular r:id="rId25"/>
    </p:embeddedFont>
    <p:embeddedFont>
      <p:font typeface="Lora Bold" charset="-52"/>
      <p:regular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9C681-0AF0-4A56-81BF-471E0F1D98F1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192C-E237-4338-815B-122C3BB86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FA4F-26C6-4474-A27C-812A3DBBF850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92C2B-4949-4DDC-9DCF-B3A421C97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F21A-77A8-4707-804A-F786E2385C9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68FC8-921F-4E0C-AE21-C07728639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7D02-3C21-4083-89BF-8718653004A2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5F92-26A6-47E8-AFE4-6059CD7DF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5F74-2A2C-4983-8C66-F336AE9EB5C8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6555-968E-4A2A-92BB-2736A592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5069-0457-423B-ACD8-5BF1F8A5402A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6F57-C825-44C7-80B1-4FBA5010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0826-D9BC-41D7-8918-C5521F152905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7499-BF15-4346-9D63-5A814C283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642C-4652-4F7F-BB2F-5485F8ED1C07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08CF8-A7F4-43DB-8793-1BEF37E0A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9037-3580-4D9E-983C-70AA0F5F3DF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FBC5-874F-4FF5-BD60-CEC22D92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5A8A-3C36-4803-B6EA-3B0A6C47E7DA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70AA-6E80-4BFE-A0BF-B438906C8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2C38-CB43-4B05-8FC9-3D153E573CF3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E565D-70AB-40B9-B608-0D62EC1C4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F6052F-4135-47C5-8FC8-C36B950352F7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E3DE9A-AE77-4F61-BEED-0C8D29745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96;&#1072;\Desktop\Gimny_-_Gosudarstvennyjj_gimn_Rossijjskojj_ederacii_48240966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225" y="-11113"/>
            <a:ext cx="9790113" cy="6159501"/>
            <a:chOff x="0" y="0"/>
            <a:chExt cx="13054945" cy="8212685"/>
          </a:xfrm>
        </p:grpSpPr>
        <p:pic>
          <p:nvPicPr>
            <p:cNvPr id="13317" name="Picture 3"/>
            <p:cNvPicPr>
              <a:picLocks noChangeAspect="1"/>
            </p:cNvPicPr>
            <p:nvPr/>
          </p:nvPicPr>
          <p:blipFill>
            <a:blip r:embed="rId2"/>
            <a:srcRect l="735" t="7025" r="735"/>
            <a:stretch>
              <a:fillRect/>
            </a:stretch>
          </p:blipFill>
          <p:spPr bwMode="auto">
            <a:xfrm>
              <a:off x="0" y="0"/>
              <a:ext cx="13054945" cy="821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3200" y="2368550"/>
            <a:ext cx="6888163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074863" y="6394450"/>
            <a:ext cx="55959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663"/>
              </a:lnSpc>
            </a:pPr>
            <a:r>
              <a:rPr lang="en-US" sz="2000" b="1" i="1">
                <a:solidFill>
                  <a:srgbClr val="FFFFFF"/>
                </a:solidFill>
              </a:rPr>
              <a:t>"ФЕРМЕРЫ БРЯНЩИНЫ"</a:t>
            </a:r>
          </a:p>
          <a:p>
            <a:pPr algn="ctr">
              <a:lnSpc>
                <a:spcPts val="2663"/>
              </a:lnSpc>
            </a:pPr>
            <a:r>
              <a:rPr lang="en-US" sz="2000" b="1" i="1">
                <a:solidFill>
                  <a:srgbClr val="FFFFFF"/>
                </a:solidFill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485775" y="1987550"/>
            <a:ext cx="86375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Аграрии Брянской области с 7 по 10 октября приняли участие в онлайн-выставке «Золотая осень-2020»,приуроченной к празднованию Дня работника сельского хозяйства и перерабатывающей промышленности. где представили свою продукцию на виртуальном стенде.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Брянская область на протяжении последних 5 лет входит в число лучших по многим направлениям сельхозпроизводства. В прошлом году регион наградили рекордным количеством медалей за достижения в различных отраслях АПК. 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 t="1791" b="1791"/>
          <a:stretch>
            <a:fillRect/>
          </a:stretch>
        </p:blipFill>
        <p:spPr bwMode="auto">
          <a:xfrm>
            <a:off x="3765550" y="4071938"/>
            <a:ext cx="5815013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825500" y="731838"/>
            <a:ext cx="81962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838"/>
              </a:lnSpc>
            </a:pPr>
            <a:r>
              <a:rPr lang="en-US" sz="2400">
                <a:solidFill>
                  <a:srgbClr val="464E37"/>
                </a:solidFill>
              </a:rPr>
              <a:t>НА ВСЕРОССИЙСКОМ СМОТРЕ СЕЛЬХОЗПРОДУКЦИИ «ЗОЛОТАЯ ОСЕНЬ-2020» БРЯНЩИНА КРАСУЕТСЯ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77825" y="255588"/>
            <a:ext cx="4121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"ЗОЛОТАЯ ОСЕНЬ - 2020"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485775" y="4110038"/>
            <a:ext cx="307181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endParaRPr lang="ru-RU">
              <a:latin typeface="Calibri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Победителями конкурса "Золотая осень - 2020" стали ИП КФХ Зеленский, ИП КФХ Сухоцкий, ИП КФХ Сычев, ИП КФХ Чуев, ИП КФХ Гордеев, ИП КФХ Кашликова, ИП КФХ Гасумова и др.</a:t>
            </a:r>
          </a:p>
          <a:p>
            <a:pPr algn="ctr">
              <a:lnSpc>
                <a:spcPts val="2113"/>
              </a:lnSpc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4448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/>
          </p:cNvPicPr>
          <p:nvPr/>
        </p:nvPicPr>
        <p:blipFill>
          <a:blip r:embed="rId3"/>
          <a:srcRect t="7156" b="146"/>
          <a:stretch>
            <a:fillRect/>
          </a:stretch>
        </p:blipFill>
        <p:spPr bwMode="auto">
          <a:xfrm>
            <a:off x="5451475" y="2325688"/>
            <a:ext cx="2873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4"/>
          <a:srcRect l="6741" t="4512" r="4102" b="4922"/>
          <a:stretch>
            <a:fillRect/>
          </a:stretch>
        </p:blipFill>
        <p:spPr bwMode="auto">
          <a:xfrm>
            <a:off x="6430963" y="171450"/>
            <a:ext cx="315118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0963" y="5103813"/>
            <a:ext cx="31511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260350" y="2024063"/>
            <a:ext cx="49244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Национальный конкурс региональных брендов продуктов питания, организатором которого выступает Министерство сельского хозяйства Российской Федерации.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Конкурс призван привлечь внимание к достижениям малого и среднего бизнеса в сфере агропромышленного комплекса и помочь создать новые точки роста и драйверы развития для сельских территорий регионов России.</a:t>
            </a:r>
          </a:p>
          <a:p>
            <a:pPr algn="ctr">
              <a:lnSpc>
                <a:spcPts val="2113"/>
              </a:lnSpc>
            </a:pPr>
            <a:endParaRPr lang="ru-RU"/>
          </a:p>
        </p:txBody>
      </p:sp>
      <p:sp>
        <p:nvSpPr>
          <p:cNvPr id="7" name="TextBox 7"/>
          <p:cNvSpPr txBox="1"/>
          <p:nvPr/>
        </p:nvSpPr>
        <p:spPr>
          <a:xfrm>
            <a:off x="2455863" y="1733550"/>
            <a:ext cx="266700" cy="258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0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44" spc="433">
                <a:solidFill>
                  <a:srgbClr val="464E37"/>
                </a:solidFill>
                <a:latin typeface="Lora Bold"/>
                <a:cs typeface="+mn-cs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52700" y="4389438"/>
            <a:ext cx="266700" cy="2587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0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44" spc="433">
                <a:solidFill>
                  <a:srgbClr val="464E37"/>
                </a:solidFill>
                <a:latin typeface="Lora Bold"/>
                <a:cs typeface="+mn-cs"/>
              </a:rPr>
              <a:t>2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354013" y="496888"/>
            <a:ext cx="47355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963"/>
              </a:lnSpc>
            </a:pPr>
            <a:r>
              <a:rPr lang="en-US" sz="1500" b="1" i="1">
                <a:solidFill>
                  <a:srgbClr val="617382"/>
                </a:solidFill>
              </a:rPr>
              <a:t>"НАЦИОНАЛЬНЫЙ КОНКУРС"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539750" y="1014413"/>
            <a:ext cx="41767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КОНКУРС </a:t>
            </a:r>
          </a:p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«ВКУСЫ РОССИИ»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304800" y="4953000"/>
            <a:ext cx="4833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Участниками конкурса, представлявшими Брянскую область стали: СППК «Продукты села» Рогнединский район (председатель Дряблов В.Ф.) – бренд «Рогнединский сыр», ИП ГКФХ «Сычев Д.Н.» Брянский район – бренд «Брянская малина», ИП «Бытин П.А.» - бренд «Мед, так мед».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2"/>
          <a:srcRect t="4132" b="11351"/>
          <a:stretch>
            <a:fillRect/>
          </a:stretch>
        </p:blipFill>
        <p:spPr bwMode="auto">
          <a:xfrm>
            <a:off x="252413" y="-15875"/>
            <a:ext cx="21367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/>
          </p:cNvPicPr>
          <p:nvPr/>
        </p:nvPicPr>
        <p:blipFill>
          <a:blip r:embed="rId3"/>
          <a:srcRect t="6618" b="8020"/>
          <a:stretch>
            <a:fillRect/>
          </a:stretch>
        </p:blipFill>
        <p:spPr bwMode="auto">
          <a:xfrm>
            <a:off x="6745288" y="-7938"/>
            <a:ext cx="2801937" cy="31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/>
          <p:cNvPicPr>
            <a:picLocks noChangeAspect="1"/>
          </p:cNvPicPr>
          <p:nvPr/>
        </p:nvPicPr>
        <p:blipFill>
          <a:blip r:embed="rId4"/>
          <a:srcRect l="1772" r="1772"/>
          <a:stretch>
            <a:fillRect/>
          </a:stretch>
        </p:blipFill>
        <p:spPr bwMode="auto">
          <a:xfrm>
            <a:off x="2524125" y="0"/>
            <a:ext cx="41195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30225" y="4673600"/>
            <a:ext cx="86931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400">
                <a:solidFill>
                  <a:srgbClr val="617382"/>
                </a:solidFill>
              </a:rPr>
              <a:t>16-17 февраля 2021 года в Москве прошёл ХХХII съезд Ассоциации крестьянских (фермерских) хозяйств и сельскохозяйственных кооперативов России, в котором приняла участие делегация Брянской области. </a:t>
            </a:r>
          </a:p>
          <a:p>
            <a:pPr algn="ctr">
              <a:lnSpc>
                <a:spcPts val="1950"/>
              </a:lnSpc>
            </a:pPr>
            <a:r>
              <a:rPr lang="en-US" sz="1400">
                <a:solidFill>
                  <a:srgbClr val="617382"/>
                </a:solidFill>
              </a:rPr>
              <a:t>Руководитель аграрного предприятия «Платон» Александр Лобынцев рассказал участникам съезда о достижениях сельскохозяйственной отрасли региона. А также о собственном производстве. Выступление нашего земляка вызвало большой интерес у собравшихся. Лобынцев А. подчеркнул важность использования агротехнологий и качественного семенного материала, а также отметил, что за последние 6 лет, когда губернатором является Александр Богомаз, внимание и поддержка сельского хозяйства занчительно выросла.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79438" y="3744913"/>
            <a:ext cx="8442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75"/>
              </a:lnSpc>
            </a:pPr>
            <a:r>
              <a:rPr lang="en-US">
                <a:solidFill>
                  <a:srgbClr val="464E37"/>
                </a:solidFill>
              </a:rPr>
              <a:t>АССОЦИАЦИЯ "ФЕРМЕРЫ БРЯНЩИНЫ" ПРИНЯЛА УЧАСТИЕ В XXXII СЪЕЗДЕ АССОЦИАЦИИ КРЕСТЬЯНСКИХ (ФЕРМЕРСКИХ) ХОЗЯЙСТВ И СЕЛЬСКОХОЗЯЙСТВЕННЫХ КООПЕРАТИВОВ РОССИИ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79438" y="3327400"/>
            <a:ext cx="4121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"XXXII СЪЕЗД АККОР"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4354513" y="2382838"/>
            <a:ext cx="5154612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В рамках Федерального проекта "Создание системы поддержки фермеров и развития сельской кооперации" национального проекта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"Малое и среднее предпринимательство и поддержка индивидуальной предпринимательской инициативы" в Брянской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области создан ГБУ Брянской области "Центр компетенций АПК Брянской области", который направлен на способствование ускорения научно-технического прогресса в отрасли, проведение аграрной и земельной реформы, адаптации сельхозтоваропроизводителей к новым условиям хозяйствования. 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ГБУ БО "ЦК АПК Брянской области" является непосредственным партнером АККОР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 "Фермеры Брянщины".</a:t>
            </a:r>
          </a:p>
          <a:p>
            <a:pPr algn="ctr">
              <a:lnSpc>
                <a:spcPts val="2100"/>
              </a:lnSpc>
            </a:pPr>
            <a:endParaRPr lang="ru-RU"/>
          </a:p>
          <a:p>
            <a:pPr algn="ctr">
              <a:lnSpc>
                <a:spcPts val="2100"/>
              </a:lnSpc>
            </a:pPr>
            <a:endParaRPr lang="ru-RU">
              <a:latin typeface="Calibri" pitchFamily="34" charset="0"/>
            </a:endParaRP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2"/>
          <a:srcRect l="8383"/>
          <a:stretch>
            <a:fillRect/>
          </a:stretch>
        </p:blipFill>
        <p:spPr bwMode="auto">
          <a:xfrm>
            <a:off x="106363" y="4105275"/>
            <a:ext cx="413861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3"/>
          <a:srcRect b="3751"/>
          <a:stretch>
            <a:fillRect/>
          </a:stretch>
        </p:blipFill>
        <p:spPr bwMode="auto">
          <a:xfrm>
            <a:off x="106363" y="0"/>
            <a:ext cx="4138612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445000" y="981075"/>
            <a:ext cx="497363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363"/>
              </a:lnSpc>
            </a:pPr>
            <a:r>
              <a:rPr lang="en-US" sz="2400">
                <a:solidFill>
                  <a:srgbClr val="464E37"/>
                </a:solidFill>
              </a:rPr>
              <a:t>ГБУ БРЯНСКОЙ ОБЛАСТИ "ЦЕНТР КОМПЕТЕНЦИЙ АПК</a:t>
            </a:r>
          </a:p>
          <a:p>
            <a:pPr>
              <a:lnSpc>
                <a:spcPts val="3363"/>
              </a:lnSpc>
            </a:pPr>
            <a:r>
              <a:rPr lang="en-US" sz="2400">
                <a:solidFill>
                  <a:srgbClr val="464E37"/>
                </a:solidFill>
              </a:rPr>
              <a:t>Б</a:t>
            </a:r>
            <a:r>
              <a:rPr lang="ru-RU" sz="2400">
                <a:solidFill>
                  <a:srgbClr val="464E37"/>
                </a:solidFill>
              </a:rPr>
              <a:t>РЯНСКОЙ</a:t>
            </a:r>
            <a:r>
              <a:rPr lang="en-US" sz="2400">
                <a:solidFill>
                  <a:srgbClr val="464E37"/>
                </a:solidFill>
              </a:rPr>
              <a:t> </a:t>
            </a:r>
            <a:r>
              <a:rPr lang="ru-RU" sz="2400">
                <a:solidFill>
                  <a:srgbClr val="464E37"/>
                </a:solidFill>
              </a:rPr>
              <a:t>ОБЛАСТИ</a:t>
            </a:r>
            <a:r>
              <a:rPr lang="en-US" sz="2400">
                <a:solidFill>
                  <a:srgbClr val="464E37"/>
                </a:solidFill>
              </a:rPr>
              <a:t>"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4445000" y="474663"/>
            <a:ext cx="24082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"ПАРТНЕРСТВО"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 l="2641"/>
          <a:stretch>
            <a:fillRect/>
          </a:stretch>
        </p:blipFill>
        <p:spPr bwMode="auto">
          <a:xfrm>
            <a:off x="5413375" y="515938"/>
            <a:ext cx="43402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/>
          <p:cNvPicPr>
            <a:picLocks noChangeAspect="1"/>
          </p:cNvPicPr>
          <p:nvPr/>
        </p:nvPicPr>
        <p:blipFill>
          <a:blip r:embed="rId3"/>
          <a:srcRect l="12080" t="12042" r="13103"/>
          <a:stretch>
            <a:fillRect/>
          </a:stretch>
        </p:blipFill>
        <p:spPr bwMode="auto">
          <a:xfrm>
            <a:off x="4070350" y="215900"/>
            <a:ext cx="10191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375" y="3744913"/>
            <a:ext cx="43402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633413" y="1041400"/>
            <a:ext cx="4178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«ШКОЛА ФЕРМЕРА» - </a:t>
            </a:r>
          </a:p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 </a:t>
            </a:r>
            <a:r>
              <a:rPr lang="ru-RU" sz="2400">
                <a:solidFill>
                  <a:srgbClr val="464E37"/>
                </a:solidFill>
              </a:rPr>
              <a:t>ПРОЕКТ</a:t>
            </a:r>
            <a:r>
              <a:rPr lang="en-US" sz="2400">
                <a:solidFill>
                  <a:srgbClr val="464E37"/>
                </a:solidFill>
              </a:rPr>
              <a:t> «</a:t>
            </a:r>
            <a:r>
              <a:rPr lang="ru-RU" sz="2400">
                <a:solidFill>
                  <a:srgbClr val="464E37"/>
                </a:solidFill>
              </a:rPr>
              <a:t>РОССЕЛЬХОЗБАНКА</a:t>
            </a:r>
            <a:r>
              <a:rPr lang="en-US" sz="2400">
                <a:solidFill>
                  <a:srgbClr val="464E37"/>
                </a:solidFill>
              </a:rPr>
              <a:t>»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00025" y="2438400"/>
            <a:ext cx="50450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400">
                <a:solidFill>
                  <a:srgbClr val="617382"/>
                </a:solidFill>
              </a:rPr>
              <a:t>В Брянской области в феврале 2021 года стартовал новый образовательный Проект «Школа фермера», организованный АО «Россельхозбанк», министерством сельского хозяйства РФ и администрацией Брянской области, при поддержке департамента сельского хозяйства Брянской области, ФГБОУ ВО «Брянский государственный аграрный университет» и Ассоциации «Фермеры Брянщины».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54013" y="5014913"/>
            <a:ext cx="48561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400">
                <a:solidFill>
                  <a:srgbClr val="617382"/>
                </a:solidFill>
              </a:rPr>
              <a:t>Победителей – авторов наиболее интересных бизнес-планов, определили организаторы проекта «Школа фермера». Фамилии обладателей грантов объявили в прямом эфире телемоста. В нашем регионе ими стали Кристина Шелемина, Галина Курнявцева и Ирина Кожемяко.</a:t>
            </a:r>
          </a:p>
          <a:p>
            <a:pPr algn="ctr">
              <a:lnSpc>
                <a:spcPts val="1950"/>
              </a:lnSpc>
            </a:pPr>
            <a:endParaRPr lang="ru-RU">
              <a:latin typeface="Calibri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89213" y="2089150"/>
            <a:ext cx="266700" cy="258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0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44" spc="433">
                <a:solidFill>
                  <a:srgbClr val="464E37"/>
                </a:solidFill>
                <a:latin typeface="Lora Bold"/>
                <a:cs typeface="+mn-cs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89213" y="4683125"/>
            <a:ext cx="266700" cy="25876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202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44" spc="433">
                <a:solidFill>
                  <a:srgbClr val="464E37"/>
                </a:solidFill>
                <a:latin typeface="Lora Bold"/>
                <a:cs typeface="+mn-cs"/>
              </a:rPr>
              <a:t>2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354013" y="301625"/>
            <a:ext cx="4735512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963"/>
              </a:lnSpc>
            </a:pPr>
            <a:r>
              <a:rPr lang="en-US" sz="1400" b="1" i="1">
                <a:solidFill>
                  <a:srgbClr val="617382"/>
                </a:solidFill>
              </a:rPr>
              <a:t>"ОБЩЕОБРАЗОВАТЕЛЬНЫЙ ПРОЕКТ"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/>
          </p:cNvPicPr>
          <p:nvPr/>
        </p:nvPicPr>
        <p:blipFill>
          <a:blip r:embed="rId2"/>
          <a:srcRect l="5556" r="15324"/>
          <a:stretch>
            <a:fillRect/>
          </a:stretch>
        </p:blipFill>
        <p:spPr bwMode="auto">
          <a:xfrm>
            <a:off x="190500" y="400050"/>
            <a:ext cx="451961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/>
          </p:cNvPicPr>
          <p:nvPr/>
        </p:nvPicPr>
        <p:blipFill>
          <a:blip r:embed="rId3"/>
          <a:srcRect r="200" b="24033"/>
          <a:stretch>
            <a:fillRect/>
          </a:stretch>
        </p:blipFill>
        <p:spPr bwMode="auto">
          <a:xfrm>
            <a:off x="190500" y="3395663"/>
            <a:ext cx="45196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187950" y="371475"/>
            <a:ext cx="4121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"СОТРУДНИЧЕСТВО"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970463" y="914400"/>
            <a:ext cx="43672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«РОССЕЛЬХОЗБАНК»</a:t>
            </a:r>
          </a:p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 И РЕГИОНАЛЬНОЕ ОТДЕЛЕНИЕ «АККОР» ПОДПИСАЛИ СОГЛАШЕНИЕ О СОТРУДНИЧЕСТВЕ</a:t>
            </a:r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4999038" y="3187700"/>
            <a:ext cx="4310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Брянский филиал Россельхозбанка и региональное отделение Ассоциации крестьянских (фермерских) хозяйств и сельскохозяйственных кооперативов России заключили соглашение о сотрудничестве. Документ подписали заместитель директора филиала Евгений Ласый и президент Ассоциации крестьянско-фермерских хозяйств, сельхозкооперативов и других малых производителей сельхозпродукции Брянской области «Фермеры Брянщины» Елена Левченко</a:t>
            </a: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334963" y="6005513"/>
            <a:ext cx="431006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400">
                <a:solidFill>
                  <a:srgbClr val="617382"/>
                </a:solidFill>
              </a:rPr>
              <a:t>«АККОР» и «Россельхозбанк» - стратегические партнеры, которых объединяют общие задачи по поддержке российского фермерского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-22225" y="4157663"/>
            <a:ext cx="9790113" cy="3168650"/>
            <a:chOff x="0" y="0"/>
            <a:chExt cx="13054945" cy="4223541"/>
          </a:xfrm>
        </p:grpSpPr>
        <p:pic>
          <p:nvPicPr>
            <p:cNvPr id="28677" name="Picture 3"/>
            <p:cNvPicPr>
              <a:picLocks noChangeAspect="1"/>
            </p:cNvPicPr>
            <p:nvPr/>
          </p:nvPicPr>
          <p:blipFill>
            <a:blip r:embed="rId2"/>
            <a:srcRect t="31001" b="20441"/>
            <a:stretch>
              <a:fillRect/>
            </a:stretch>
          </p:blipFill>
          <p:spPr bwMode="auto">
            <a:xfrm>
              <a:off x="0" y="0"/>
              <a:ext cx="13054945" cy="422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92138" y="1528763"/>
            <a:ext cx="8915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Льготная программа Росагролизинга для фермеров – членов АККОР реализуется уже более 3-х лет и пользуется неизменной популярностью среди аграриев. Программа предусматривает отсутствие залога и аванса, отсрочку оплаты первого платежа на 6 месяцев при ставке вознаграждения Общества всего 3,5% в год. В рамках данного направления поддержки фермерства хозяйствам поставляется не только техника, но также животноводческое и перерабатывающее оборудование, племенные животные.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АККОР - давний и надежный партнер Росагролизинга в реализации программ, направленных на техническую и технологическую модернизацию АПК страны.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474663" y="200025"/>
            <a:ext cx="4121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"ЛИЗИНГ ДЛЯ АККОР"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1643063" y="760413"/>
            <a:ext cx="62976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СОТРУДНИЧЕСТВО</a:t>
            </a:r>
            <a:r>
              <a:rPr lang="ru-RU" sz="2400">
                <a:solidFill>
                  <a:srgbClr val="464E37"/>
                </a:solidFill>
              </a:rPr>
              <a:t> </a:t>
            </a:r>
            <a:r>
              <a:rPr lang="en-US" sz="2400">
                <a:solidFill>
                  <a:srgbClr val="464E37"/>
                </a:solidFill>
              </a:rPr>
              <a:t>– </a:t>
            </a:r>
            <a:endParaRPr lang="ru-RU" sz="2400">
              <a:solidFill>
                <a:srgbClr val="464E37"/>
              </a:solidFill>
            </a:endParaRPr>
          </a:p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«РОСАГРОЛИЗИНГ» И «АККОР»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-153988" y="5026025"/>
            <a:ext cx="9907588" cy="2289175"/>
            <a:chOff x="0" y="0"/>
            <a:chExt cx="11963977" cy="2765201"/>
          </a:xfrm>
        </p:grpSpPr>
        <p:sp>
          <p:nvSpPr>
            <p:cNvPr id="29703" name="Freeform 3"/>
            <p:cNvSpPr>
              <a:spLocks/>
            </p:cNvSpPr>
            <p:nvPr/>
          </p:nvSpPr>
          <p:spPr bwMode="auto">
            <a:xfrm>
              <a:off x="0" y="0"/>
              <a:ext cx="11963977" cy="2765202"/>
            </a:xfrm>
            <a:custGeom>
              <a:avLst/>
              <a:gdLst>
                <a:gd name="T0" fmla="*/ 0 w 11963977"/>
                <a:gd name="T1" fmla="*/ 0 h 2765202"/>
                <a:gd name="T2" fmla="*/ 11963977 w 11963977"/>
                <a:gd name="T3" fmla="*/ 0 h 2765202"/>
                <a:gd name="T4" fmla="*/ 11963977 w 11963977"/>
                <a:gd name="T5" fmla="*/ 2765202 h 2765202"/>
                <a:gd name="T6" fmla="*/ 0 w 11963977"/>
                <a:gd name="T7" fmla="*/ 2765202 h 27652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63977"/>
                <a:gd name="T13" fmla="*/ 0 h 2765202"/>
                <a:gd name="T14" fmla="*/ 11963977 w 11963977"/>
                <a:gd name="T15" fmla="*/ 2765202 h 27652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63977" h="2765202">
                  <a:moveTo>
                    <a:pt x="0" y="0"/>
                  </a:moveTo>
                  <a:lnTo>
                    <a:pt x="11963977" y="0"/>
                  </a:lnTo>
                  <a:lnTo>
                    <a:pt x="11963977" y="2765202"/>
                  </a:lnTo>
                  <a:lnTo>
                    <a:pt x="0" y="2765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69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100" y="2528888"/>
            <a:ext cx="53609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609850" y="5418138"/>
            <a:ext cx="44180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000" b="1" i="1">
                <a:solidFill>
                  <a:srgbClr val="617382"/>
                </a:solidFill>
              </a:rPr>
              <a:t>АККОР "Фермеры Брянщины"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406525" y="5981700"/>
            <a:ext cx="6935788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4638"/>
              </a:lnSpc>
            </a:pPr>
            <a:r>
              <a:rPr lang="en-US" sz="4100">
                <a:solidFill>
                  <a:srgbClr val="464E37"/>
                </a:solidFill>
              </a:rPr>
              <a:t>СПАСИБО ЗА ВНИМАНИЕ!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3179763" y="6802438"/>
            <a:ext cx="3403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sz="2000" b="1">
                <a:solidFill>
                  <a:srgbClr val="617382"/>
                </a:solidFill>
              </a:rPr>
              <a:t>БРЯНСК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imny_-_Gosudarstvennyjj_gimn_Rossijjskojj_ederacii_4824096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2400" y="678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142" fill="hold"/>
                                        <p:tgtEl>
                                          <p:spTgt spid="14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4267200" y="685800"/>
            <a:ext cx="5200650" cy="5795963"/>
            <a:chOff x="0" y="0"/>
            <a:chExt cx="6281749" cy="6998480"/>
          </a:xfrm>
        </p:grpSpPr>
        <p:sp>
          <p:nvSpPr>
            <p:cNvPr id="15368" name="Freeform 3"/>
            <p:cNvSpPr>
              <a:spLocks/>
            </p:cNvSpPr>
            <p:nvPr/>
          </p:nvSpPr>
          <p:spPr bwMode="auto">
            <a:xfrm>
              <a:off x="0" y="0"/>
              <a:ext cx="6281750" cy="6998481"/>
            </a:xfrm>
            <a:custGeom>
              <a:avLst/>
              <a:gdLst>
                <a:gd name="T0" fmla="*/ 0 w 6281750"/>
                <a:gd name="T1" fmla="*/ 0 h 6998481"/>
                <a:gd name="T2" fmla="*/ 6281750 w 6281750"/>
                <a:gd name="T3" fmla="*/ 0 h 6998481"/>
                <a:gd name="T4" fmla="*/ 6281750 w 6281750"/>
                <a:gd name="T5" fmla="*/ 6998481 h 6998481"/>
                <a:gd name="T6" fmla="*/ 0 w 6281750"/>
                <a:gd name="T7" fmla="*/ 6998481 h 69984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81750"/>
                <a:gd name="T13" fmla="*/ 0 h 6998481"/>
                <a:gd name="T14" fmla="*/ 6281750 w 6281750"/>
                <a:gd name="T15" fmla="*/ 6998481 h 69984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81750" h="6998481">
                  <a:moveTo>
                    <a:pt x="0" y="0"/>
                  </a:moveTo>
                  <a:lnTo>
                    <a:pt x="6281750" y="0"/>
                  </a:lnTo>
                  <a:lnTo>
                    <a:pt x="6281750" y="6998481"/>
                  </a:lnTo>
                  <a:lnTo>
                    <a:pt x="0" y="69984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100638" y="1025525"/>
            <a:ext cx="35417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063"/>
              </a:lnSpc>
            </a:pPr>
            <a:r>
              <a:rPr lang="en-US" sz="1600" b="1" i="1">
                <a:solidFill>
                  <a:srgbClr val="617382"/>
                </a:solidFill>
              </a:rPr>
              <a:t>АККОР "Фермеры Брянщины"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524375" y="1619250"/>
            <a:ext cx="46942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2000">
                <a:solidFill>
                  <a:srgbClr val="464E37"/>
                </a:solidFill>
              </a:rPr>
              <a:t>I СЪЕЗД ФЕРМЕРОВ </a:t>
            </a:r>
          </a:p>
          <a:p>
            <a:pPr algn="ctr">
              <a:lnSpc>
                <a:spcPts val="3250"/>
              </a:lnSpc>
            </a:pPr>
            <a:r>
              <a:rPr lang="en-US" sz="2000">
                <a:solidFill>
                  <a:srgbClr val="464E37"/>
                </a:solidFill>
              </a:rPr>
              <a:t>АССОЦИАЦИИ КРЕСТЬЯНСКИХ (ФЕРМЕРСКИХ) ХОЗЯЙСТВ, СЕЛЬХОЗКООПЕРАТИВОВ </a:t>
            </a:r>
          </a:p>
          <a:p>
            <a:pPr algn="ctr">
              <a:lnSpc>
                <a:spcPts val="3250"/>
              </a:lnSpc>
            </a:pPr>
            <a:r>
              <a:rPr lang="en-US" sz="2000">
                <a:solidFill>
                  <a:srgbClr val="464E37"/>
                </a:solidFill>
              </a:rPr>
              <a:t>И ДРУГИХ МАЛЫХ ПРОИЗВОДИТЕЛЕЙ СЕЛЬСКОХОЗЯЙСТВЕННОЙ ПРОДУКЦИИ БРЯНСКОЙ ОБЛАСТИ </a:t>
            </a:r>
          </a:p>
          <a:p>
            <a:pPr algn="ctr">
              <a:lnSpc>
                <a:spcPts val="3250"/>
              </a:lnSpc>
            </a:pPr>
            <a:r>
              <a:rPr lang="en-US" sz="2000">
                <a:solidFill>
                  <a:srgbClr val="464E37"/>
                </a:solidFill>
              </a:rPr>
              <a:t>"ФЕРМЕРЫ БРЯНЩИНЫ"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105400" y="6019800"/>
            <a:ext cx="340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sz="1200" b="1">
                <a:solidFill>
                  <a:srgbClr val="617382"/>
                </a:solidFill>
                <a:latin typeface="Montserrat Light Bold"/>
              </a:rPr>
              <a:t>24/06/2021</a:t>
            </a:r>
          </a:p>
        </p:txBody>
      </p:sp>
      <p:pic>
        <p:nvPicPr>
          <p:cNvPr id="15366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49238"/>
            <a:ext cx="26638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100638" y="5803900"/>
            <a:ext cx="340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88"/>
              </a:lnSpc>
            </a:pPr>
            <a:r>
              <a:rPr lang="en-US" sz="1400" b="1">
                <a:solidFill>
                  <a:srgbClr val="617382"/>
                </a:solidFill>
              </a:rPr>
              <a:t>БРЯНСК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-22225" y="4094163"/>
            <a:ext cx="9790113" cy="3232150"/>
            <a:chOff x="0" y="0"/>
            <a:chExt cx="13054945" cy="4308145"/>
          </a:xfrm>
        </p:grpSpPr>
        <p:pic>
          <p:nvPicPr>
            <p:cNvPr id="16388" name="Picture 3"/>
            <p:cNvPicPr>
              <a:picLocks noChangeAspect="1"/>
            </p:cNvPicPr>
            <p:nvPr/>
          </p:nvPicPr>
          <p:blipFill>
            <a:blip r:embed="rId2"/>
            <a:srcRect t="3520" b="3520"/>
            <a:stretch>
              <a:fillRect/>
            </a:stretch>
          </p:blipFill>
          <p:spPr bwMode="auto">
            <a:xfrm>
              <a:off x="0" y="0"/>
              <a:ext cx="13054945" cy="430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81000" y="304800"/>
            <a:ext cx="55959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963"/>
              </a:lnSpc>
            </a:pPr>
            <a:r>
              <a:rPr lang="en-US" sz="1500" b="1" i="1">
                <a:solidFill>
                  <a:srgbClr val="617382"/>
                </a:solidFill>
              </a:rPr>
              <a:t>"I СЪЕЗД АККОР "ФЕРМЕРЫ БРЯНЩИНЫ"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74663" y="1062038"/>
            <a:ext cx="8423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24.06.2021 года пройдет I съезд фермеров АККОР "Фермеры Брянщины", приуроченный к тридцатилетию фермерского движения.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Ассоциация "Фермеры Брянщины" зарегистрирована в мае 2020 года,  которая объединяет крестьянские (фермерские) хозяйства, сельскохозяйственные кооперативы и других малых производителей сельхозпродукции Брянской области.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В настоящее время в АККОР "Фермеры  Брянщины" входит 325 К(Ф)Х и сельскохозяйственных кооперативов.</a:t>
            </a:r>
          </a:p>
          <a:p>
            <a:pPr algn="ctr">
              <a:lnSpc>
                <a:spcPts val="2100"/>
              </a:lnSpc>
            </a:pP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665163" y="4387850"/>
            <a:ext cx="8423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Малые формы хозяйствования вносят большой вклад в развитие сельского хозяйства нашего региона. Внедряются передовые технологии, расширяются площади сельхозугодий, увеличиваются объемы производства и выпускается продукция, которая пользуется большим спросом. </a:t>
            </a:r>
          </a:p>
          <a:p>
            <a:pPr algn="ctr">
              <a:lnSpc>
                <a:spcPts val="2100"/>
              </a:lnSpc>
            </a:pPr>
            <a:r>
              <a:rPr lang="en-US" sz="1400">
                <a:solidFill>
                  <a:srgbClr val="617382"/>
                </a:solidFill>
              </a:rPr>
              <a:t>Развитие малых форм хозяйствования является одним из приоритетов государственной политики, поэтому, губернатор Александр Васильевич Богомаз, правительство Брянской области заместитель губернатора Грибанов Борис Иванович и департамент сельского хозяйства Брянской области - директор Ториков Владимир Владимирович, уделяют особое внимание и создают условия для развития фермерства в регионе.</a:t>
            </a:r>
          </a:p>
        </p:txBody>
      </p:sp>
      <p:pic>
        <p:nvPicPr>
          <p:cNvPr id="17410" name="Picture 3"/>
          <p:cNvPicPr>
            <a:picLocks noChangeAspect="1"/>
          </p:cNvPicPr>
          <p:nvPr/>
        </p:nvPicPr>
        <p:blipFill>
          <a:blip r:embed="rId2"/>
          <a:srcRect l="25702" t="2380" r="7274"/>
          <a:stretch>
            <a:fillRect/>
          </a:stretch>
        </p:blipFill>
        <p:spPr bwMode="auto">
          <a:xfrm>
            <a:off x="2820988" y="0"/>
            <a:ext cx="38036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 l="33374" r="4623"/>
          <a:stretch>
            <a:fillRect/>
          </a:stretch>
        </p:blipFill>
        <p:spPr bwMode="auto">
          <a:xfrm>
            <a:off x="0" y="0"/>
            <a:ext cx="27479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4"/>
          <a:srcRect l="5663" t="12955" b="9164"/>
          <a:stretch>
            <a:fillRect/>
          </a:stretch>
        </p:blipFill>
        <p:spPr bwMode="auto">
          <a:xfrm>
            <a:off x="6734175" y="0"/>
            <a:ext cx="30194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895350" y="3940175"/>
            <a:ext cx="796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550"/>
              </a:lnSpc>
            </a:pPr>
            <a:r>
              <a:rPr lang="en-US" sz="2400">
                <a:solidFill>
                  <a:srgbClr val="464E37"/>
                </a:solidFill>
              </a:rPr>
              <a:t>АГРАРНАЯ ПОЛИТИКА 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741363" y="3525838"/>
            <a:ext cx="571341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963"/>
              </a:lnSpc>
            </a:pPr>
            <a:r>
              <a:rPr lang="en-US" sz="1400" b="1" i="1">
                <a:solidFill>
                  <a:srgbClr val="617382"/>
                </a:solidFill>
              </a:rPr>
              <a:t>"РАЗВИТИЕ ФЕРМЕСКОГО ХОЗЯЙСТВА"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1719263"/>
            <a:ext cx="2449513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" y="3941763"/>
            <a:ext cx="190817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/>
          </p:cNvPicPr>
          <p:nvPr/>
        </p:nvPicPr>
        <p:blipFill>
          <a:blip r:embed="rId4"/>
          <a:srcRect l="1424" t="19563" r="29649"/>
          <a:stretch>
            <a:fillRect/>
          </a:stretch>
        </p:blipFill>
        <p:spPr bwMode="auto">
          <a:xfrm>
            <a:off x="3300413" y="4027488"/>
            <a:ext cx="2674937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/>
          </p:cNvPicPr>
          <p:nvPr/>
        </p:nvPicPr>
        <p:blipFill>
          <a:blip r:embed="rId5"/>
          <a:srcRect l="3815"/>
          <a:stretch>
            <a:fillRect/>
          </a:stretch>
        </p:blipFill>
        <p:spPr bwMode="auto">
          <a:xfrm>
            <a:off x="3209925" y="1757363"/>
            <a:ext cx="26082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35750" y="4017963"/>
            <a:ext cx="18542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7"/>
          <a:srcRect b="8415"/>
          <a:stretch>
            <a:fillRect/>
          </a:stretch>
        </p:blipFill>
        <p:spPr bwMode="auto">
          <a:xfrm>
            <a:off x="6175375" y="1725613"/>
            <a:ext cx="27749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093788" y="677863"/>
            <a:ext cx="7566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438"/>
              </a:lnSpc>
            </a:pPr>
            <a:r>
              <a:rPr lang="en-US" sz="2400">
                <a:solidFill>
                  <a:srgbClr val="464E37"/>
                </a:solidFill>
              </a:rPr>
              <a:t>СЕЛЬСКОЕ ХОЗЯЙСТВО - ПЕРСПЕКТИВНОЕ И СТРАТЕГИЧЕСКИ ВАЖНОЕ НАПРАВЛЕНИЕ ДЛЯ БРЯНСКОЙ ОБЛАСТИ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124200" y="228600"/>
            <a:ext cx="41227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"ФЕРМЕРЫ БРЯНЩИНЫ"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4663" y="3457575"/>
            <a:ext cx="2149475" cy="371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Председатель СППК Продукты села Дряблов В,Ф</a:t>
            </a:r>
            <a:r>
              <a:rPr lang="en-US" sz="1000" spc="110">
                <a:solidFill>
                  <a:srgbClr val="617382"/>
                </a:solidFill>
                <a:latin typeface="Arimo"/>
                <a:cs typeface="+mn-cs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838" y="6515100"/>
            <a:ext cx="1722437" cy="371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Председатель СППК Заречье Ярута Г.В.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7100" y="6515100"/>
            <a:ext cx="2360613" cy="371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Председатель СППК Суземское молоко Цыганков Н,В.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7575" y="3457575"/>
            <a:ext cx="2149475" cy="371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Руководитель КФХ Платон  Лобынцев А.П.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78638" y="6554788"/>
            <a:ext cx="1368425" cy="358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 </a:t>
            </a:r>
          </a:p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99" spc="109">
                <a:solidFill>
                  <a:srgbClr val="617382"/>
                </a:solidFill>
                <a:latin typeface="Montserrat Light"/>
                <a:cs typeface="+mn-cs"/>
              </a:rPr>
              <a:t>Гордеев</a:t>
            </a: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 А.С.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75375" y="3552825"/>
            <a:ext cx="2647950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Руководитель КФХ Рябович С.В.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925" y="1876425"/>
            <a:ext cx="200342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7838" y="1876425"/>
            <a:ext cx="175736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4"/>
          <a:srcRect l="1884" r="1884"/>
          <a:stretch>
            <a:fillRect/>
          </a:stretch>
        </p:blipFill>
        <p:spPr bwMode="auto">
          <a:xfrm>
            <a:off x="606425" y="1876425"/>
            <a:ext cx="2741613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5"/>
          <a:srcRect l="16399" t="25909" r="497"/>
          <a:stretch>
            <a:fillRect/>
          </a:stretch>
        </p:blipFill>
        <p:spPr bwMode="auto">
          <a:xfrm>
            <a:off x="433388" y="4470400"/>
            <a:ext cx="30734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6"/>
          <a:srcRect l="49680" t="17242" r="1703"/>
          <a:stretch>
            <a:fillRect/>
          </a:stretch>
        </p:blipFill>
        <p:spPr bwMode="auto">
          <a:xfrm>
            <a:off x="3971925" y="4470400"/>
            <a:ext cx="18526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821238"/>
            <a:ext cx="30035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3111500" y="263525"/>
            <a:ext cx="41227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"ФЕРМЕРЫ БРЯНЩИНЫ"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93788" y="677863"/>
            <a:ext cx="75660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438"/>
              </a:lnSpc>
            </a:pPr>
            <a:r>
              <a:rPr lang="en-US" sz="2400">
                <a:solidFill>
                  <a:srgbClr val="464E37"/>
                </a:solidFill>
              </a:rPr>
              <a:t>СЕЛЬСКОЕ ХОЗЯЙСТВО - ПЕРСПЕКТИВНОЕ И СТРАТЕГИЧЕСКИ ВАЖНОЕ НАПРАВЛЕНИЕ ДЛЯ БРЯНСКОЙ ОБЛАСТИ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81425" y="4144963"/>
            <a:ext cx="2384425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</a:t>
            </a:r>
            <a:r>
              <a:rPr lang="en-US" sz="999" spc="109">
                <a:solidFill>
                  <a:srgbClr val="617382"/>
                </a:solidFill>
                <a:latin typeface="Montserrat Light"/>
                <a:cs typeface="+mn-cs"/>
              </a:rPr>
              <a:t>Габачиев Н,М,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4813" y="4552950"/>
            <a:ext cx="2049462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Сычев Д.Н.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3750" y="4144963"/>
            <a:ext cx="2317750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</a:t>
            </a:r>
            <a:r>
              <a:rPr lang="en-US" sz="999" spc="109">
                <a:solidFill>
                  <a:srgbClr val="617382"/>
                </a:solidFill>
                <a:latin typeface="Montserrat Light"/>
                <a:cs typeface="+mn-cs"/>
              </a:rPr>
              <a:t>Суворов Н,А,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838" y="6615113"/>
            <a:ext cx="2139950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Чуев А.М.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84588" y="6880225"/>
            <a:ext cx="2384425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Зеленский А.А.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37338" y="6880225"/>
            <a:ext cx="2384425" cy="180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4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110">
                <a:solidFill>
                  <a:srgbClr val="617382"/>
                </a:solidFill>
                <a:latin typeface="Montserrat Light"/>
                <a:cs typeface="+mn-cs"/>
              </a:rPr>
              <a:t>Глава ИП ГКФХ Никитина А.С.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2"/>
          <a:srcRect l="21664"/>
          <a:stretch>
            <a:fillRect/>
          </a:stretch>
        </p:blipFill>
        <p:spPr bwMode="auto">
          <a:xfrm>
            <a:off x="5934075" y="3668713"/>
            <a:ext cx="3819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/>
          </p:cNvPicPr>
          <p:nvPr/>
        </p:nvPicPr>
        <p:blipFill>
          <a:blip r:embed="rId3"/>
          <a:srcRect t="2846" b="16241"/>
          <a:stretch>
            <a:fillRect/>
          </a:stretch>
        </p:blipFill>
        <p:spPr bwMode="auto">
          <a:xfrm>
            <a:off x="-30163" y="3657600"/>
            <a:ext cx="29448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4"/>
          <a:srcRect b="2406"/>
          <a:stretch>
            <a:fillRect/>
          </a:stretch>
        </p:blipFill>
        <p:spPr bwMode="auto">
          <a:xfrm>
            <a:off x="3027363" y="3646488"/>
            <a:ext cx="28098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304800" y="1554163"/>
            <a:ext cx="9144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en-US" sz="1400">
                <a:solidFill>
                  <a:srgbClr val="617382"/>
                </a:solidFill>
              </a:rPr>
              <a:t>Под эгидой региональной АККОР был зарегистрирован торговый знак "Деревенька". Крестьянские (фермерские) хозяйства области и другие малые формы сельхозтоваропроизводителей имеют возможность  реализации  своей продукции под данным брендом. Высококачественная молочная продукция ТМ "Деревенька " реализуется на 5 специализированных прилавках, которые расположены в крупных торговых гипермаркетах г. Брянска. </a:t>
            </a:r>
            <a:endParaRPr lang="ru-RU" sz="1400">
              <a:solidFill>
                <a:srgbClr val="617382"/>
              </a:solidFill>
            </a:endParaRPr>
          </a:p>
          <a:p>
            <a:pPr>
              <a:lnSpc>
                <a:spcPts val="2325"/>
              </a:lnSpc>
            </a:pPr>
            <a:r>
              <a:rPr lang="ru-RU" sz="1300" i="1"/>
              <a:t>Продукцию ТМ "Деревенька" можно заказать через интернет-магазин "http://издеревеньки.рф/" и свежий продукт через 15 минут будет доставлен к вашим дверям.</a:t>
            </a:r>
            <a:r>
              <a:rPr lang="ru-RU"/>
              <a:t> </a:t>
            </a:r>
            <a:endParaRPr lang="en-US" sz="1400">
              <a:solidFill>
                <a:srgbClr val="617382"/>
              </a:solidFill>
            </a:endParaRPr>
          </a:p>
          <a:p>
            <a:pPr>
              <a:lnSpc>
                <a:spcPts val="1963"/>
              </a:lnSpc>
            </a:pPr>
            <a:endParaRPr lang="ru-RU"/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533400" y="228600"/>
            <a:ext cx="7899400" cy="1268413"/>
            <a:chOff x="0" y="-27520"/>
            <a:chExt cx="10530897" cy="1691415"/>
          </a:xfrm>
        </p:grpSpPr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0" y="524994"/>
              <a:ext cx="10530897" cy="1138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3363"/>
                </a:lnSpc>
              </a:pPr>
              <a:r>
                <a:rPr lang="en-US" sz="2400">
                  <a:solidFill>
                    <a:srgbClr val="464E37"/>
                  </a:solidFill>
                </a:rPr>
                <a:t>ФЕРМЕРСКАЯ ПРОДУКЦИЯ В НОВОМ ФОРМАТЕ ВЫХОДИТ НА ПРИЛАВКИ</a:t>
              </a: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25396" y="-27520"/>
              <a:ext cx="8139435" cy="355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sz="1500" b="1" i="1">
                  <a:solidFill>
                    <a:srgbClr val="617382"/>
                  </a:solidFill>
                </a:rPr>
                <a:t>ТМ "ДЕРЕВЕНЬКА"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457200"/>
            <a:ext cx="9753600" cy="4197350"/>
            <a:chOff x="0" y="0"/>
            <a:chExt cx="11778336" cy="5069188"/>
          </a:xfrm>
        </p:grpSpPr>
        <p:sp>
          <p:nvSpPr>
            <p:cNvPr id="21510" name="Freeform 3"/>
            <p:cNvSpPr>
              <a:spLocks/>
            </p:cNvSpPr>
            <p:nvPr/>
          </p:nvSpPr>
          <p:spPr bwMode="auto">
            <a:xfrm>
              <a:off x="0" y="0"/>
              <a:ext cx="11778335" cy="5069188"/>
            </a:xfrm>
            <a:custGeom>
              <a:avLst/>
              <a:gdLst>
                <a:gd name="T0" fmla="*/ 0 w 11778335"/>
                <a:gd name="T1" fmla="*/ 0 h 5069188"/>
                <a:gd name="T2" fmla="*/ 11778335 w 11778335"/>
                <a:gd name="T3" fmla="*/ 0 h 5069188"/>
                <a:gd name="T4" fmla="*/ 11778335 w 11778335"/>
                <a:gd name="T5" fmla="*/ 5069188 h 5069188"/>
                <a:gd name="T6" fmla="*/ 0 w 11778335"/>
                <a:gd name="T7" fmla="*/ 5069188 h 5069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78335"/>
                <a:gd name="T13" fmla="*/ 0 h 5069188"/>
                <a:gd name="T14" fmla="*/ 11778335 w 11778335"/>
                <a:gd name="T15" fmla="*/ 5069188 h 5069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78335" h="5069188">
                  <a:moveTo>
                    <a:pt x="0" y="0"/>
                  </a:moveTo>
                  <a:lnTo>
                    <a:pt x="11778335" y="0"/>
                  </a:lnTo>
                  <a:lnTo>
                    <a:pt x="11778335" y="5069188"/>
                  </a:lnTo>
                  <a:lnTo>
                    <a:pt x="0" y="5069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28600" y="1905000"/>
            <a:ext cx="92551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013"/>
              </a:lnSpc>
            </a:pPr>
            <a:r>
              <a:rPr lang="en-US" sz="1400">
                <a:solidFill>
                  <a:srgbClr val="617382"/>
                </a:solidFill>
              </a:rPr>
              <a:t>С 2012 года в Брянской области реализуются ведомственные целевые программы «Поддержка начинающих фермеров в Брянской области» и «Развитие семейных животноводческих ферм на базе крестьянских (фермерских) хозяйств в Брянской области».</a:t>
            </a:r>
          </a:p>
          <a:p>
            <a:pPr algn="ctr">
              <a:lnSpc>
                <a:spcPts val="2013"/>
              </a:lnSpc>
            </a:pPr>
            <a:r>
              <a:rPr lang="en-US" sz="1400">
                <a:solidFill>
                  <a:srgbClr val="617382"/>
                </a:solidFill>
              </a:rPr>
              <a:t>В рамках национального проекта «Малое и среднее предпринимательство и поддержка индивидуальной предпринимательской инициативы» региональным проектом «Акселерация субъектов малого и среднего предпринимательства» предусмотрены денежные средства для предоставления грантов «Агростартап».</a:t>
            </a:r>
          </a:p>
          <a:p>
            <a:pPr algn="ctr">
              <a:lnSpc>
                <a:spcPts val="2013"/>
              </a:lnSpc>
            </a:pPr>
            <a:r>
              <a:rPr lang="en-US" sz="1400">
                <a:solidFill>
                  <a:srgbClr val="617382"/>
                </a:solidFill>
              </a:rPr>
              <a:t>В этом году около 36 миллионов рублей в виде грантов получат начинающие брянские фермеры.</a:t>
            </a:r>
          </a:p>
          <a:p>
            <a:pPr algn="ctr">
              <a:lnSpc>
                <a:spcPts val="2013"/>
              </a:lnSpc>
            </a:pPr>
            <a:r>
              <a:rPr lang="en-US" sz="1400">
                <a:solidFill>
                  <a:srgbClr val="617382"/>
                </a:solidFill>
              </a:rPr>
              <a:t>Господдержка в виде гранта «Агростартап» действует в регионе с 2019 года.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31838" y="1003300"/>
            <a:ext cx="85153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>
                <a:solidFill>
                  <a:srgbClr val="464E37"/>
                </a:solidFill>
              </a:rPr>
              <a:t>МЕРЫ ГОСПОДДЕРЖКИ КРЕСТЬЯНСКИХ (ФЕРМЕРСКИХ) ХОЗЯЙСТВ В БРЯНСКОЙ ОБЛАСТИ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66738" y="588963"/>
            <a:ext cx="1743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b="1" i="1">
                <a:solidFill>
                  <a:srgbClr val="617382"/>
                </a:solidFill>
              </a:rPr>
              <a:t>"ГРАНТ"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1001</Words>
  <Application>Microsoft Office PowerPoint</Application>
  <PresentationFormat>Произвольный</PresentationFormat>
  <Paragraphs>90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Montserrat Light Bold</vt:lpstr>
      <vt:lpstr>Montserrat Light</vt:lpstr>
      <vt:lpstr>Arimo</vt:lpstr>
      <vt:lpstr>Lora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съезд фермеров Ассоциации крестьянских (фермерских) хозяйств, сельхозкооперативов и других малых производителей сельскохозяйственной продукции Брянской области "Фермеры брянщины"</dc:title>
  <cp:lastModifiedBy>Наташа</cp:lastModifiedBy>
  <cp:revision>3</cp:revision>
  <dcterms:created xsi:type="dcterms:W3CDTF">2006-08-16T00:00:00Z</dcterms:created>
  <dcterms:modified xsi:type="dcterms:W3CDTF">2021-06-23T13:31:36Z</dcterms:modified>
</cp:coreProperties>
</file>