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70" r:id="rId6"/>
    <p:sldId id="272" r:id="rId7"/>
    <p:sldId id="286" r:id="rId8"/>
    <p:sldId id="289" r:id="rId9"/>
    <p:sldId id="287" r:id="rId10"/>
    <p:sldId id="288" r:id="rId11"/>
    <p:sldId id="290" r:id="rId12"/>
    <p:sldId id="291" r:id="rId13"/>
    <p:sldId id="292" r:id="rId14"/>
    <p:sldId id="273" r:id="rId15"/>
    <p:sldId id="285" r:id="rId16"/>
    <p:sldId id="26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1304"/>
    <a:srgbClr val="800000"/>
    <a:srgbClr val="FFFF99"/>
    <a:srgbClr val="E6FFB3"/>
    <a:srgbClr val="C9C892"/>
    <a:srgbClr val="EDDBC9"/>
    <a:srgbClr val="D3A77B"/>
    <a:srgbClr val="2F0C03"/>
    <a:srgbClr val="FBFFD5"/>
    <a:srgbClr val="EBF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2FEE0-F1D5-4648-A396-CA046F46588B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65C33-832D-4FFC-A06E-45AE3A923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766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2FEE0-F1D5-4648-A396-CA046F46588B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65C33-832D-4FFC-A06E-45AE3A923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456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2FEE0-F1D5-4648-A396-CA046F46588B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65C33-832D-4FFC-A06E-45AE3A923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405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2FEE0-F1D5-4648-A396-CA046F46588B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65C33-832D-4FFC-A06E-45AE3A923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354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2FEE0-F1D5-4648-A396-CA046F46588B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65C33-832D-4FFC-A06E-45AE3A923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34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2FEE0-F1D5-4648-A396-CA046F46588B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65C33-832D-4FFC-A06E-45AE3A923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74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2FEE0-F1D5-4648-A396-CA046F46588B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65C33-832D-4FFC-A06E-45AE3A923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005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2FEE0-F1D5-4648-A396-CA046F46588B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65C33-832D-4FFC-A06E-45AE3A923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65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2FEE0-F1D5-4648-A396-CA046F46588B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65C33-832D-4FFC-A06E-45AE3A923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248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2FEE0-F1D5-4648-A396-CA046F46588B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65C33-832D-4FFC-A06E-45AE3A923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492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2FEE0-F1D5-4648-A396-CA046F46588B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65C33-832D-4FFC-A06E-45AE3A923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443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2FEE0-F1D5-4648-A396-CA046F46588B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65C33-832D-4FFC-A06E-45AE3A923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08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980728"/>
            <a:ext cx="9148664" cy="2160240"/>
          </a:xfrm>
          <a:noFill/>
        </p:spPr>
        <p:txBody>
          <a:bodyPr>
            <a:noAutofit/>
          </a:bodyPr>
          <a:lstStyle/>
          <a:p>
            <a:pPr algn="l"/>
            <a:r>
              <a:rPr lang="ru-RU" sz="6000" b="1" dirty="0">
                <a:solidFill>
                  <a:srgbClr val="800000"/>
                </a:solidFill>
              </a:rPr>
              <a:t>Неудачи в создании кооперативов: </a:t>
            </a:r>
            <a:r>
              <a:rPr lang="ru-RU" sz="6000" b="1" dirty="0" smtClean="0">
                <a:solidFill>
                  <a:srgbClr val="800000"/>
                </a:solidFill>
              </a:rPr>
              <a:t/>
            </a:r>
            <a:br>
              <a:rPr lang="ru-RU" sz="6000" b="1" dirty="0" smtClean="0">
                <a:solidFill>
                  <a:srgbClr val="800000"/>
                </a:solidFill>
              </a:rPr>
            </a:br>
            <a:r>
              <a:rPr lang="ru-RU" sz="6000" b="1" dirty="0" smtClean="0">
                <a:solidFill>
                  <a:srgbClr val="800000"/>
                </a:solidFill>
              </a:rPr>
              <a:t>причины </a:t>
            </a:r>
            <a:r>
              <a:rPr lang="ru-RU" sz="6000" b="1" dirty="0">
                <a:solidFill>
                  <a:srgbClr val="800000"/>
                </a:solidFill>
              </a:rPr>
              <a:t>и последствия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"/>
            <a:ext cx="2123725" cy="1355139"/>
          </a:xfrm>
          <a:prstGeom prst="rect">
            <a:avLst/>
          </a:prstGeom>
        </p:spPr>
      </p:pic>
      <p:sp>
        <p:nvSpPr>
          <p:cNvPr id="3" name="AutoShape 2" descr="http://getwallpapers.com/wallpaper/full/6/b/5/768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getwallpapers.com/wallpaper/full/6/b/5/7683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5517232"/>
            <a:ext cx="5299076" cy="11967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solidFill>
                  <a:srgbClr val="481304"/>
                </a:solidFill>
              </a:rPr>
              <a:t>Председатель Наблюдательного совета РССК БАРС</a:t>
            </a:r>
            <a:endParaRPr lang="ru-RU" b="1" dirty="0">
              <a:solidFill>
                <a:srgbClr val="481304"/>
              </a:solidFill>
            </a:endParaRPr>
          </a:p>
          <a:p>
            <a:pPr algn="l"/>
            <a:r>
              <a:rPr lang="ru-RU" b="1" dirty="0">
                <a:solidFill>
                  <a:srgbClr val="481304"/>
                </a:solidFill>
              </a:rPr>
              <a:t>Байкова Елена Викторовна</a:t>
            </a:r>
          </a:p>
        </p:txBody>
      </p:sp>
    </p:spTree>
    <p:extLst>
      <p:ext uri="{BB962C8B-B14F-4D97-AF65-F5344CB8AC3E}">
        <p14:creationId xmlns:p14="http://schemas.microsoft.com/office/powerpoint/2010/main" val="3539140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8"/>
            <a:ext cx="9144000" cy="68649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6512" y="526472"/>
            <a:ext cx="9039444" cy="1390360"/>
          </a:xfrm>
          <a:noFill/>
        </p:spPr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rgbClr val="800000"/>
                </a:solidFill>
              </a:rPr>
              <a:t>5.	Причина: </a:t>
            </a:r>
            <a:r>
              <a:rPr lang="ru-RU" sz="3600" b="1" dirty="0" smtClean="0">
                <a:solidFill>
                  <a:srgbClr val="800000"/>
                </a:solidFill>
              </a:rPr>
              <a:t/>
            </a:r>
            <a:br>
              <a:rPr lang="ru-RU" sz="3600" b="1" dirty="0" smtClean="0">
                <a:solidFill>
                  <a:srgbClr val="800000"/>
                </a:solidFill>
              </a:rPr>
            </a:br>
            <a:r>
              <a:rPr lang="ru-RU" sz="3600" b="1" dirty="0" smtClean="0">
                <a:solidFill>
                  <a:srgbClr val="800000"/>
                </a:solidFill>
              </a:rPr>
              <a:t>Отношение </a:t>
            </a:r>
            <a:r>
              <a:rPr lang="ru-RU" sz="3600" b="1" dirty="0">
                <a:solidFill>
                  <a:srgbClr val="800000"/>
                </a:solidFill>
              </a:rPr>
              <a:t>80 на 20. </a:t>
            </a:r>
            <a:r>
              <a:rPr lang="ru-RU" sz="3600" b="1" dirty="0" smtClean="0">
                <a:solidFill>
                  <a:srgbClr val="800000"/>
                </a:solidFill>
              </a:rPr>
              <a:t/>
            </a:r>
            <a:br>
              <a:rPr lang="ru-RU" sz="3600" b="1" dirty="0" smtClean="0">
                <a:solidFill>
                  <a:srgbClr val="800000"/>
                </a:solidFill>
              </a:rPr>
            </a:br>
            <a:r>
              <a:rPr lang="ru-RU" sz="3600" b="1" dirty="0" smtClean="0">
                <a:solidFill>
                  <a:srgbClr val="800000"/>
                </a:solidFill>
              </a:rPr>
              <a:t>Или </a:t>
            </a:r>
            <a:r>
              <a:rPr lang="ru-RU" sz="3600" b="1" dirty="0">
                <a:solidFill>
                  <a:srgbClr val="800000"/>
                </a:solidFill>
              </a:rPr>
              <a:t>кооператив вокруг переработчика. </a:t>
            </a:r>
            <a:endParaRPr lang="ru-RU" sz="3600" b="1" dirty="0">
              <a:solidFill>
                <a:srgbClr val="8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0"/>
            <a:ext cx="1475654" cy="9416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4" y="2276872"/>
            <a:ext cx="8928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481304"/>
                </a:solidFill>
              </a:rPr>
              <a:t>Подмена понятий Акционерное </a:t>
            </a:r>
            <a:r>
              <a:rPr lang="ru-RU" sz="2800" b="1" dirty="0">
                <a:solidFill>
                  <a:srgbClr val="481304"/>
                </a:solidFill>
              </a:rPr>
              <a:t>общество и Сельскохозяйственный кооператив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078"/>
            <a:ext cx="3059832" cy="4647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481304"/>
                </a:solidFill>
              </a:rPr>
              <a:t>ЗОНЫ РИСКА</a:t>
            </a:r>
            <a:endParaRPr lang="ru-RU" sz="3600" b="1" dirty="0">
              <a:solidFill>
                <a:srgbClr val="481304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48" y="551723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800000"/>
                </a:solidFill>
              </a:rPr>
              <a:t>Последствия: </a:t>
            </a:r>
            <a:r>
              <a:rPr lang="ru-RU" sz="3600" b="1" dirty="0" smtClean="0">
                <a:solidFill>
                  <a:srgbClr val="800000"/>
                </a:solidFill>
              </a:rPr>
              <a:t>Работа невозможна. Кооператив </a:t>
            </a:r>
            <a:r>
              <a:rPr lang="ru-RU" sz="3600" b="1" dirty="0">
                <a:solidFill>
                  <a:srgbClr val="800000"/>
                </a:solidFill>
              </a:rPr>
              <a:t>рушится.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0452" y="3394175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481304"/>
                </a:solidFill>
              </a:rPr>
              <a:t>У пайщиков свои правила</a:t>
            </a:r>
            <a:endParaRPr lang="ru-RU" sz="2800" b="1" dirty="0">
              <a:solidFill>
                <a:srgbClr val="481304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1" y="3978700"/>
            <a:ext cx="8929514" cy="150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138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8"/>
            <a:ext cx="9144000" cy="68649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470803"/>
            <a:ext cx="8298667" cy="1390360"/>
          </a:xfrm>
          <a:noFill/>
        </p:spPr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rgbClr val="800000"/>
                </a:solidFill>
              </a:rPr>
              <a:t>6.	</a:t>
            </a:r>
            <a:r>
              <a:rPr lang="ru-RU" sz="3600" b="1" dirty="0" smtClean="0">
                <a:solidFill>
                  <a:srgbClr val="800000"/>
                </a:solidFill>
              </a:rPr>
              <a:t>Причина</a:t>
            </a:r>
            <a:r>
              <a:rPr lang="ru-RU" sz="3600" b="1" dirty="0">
                <a:solidFill>
                  <a:srgbClr val="800000"/>
                </a:solidFill>
              </a:rPr>
              <a:t>:</a:t>
            </a:r>
            <a:r>
              <a:rPr lang="ru-RU" sz="3600" b="1" dirty="0" smtClean="0">
                <a:solidFill>
                  <a:srgbClr val="800000"/>
                </a:solidFill>
              </a:rPr>
              <a:t/>
            </a:r>
            <a:br>
              <a:rPr lang="ru-RU" sz="3600" b="1" dirty="0" smtClean="0">
                <a:solidFill>
                  <a:srgbClr val="800000"/>
                </a:solidFill>
              </a:rPr>
            </a:br>
            <a:r>
              <a:rPr lang="ru-RU" sz="3600" b="1" dirty="0" smtClean="0">
                <a:solidFill>
                  <a:srgbClr val="800000"/>
                </a:solidFill>
              </a:rPr>
              <a:t>Отсутствие </a:t>
            </a:r>
            <a:r>
              <a:rPr lang="ru-RU" sz="3600" b="1" dirty="0">
                <a:solidFill>
                  <a:srgbClr val="800000"/>
                </a:solidFill>
              </a:rPr>
              <a:t>Оборотного капитала. </a:t>
            </a:r>
            <a:endParaRPr lang="ru-RU" sz="3600" b="1" dirty="0">
              <a:solidFill>
                <a:srgbClr val="8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0"/>
            <a:ext cx="1475654" cy="9416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0452" y="2153303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481304"/>
                </a:solidFill>
              </a:rPr>
              <a:t>Кредитование</a:t>
            </a:r>
            <a:endParaRPr lang="ru-RU" sz="2800" b="1" dirty="0">
              <a:solidFill>
                <a:srgbClr val="481304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078"/>
            <a:ext cx="3059832" cy="4647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481304"/>
                </a:solidFill>
              </a:rPr>
              <a:t>ЗОНЫ РИСКА</a:t>
            </a:r>
            <a:endParaRPr lang="ru-RU" sz="3600" b="1" dirty="0">
              <a:solidFill>
                <a:srgbClr val="481304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48" y="602128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800000"/>
                </a:solidFill>
              </a:rPr>
              <a:t>Последствия: </a:t>
            </a:r>
            <a:r>
              <a:rPr lang="ru-RU" sz="3600" b="1" dirty="0" smtClean="0">
                <a:solidFill>
                  <a:srgbClr val="800000"/>
                </a:solidFill>
              </a:rPr>
              <a:t>Медленное развитие</a:t>
            </a:r>
            <a:endParaRPr lang="ru-RU" sz="3600" b="1" dirty="0">
              <a:solidFill>
                <a:srgbClr val="8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0452" y="2768978"/>
            <a:ext cx="8928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481304"/>
                </a:solidFill>
              </a:rPr>
              <a:t>Создание дополнительных </a:t>
            </a:r>
          </a:p>
          <a:p>
            <a:r>
              <a:rPr lang="ru-RU" sz="2800" b="1" dirty="0" smtClean="0">
                <a:solidFill>
                  <a:srgbClr val="481304"/>
                </a:solidFill>
              </a:rPr>
              <a:t>фондов на оборот</a:t>
            </a:r>
            <a:endParaRPr lang="ru-RU" sz="2800" b="1" dirty="0">
              <a:solidFill>
                <a:srgbClr val="481304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1" y="1794477"/>
            <a:ext cx="3186099" cy="2124680"/>
          </a:xfrm>
          <a:prstGeom prst="rect">
            <a:avLst/>
          </a:prstGeom>
        </p:spPr>
      </p:pic>
      <p:pic>
        <p:nvPicPr>
          <p:cNvPr id="10" name="Picture 2" descr="https://avatars.mds.yandex.net/get-zen_doc/34175/pub_5b9f8e95c3f65700a99f36cf_5b9f9348990e6000aa90590c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01371"/>
            <a:ext cx="4608512" cy="241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138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8"/>
            <a:ext cx="9144000" cy="68649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48680"/>
            <a:ext cx="9143998" cy="1390360"/>
          </a:xfrm>
          <a:noFill/>
        </p:spPr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rgbClr val="800000"/>
                </a:solidFill>
              </a:rPr>
              <a:t>7.	</a:t>
            </a:r>
            <a:r>
              <a:rPr lang="ru-RU" sz="3600" b="1" dirty="0" smtClean="0">
                <a:solidFill>
                  <a:srgbClr val="800000"/>
                </a:solidFill>
              </a:rPr>
              <a:t>Причина:</a:t>
            </a:r>
            <a:br>
              <a:rPr lang="ru-RU" sz="3600" b="1" dirty="0" smtClean="0">
                <a:solidFill>
                  <a:srgbClr val="800000"/>
                </a:solidFill>
              </a:rPr>
            </a:br>
            <a:r>
              <a:rPr lang="ru-RU" sz="3600" b="1" dirty="0" smtClean="0">
                <a:solidFill>
                  <a:srgbClr val="800000"/>
                </a:solidFill>
              </a:rPr>
              <a:t> </a:t>
            </a:r>
            <a:r>
              <a:rPr lang="ru-RU" sz="3600" b="1" dirty="0">
                <a:solidFill>
                  <a:srgbClr val="800000"/>
                </a:solidFill>
              </a:rPr>
              <a:t>Нехватка сырья и </a:t>
            </a:r>
            <a:r>
              <a:rPr lang="ru-RU" sz="3600" b="1" dirty="0" err="1">
                <a:solidFill>
                  <a:srgbClr val="800000"/>
                </a:solidFill>
              </a:rPr>
              <a:t>незагруженность</a:t>
            </a:r>
            <a:r>
              <a:rPr lang="ru-RU" sz="3600" b="1" dirty="0">
                <a:solidFill>
                  <a:srgbClr val="800000"/>
                </a:solidFill>
              </a:rPr>
              <a:t> оборудования. </a:t>
            </a:r>
            <a:endParaRPr lang="ru-RU" sz="3600" b="1" dirty="0">
              <a:solidFill>
                <a:srgbClr val="8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0"/>
            <a:ext cx="1475654" cy="9416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4" y="2060848"/>
            <a:ext cx="8928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481304"/>
                </a:solidFill>
              </a:rPr>
              <a:t>Чтобы </a:t>
            </a:r>
            <a:r>
              <a:rPr lang="ru-RU" sz="2800" b="1" dirty="0">
                <a:solidFill>
                  <a:srgbClr val="481304"/>
                </a:solidFill>
              </a:rPr>
              <a:t>кооператив был сильным, нужно чтобы его состав был сильным.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078"/>
            <a:ext cx="3059832" cy="4647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481304"/>
                </a:solidFill>
              </a:rPr>
              <a:t>ЗОНЫ РИСКА</a:t>
            </a:r>
            <a:endParaRPr lang="ru-RU" sz="3600" b="1" dirty="0">
              <a:solidFill>
                <a:srgbClr val="481304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48" y="551723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800000"/>
                </a:solidFill>
              </a:rPr>
              <a:t>Последствия: </a:t>
            </a:r>
            <a:r>
              <a:rPr lang="ru-RU" sz="3600" b="1" dirty="0" smtClean="0">
                <a:solidFill>
                  <a:srgbClr val="800000"/>
                </a:solidFill>
              </a:rPr>
              <a:t>кооператив несёт </a:t>
            </a:r>
            <a:r>
              <a:rPr lang="ru-RU" sz="3600" b="1" dirty="0">
                <a:solidFill>
                  <a:srgbClr val="800000"/>
                </a:solidFill>
              </a:rPr>
              <a:t>убытки, а в последствии закрываться.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0452" y="3178151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481304"/>
                </a:solidFill>
              </a:rPr>
              <a:t>Усиление пайщиков</a:t>
            </a:r>
            <a:endParaRPr lang="ru-RU" sz="2800" b="1" dirty="0">
              <a:solidFill>
                <a:srgbClr val="481304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444" y="3846430"/>
            <a:ext cx="3322310" cy="16605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56" y="3846430"/>
            <a:ext cx="2952028" cy="16605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0" y="3850762"/>
            <a:ext cx="3332486" cy="166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38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8"/>
            <a:ext cx="9144000" cy="68649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470803"/>
            <a:ext cx="6048539" cy="1390360"/>
          </a:xfrm>
          <a:noFill/>
        </p:spPr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rgbClr val="800000"/>
                </a:solidFill>
              </a:rPr>
              <a:t>8.	</a:t>
            </a:r>
            <a:r>
              <a:rPr lang="ru-RU" sz="3600" b="1" dirty="0" smtClean="0">
                <a:solidFill>
                  <a:srgbClr val="800000"/>
                </a:solidFill>
              </a:rPr>
              <a:t>Причина:</a:t>
            </a:r>
            <a:br>
              <a:rPr lang="ru-RU" sz="3600" b="1" dirty="0" smtClean="0">
                <a:solidFill>
                  <a:srgbClr val="800000"/>
                </a:solidFill>
              </a:rPr>
            </a:br>
            <a:r>
              <a:rPr lang="ru-RU" sz="3600" b="1" dirty="0" smtClean="0">
                <a:solidFill>
                  <a:srgbClr val="800000"/>
                </a:solidFill>
              </a:rPr>
              <a:t> </a:t>
            </a:r>
            <a:r>
              <a:rPr lang="ru-RU" sz="3600" b="1" dirty="0">
                <a:solidFill>
                  <a:srgbClr val="800000"/>
                </a:solidFill>
              </a:rPr>
              <a:t>Куда организовывать сбыт. </a:t>
            </a:r>
            <a:endParaRPr lang="ru-RU" sz="3600" b="1" dirty="0">
              <a:solidFill>
                <a:srgbClr val="8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0"/>
            <a:ext cx="1475654" cy="9416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4" y="2060848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481304"/>
                </a:solidFill>
              </a:rPr>
              <a:t>Заход в сети</a:t>
            </a:r>
            <a:endParaRPr lang="ru-RU" sz="2800" b="1" dirty="0">
              <a:solidFill>
                <a:srgbClr val="481304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078"/>
            <a:ext cx="3059832" cy="4647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481304"/>
                </a:solidFill>
              </a:rPr>
              <a:t>ЗОНЫ РИСКА</a:t>
            </a:r>
            <a:endParaRPr lang="ru-RU" sz="3600" b="1" dirty="0">
              <a:solidFill>
                <a:srgbClr val="481304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48" y="6163563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800000"/>
                </a:solidFill>
              </a:rPr>
              <a:t>Последствия: </a:t>
            </a:r>
            <a:r>
              <a:rPr lang="ru-RU" sz="3600" b="1" dirty="0" smtClean="0">
                <a:solidFill>
                  <a:srgbClr val="800000"/>
                </a:solidFill>
              </a:rPr>
              <a:t>Маленькие обороты</a:t>
            </a:r>
            <a:endParaRPr lang="ru-RU" sz="3600" b="1" dirty="0">
              <a:solidFill>
                <a:srgbClr val="8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0452" y="3178151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481304"/>
                </a:solidFill>
              </a:rPr>
              <a:t>Кооперация 2 уровня</a:t>
            </a:r>
            <a:endParaRPr lang="ru-RU" sz="2800" b="1" dirty="0">
              <a:solidFill>
                <a:srgbClr val="481304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2" y="3707058"/>
            <a:ext cx="2866977" cy="190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915" y="3701371"/>
            <a:ext cx="2860569" cy="190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686" y="3719068"/>
            <a:ext cx="3261754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38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8"/>
            <a:ext cx="9144000" cy="68649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938675"/>
            <a:ext cx="8198118" cy="2664296"/>
          </a:xfrm>
          <a:noFill/>
        </p:spPr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rgbClr val="800000"/>
                </a:solidFill>
              </a:rPr>
              <a:t>Кто не работает, то не делает ошибок. Даже если они у нас есть мы их стараемся решить.</a:t>
            </a:r>
            <a:endParaRPr lang="ru-RU" sz="3600" b="1" dirty="0">
              <a:solidFill>
                <a:srgbClr val="8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0"/>
            <a:ext cx="1475654" cy="94160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2852936"/>
            <a:ext cx="4373261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6733"/>
            <a:ext cx="3643740" cy="273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241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8"/>
            <a:ext cx="9144000" cy="68649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5718" y="-99392"/>
            <a:ext cx="8198118" cy="2664296"/>
          </a:xfrm>
          <a:noFill/>
        </p:spPr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rgbClr val="800000"/>
                </a:solidFill>
              </a:rPr>
              <a:t>Много положительного в нашем развитии. В целом люди начинают понимать, что кооперация даёт много плюсов.</a:t>
            </a:r>
            <a:endParaRPr lang="ru-RU" sz="3600" b="1" dirty="0">
              <a:solidFill>
                <a:srgbClr val="8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0"/>
            <a:ext cx="1475654" cy="94160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29" y="3068960"/>
            <a:ext cx="4304273" cy="2690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98871"/>
            <a:ext cx="3515883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241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million-wallpapers.ru/wallpapers/4/13/14115770924092327913/pozheltevshee-pole-s-razbrosannymi-po-nemu-stogami-se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9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2132856"/>
            <a:ext cx="7772400" cy="1470025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solidFill>
                  <a:srgbClr val="336600"/>
                </a:solidFill>
              </a:rPr>
              <a:t>Спасибо </a:t>
            </a:r>
            <a:br>
              <a:rPr lang="ru-RU" sz="8800" b="1" dirty="0" smtClean="0">
                <a:solidFill>
                  <a:srgbClr val="336600"/>
                </a:solidFill>
              </a:rPr>
            </a:br>
            <a:r>
              <a:rPr lang="ru-RU" sz="8800" b="1" dirty="0" smtClean="0">
                <a:solidFill>
                  <a:srgbClr val="336600"/>
                </a:solidFill>
              </a:rPr>
              <a:t>за внимание!</a:t>
            </a:r>
            <a:endParaRPr lang="ru-RU" sz="8800" b="1" dirty="0">
              <a:solidFill>
                <a:srgbClr val="3366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48680"/>
            <a:ext cx="1475654" cy="94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90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8"/>
            <a:ext cx="9144000" cy="68649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8198118" cy="2664296"/>
          </a:xfrm>
          <a:noFill/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rgbClr val="800000"/>
                </a:solidFill>
              </a:rPr>
              <a:t>Не осуждай мой друг другого…</a:t>
            </a:r>
            <a:br>
              <a:rPr lang="ru-RU" sz="3600" b="1" dirty="0" smtClean="0">
                <a:solidFill>
                  <a:srgbClr val="800000"/>
                </a:solidFill>
              </a:rPr>
            </a:br>
            <a:r>
              <a:rPr lang="ru-RU" sz="3600" b="1" dirty="0" smtClean="0">
                <a:solidFill>
                  <a:srgbClr val="800000"/>
                </a:solidFill>
              </a:rPr>
              <a:t>У каждого причины для поступков есть!..</a:t>
            </a:r>
            <a:br>
              <a:rPr lang="ru-RU" sz="3600" b="1" dirty="0" smtClean="0">
                <a:solidFill>
                  <a:srgbClr val="800000"/>
                </a:solidFill>
              </a:rPr>
            </a:br>
            <a:r>
              <a:rPr lang="ru-RU" sz="3600" b="1" dirty="0" smtClean="0">
                <a:solidFill>
                  <a:srgbClr val="800000"/>
                </a:solidFill>
              </a:rPr>
              <a:t>Взлетев до трона золотого…</a:t>
            </a:r>
            <a:br>
              <a:rPr lang="ru-RU" sz="3600" b="1" dirty="0" smtClean="0">
                <a:solidFill>
                  <a:srgbClr val="800000"/>
                </a:solidFill>
              </a:rPr>
            </a:br>
            <a:r>
              <a:rPr lang="ru-RU" sz="3600" b="1" dirty="0" smtClean="0">
                <a:solidFill>
                  <a:srgbClr val="800000"/>
                </a:solidFill>
              </a:rPr>
              <a:t>Любой в болото может сесть!</a:t>
            </a:r>
            <a:endParaRPr lang="ru-RU" sz="3600" b="1" dirty="0">
              <a:solidFill>
                <a:srgbClr val="8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0"/>
            <a:ext cx="1475654" cy="9416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705876"/>
            <a:ext cx="6228184" cy="415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75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8"/>
            <a:ext cx="9144000" cy="68649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7560840" cy="1728192"/>
          </a:xfrm>
          <a:noFill/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rgbClr val="800000"/>
                </a:solidFill>
              </a:rPr>
              <a:t>К</a:t>
            </a:r>
            <a:r>
              <a:rPr lang="ru-RU" b="1" dirty="0" smtClean="0">
                <a:solidFill>
                  <a:srgbClr val="800000"/>
                </a:solidFill>
              </a:rPr>
              <a:t>ооперативы </a:t>
            </a:r>
            <a:r>
              <a:rPr lang="ru-RU" b="1" dirty="0" smtClean="0">
                <a:solidFill>
                  <a:srgbClr val="800000"/>
                </a:solidFill>
              </a:rPr>
              <a:t>РБ вышли </a:t>
            </a:r>
            <a:r>
              <a:rPr lang="ru-RU" b="1" dirty="0" smtClean="0">
                <a:solidFill>
                  <a:srgbClr val="800000"/>
                </a:solidFill>
              </a:rPr>
              <a:t>на новый уровень развития.</a:t>
            </a:r>
            <a:endParaRPr lang="ru-RU" b="1" dirty="0">
              <a:solidFill>
                <a:srgbClr val="8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0"/>
            <a:ext cx="1475654" cy="9416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881" y="1876728"/>
            <a:ext cx="2750012" cy="216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70228"/>
            <a:ext cx="3260377" cy="216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85"/>
          <a:stretch/>
        </p:blipFill>
        <p:spPr>
          <a:xfrm>
            <a:off x="5695254" y="1870228"/>
            <a:ext cx="3314112" cy="216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33" b="12427"/>
          <a:stretch/>
        </p:blipFill>
        <p:spPr>
          <a:xfrm>
            <a:off x="134634" y="5517232"/>
            <a:ext cx="8874732" cy="11863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0886" y="4072260"/>
            <a:ext cx="88384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481304"/>
                </a:solidFill>
              </a:rPr>
              <a:t>За прошедший и текущий год создалось большое число новых кооперативов. Уникальных по своей сути. Очень сильных и имеющих большое будущее. </a:t>
            </a:r>
          </a:p>
        </p:txBody>
      </p:sp>
    </p:spTree>
    <p:extLst>
      <p:ext uri="{BB962C8B-B14F-4D97-AF65-F5344CB8AC3E}">
        <p14:creationId xmlns:p14="http://schemas.microsoft.com/office/powerpoint/2010/main" val="3618729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8"/>
            <a:ext cx="9144000" cy="68649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5718" y="-99392"/>
            <a:ext cx="8198118" cy="1296144"/>
          </a:xfrm>
          <a:noFill/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rgbClr val="800000"/>
                </a:solidFill>
              </a:rPr>
              <a:t>Результаты</a:t>
            </a:r>
            <a:endParaRPr lang="ru-RU" sz="3600" b="1" dirty="0">
              <a:solidFill>
                <a:srgbClr val="8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0"/>
            <a:ext cx="1475654" cy="941607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916832"/>
            <a:ext cx="2520280" cy="93610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481304"/>
                </a:solidFill>
              </a:rPr>
              <a:t> За 2019 год</a:t>
            </a:r>
            <a:endParaRPr lang="ru-RU" sz="3600" b="1" dirty="0">
              <a:solidFill>
                <a:srgbClr val="481304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851920" y="1941324"/>
            <a:ext cx="4248472" cy="93610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481304"/>
                </a:solidFill>
              </a:rPr>
              <a:t>118 кооперативов</a:t>
            </a:r>
            <a:endParaRPr lang="ru-RU" sz="3600" b="1" dirty="0">
              <a:solidFill>
                <a:srgbClr val="481304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93129" y="4221088"/>
            <a:ext cx="2782727" cy="93610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481304"/>
                </a:solidFill>
              </a:rPr>
              <a:t>Всего образовано</a:t>
            </a:r>
            <a:endParaRPr lang="ru-RU" sz="3600" b="1" dirty="0">
              <a:solidFill>
                <a:srgbClr val="481304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91794" y="4077072"/>
            <a:ext cx="4248472" cy="93610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481304"/>
                </a:solidFill>
              </a:rPr>
              <a:t>323 кооператива</a:t>
            </a:r>
            <a:endParaRPr lang="ru-RU" sz="3600" b="1" dirty="0">
              <a:solidFill>
                <a:srgbClr val="481304"/>
              </a:solidFill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2627784" y="2409376"/>
            <a:ext cx="1224136" cy="2275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2663788" y="4431356"/>
            <a:ext cx="1224136" cy="2275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02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8"/>
            <a:ext cx="9144000" cy="68649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5718" y="-99392"/>
            <a:ext cx="8198118" cy="2664296"/>
          </a:xfrm>
          <a:noFill/>
        </p:spPr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rgbClr val="800000"/>
                </a:solidFill>
              </a:rPr>
              <a:t>Много положительного в нашем развитии. В целом люди начинают понимать, что кооперация даёт много плюсов.</a:t>
            </a:r>
            <a:endParaRPr lang="ru-RU" sz="3600" b="1" dirty="0">
              <a:solidFill>
                <a:srgbClr val="8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0"/>
            <a:ext cx="1475654" cy="9416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419" y="2156640"/>
            <a:ext cx="6768752" cy="451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99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8"/>
            <a:ext cx="9144000" cy="68649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70803"/>
            <a:ext cx="9039444" cy="1390360"/>
          </a:xfrm>
          <a:noFill/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rgbClr val="800000"/>
                </a:solidFill>
              </a:rPr>
              <a:t>1 Причина. </a:t>
            </a:r>
            <a:br>
              <a:rPr lang="ru-RU" sz="3600" b="1" dirty="0" smtClean="0">
                <a:solidFill>
                  <a:srgbClr val="800000"/>
                </a:solidFill>
              </a:rPr>
            </a:br>
            <a:r>
              <a:rPr lang="ru-RU" sz="3600" b="1" dirty="0" smtClean="0">
                <a:solidFill>
                  <a:srgbClr val="800000"/>
                </a:solidFill>
              </a:rPr>
              <a:t>Недостаточная </a:t>
            </a:r>
            <a:r>
              <a:rPr lang="ru-RU" sz="3600" b="1" dirty="0">
                <a:solidFill>
                  <a:srgbClr val="800000"/>
                </a:solidFill>
              </a:rPr>
              <a:t>кооперативная грамотность.</a:t>
            </a:r>
            <a:endParaRPr lang="ru-RU" sz="3600" b="1" dirty="0">
              <a:solidFill>
                <a:srgbClr val="8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0"/>
            <a:ext cx="1475654" cy="9416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4" y="2060848"/>
            <a:ext cx="8928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481304"/>
                </a:solidFill>
              </a:rPr>
              <a:t>Нужно менять наше сознание и начинать работать над этим как можно раньше. </a:t>
            </a:r>
            <a:endParaRPr lang="ru-RU" sz="2800" b="1" dirty="0">
              <a:solidFill>
                <a:srgbClr val="481304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078"/>
            <a:ext cx="3059832" cy="4647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481304"/>
                </a:solidFill>
              </a:rPr>
              <a:t>ЗОНЫ РИСКА</a:t>
            </a:r>
            <a:endParaRPr lang="ru-RU" sz="3600" b="1" dirty="0">
              <a:solidFill>
                <a:srgbClr val="481304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48" y="551723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800000"/>
                </a:solidFill>
              </a:rPr>
              <a:t>Последствия: Конфликты в кооперативе, у такого кооператива нет будущего, </a:t>
            </a:r>
            <a:r>
              <a:rPr lang="ru-RU" sz="3600" b="1" dirty="0" smtClean="0">
                <a:solidFill>
                  <a:srgbClr val="800000"/>
                </a:solidFill>
              </a:rPr>
              <a:t>закрытие</a:t>
            </a:r>
            <a:r>
              <a:rPr lang="ru-RU" sz="3600" b="1" dirty="0">
                <a:solidFill>
                  <a:srgbClr val="800000"/>
                </a:solidFill>
              </a:rPr>
              <a:t>.</a:t>
            </a:r>
            <a:endParaRPr lang="ru-RU" sz="3600" b="1" dirty="0">
              <a:solidFill>
                <a:srgbClr val="8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0452" y="3178151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481304"/>
                </a:solidFill>
              </a:rPr>
              <a:t>Отсутствие ответственности. </a:t>
            </a:r>
            <a:endParaRPr lang="ru-RU" sz="2800" b="1" dirty="0">
              <a:solidFill>
                <a:srgbClr val="481304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1048"/>
            <a:ext cx="3647356" cy="12599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390" y="3861048"/>
            <a:ext cx="2518770" cy="12599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872" y="3861048"/>
            <a:ext cx="3153076" cy="12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41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8"/>
            <a:ext cx="9144000" cy="68649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470803"/>
            <a:ext cx="7416824" cy="1390360"/>
          </a:xfrm>
          <a:noFill/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rgbClr val="800000"/>
                </a:solidFill>
              </a:rPr>
              <a:t>2</a:t>
            </a:r>
            <a:r>
              <a:rPr lang="ru-RU" sz="3600" b="1" dirty="0">
                <a:solidFill>
                  <a:srgbClr val="800000"/>
                </a:solidFill>
              </a:rPr>
              <a:t>.	Причина: </a:t>
            </a:r>
            <a:r>
              <a:rPr lang="ru-RU" sz="3600" b="1" dirty="0" smtClean="0">
                <a:solidFill>
                  <a:srgbClr val="800000"/>
                </a:solidFill>
              </a:rPr>
              <a:t/>
            </a:r>
            <a:br>
              <a:rPr lang="ru-RU" sz="3600" b="1" dirty="0" smtClean="0">
                <a:solidFill>
                  <a:srgbClr val="800000"/>
                </a:solidFill>
              </a:rPr>
            </a:br>
            <a:r>
              <a:rPr lang="ru-RU" sz="3600" b="1" dirty="0" smtClean="0">
                <a:solidFill>
                  <a:srgbClr val="800000"/>
                </a:solidFill>
              </a:rPr>
              <a:t>Создание </a:t>
            </a:r>
            <a:r>
              <a:rPr lang="ru-RU" sz="3600" b="1" dirty="0">
                <a:solidFill>
                  <a:srgbClr val="800000"/>
                </a:solidFill>
              </a:rPr>
              <a:t>кооператива бесцельно.</a:t>
            </a:r>
            <a:endParaRPr lang="ru-RU" sz="3600" b="1" dirty="0">
              <a:solidFill>
                <a:srgbClr val="8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0"/>
            <a:ext cx="1475654" cy="9416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4" y="2060848"/>
            <a:ext cx="8928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481304"/>
                </a:solidFill>
              </a:rPr>
              <a:t>Пайщики не понимают что это за организация, а собираются просто так.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078"/>
            <a:ext cx="3059832" cy="4647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481304"/>
                </a:solidFill>
              </a:rPr>
              <a:t>ЗОНЫ РИСКА</a:t>
            </a:r>
            <a:endParaRPr lang="ru-RU" sz="3600" b="1" dirty="0">
              <a:solidFill>
                <a:srgbClr val="481304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48" y="551723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800000"/>
                </a:solidFill>
              </a:rPr>
              <a:t>Последствия: Закрытие кооператива со всеми тяжкими.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0452" y="3178151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481304"/>
                </a:solidFill>
              </a:rPr>
              <a:t>Погоня за бюджетными деньгами</a:t>
            </a:r>
            <a:endParaRPr lang="ru-RU" sz="2800" b="1" dirty="0">
              <a:solidFill>
                <a:srgbClr val="481304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13" y="3785282"/>
            <a:ext cx="2962937" cy="18008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65029" y="3740675"/>
            <a:ext cx="2444792" cy="18335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398" y="3740675"/>
            <a:ext cx="2687364" cy="179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64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8"/>
            <a:ext cx="9144000" cy="68649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470803"/>
            <a:ext cx="7272808" cy="1390360"/>
          </a:xfrm>
          <a:noFill/>
        </p:spPr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rgbClr val="800000"/>
                </a:solidFill>
              </a:rPr>
              <a:t>3.	Причина: Не знание Границ ответственности в кооперативе. </a:t>
            </a:r>
            <a:endParaRPr lang="ru-RU" sz="3600" b="1" dirty="0">
              <a:solidFill>
                <a:srgbClr val="8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0"/>
            <a:ext cx="1475654" cy="9416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4" y="2060848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481304"/>
                </a:solidFill>
              </a:rPr>
              <a:t>Ответственное лицо - председатель. </a:t>
            </a:r>
            <a:endParaRPr lang="ru-RU" sz="2800" b="1" dirty="0">
              <a:solidFill>
                <a:srgbClr val="481304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078"/>
            <a:ext cx="3059832" cy="4647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481304"/>
                </a:solidFill>
              </a:rPr>
              <a:t>ЗОНЫ РИСКА</a:t>
            </a:r>
            <a:endParaRPr lang="ru-RU" sz="3600" b="1" dirty="0">
              <a:solidFill>
                <a:srgbClr val="481304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48" y="551723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800000"/>
                </a:solidFill>
              </a:rPr>
              <a:t>Последствия: Конфликты, выход членов из кооператива и в конце концов закрытие.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0452" y="3178151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481304"/>
                </a:solidFill>
              </a:rPr>
              <a:t>Субсидиарная ответственность</a:t>
            </a:r>
            <a:endParaRPr lang="ru-RU" sz="2800" b="1" dirty="0">
              <a:solidFill>
                <a:srgbClr val="481304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2" r="6214"/>
          <a:stretch/>
        </p:blipFill>
        <p:spPr>
          <a:xfrm>
            <a:off x="0" y="3688528"/>
            <a:ext cx="3739187" cy="17933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32" y="3688529"/>
            <a:ext cx="3062780" cy="17915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120" y="3688528"/>
            <a:ext cx="2701056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38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8"/>
            <a:ext cx="9144000" cy="68649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470803"/>
            <a:ext cx="7128792" cy="1390360"/>
          </a:xfrm>
          <a:noFill/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rgbClr val="800000"/>
                </a:solidFill>
              </a:rPr>
              <a:t>4</a:t>
            </a:r>
            <a:r>
              <a:rPr lang="ru-RU" sz="3600" b="1" dirty="0">
                <a:solidFill>
                  <a:srgbClr val="800000"/>
                </a:solidFill>
              </a:rPr>
              <a:t>.	Причина: </a:t>
            </a:r>
            <a:r>
              <a:rPr lang="ru-RU" sz="3600" b="1" dirty="0" smtClean="0">
                <a:solidFill>
                  <a:srgbClr val="800000"/>
                </a:solidFill>
              </a:rPr>
              <a:t/>
            </a:r>
            <a:br>
              <a:rPr lang="ru-RU" sz="3600" b="1" dirty="0" smtClean="0">
                <a:solidFill>
                  <a:srgbClr val="800000"/>
                </a:solidFill>
              </a:rPr>
            </a:br>
            <a:r>
              <a:rPr lang="ru-RU" sz="3600" b="1" dirty="0" smtClean="0">
                <a:solidFill>
                  <a:srgbClr val="800000"/>
                </a:solidFill>
              </a:rPr>
              <a:t>«</a:t>
            </a:r>
            <a:r>
              <a:rPr lang="ru-RU" sz="3600" b="1" dirty="0">
                <a:solidFill>
                  <a:srgbClr val="800000"/>
                </a:solidFill>
              </a:rPr>
              <a:t>Один тянет - остальные едут»</a:t>
            </a:r>
            <a:endParaRPr lang="ru-RU" sz="3600" b="1" dirty="0">
              <a:solidFill>
                <a:srgbClr val="8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0"/>
            <a:ext cx="1475654" cy="9416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2" y="2578121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481304"/>
                </a:solidFill>
              </a:rPr>
              <a:t>Кооператив это Бизнес Председателя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078"/>
            <a:ext cx="3059832" cy="4647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481304"/>
                </a:solidFill>
              </a:rPr>
              <a:t>ЗОНЫ РИСКА</a:t>
            </a:r>
            <a:endParaRPr lang="ru-RU" sz="3600" b="1" dirty="0">
              <a:solidFill>
                <a:srgbClr val="481304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2" y="6163563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800000"/>
                </a:solidFill>
              </a:rPr>
              <a:t>Последствия </a:t>
            </a:r>
            <a:r>
              <a:rPr lang="ru-RU" sz="3600" b="1" dirty="0">
                <a:solidFill>
                  <a:srgbClr val="800000"/>
                </a:solidFill>
              </a:rPr>
              <a:t>крайне губительны.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7502" y="3178151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481304"/>
                </a:solidFill>
              </a:rPr>
              <a:t>Доходность </a:t>
            </a:r>
            <a:r>
              <a:rPr lang="ru-RU" sz="2800" b="1" dirty="0">
                <a:solidFill>
                  <a:srgbClr val="481304"/>
                </a:solidFill>
              </a:rPr>
              <a:t>зависит от них всех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2" y="4005064"/>
            <a:ext cx="2971856" cy="198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480" y="4020910"/>
            <a:ext cx="2640000" cy="198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005064"/>
            <a:ext cx="3111431" cy="198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226" y="1901371"/>
            <a:ext cx="230823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38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1132</TotalTime>
  <Words>304</Words>
  <Application>Microsoft Office PowerPoint</Application>
  <PresentationFormat>Экран (4:3)</PresentationFormat>
  <Paragraphs>56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Неудачи в создании кооперативов:  причины и последствия</vt:lpstr>
      <vt:lpstr>Не осуждай мой друг другого… У каждого причины для поступков есть!.. Взлетев до трона золотого… Любой в болото может сесть!</vt:lpstr>
      <vt:lpstr>Кооперативы РБ вышли на новый уровень развития.</vt:lpstr>
      <vt:lpstr>Результаты</vt:lpstr>
      <vt:lpstr>Много положительного в нашем развитии. В целом люди начинают понимать, что кооперация даёт много плюсов.</vt:lpstr>
      <vt:lpstr>1 Причина.  Недостаточная кооперативная грамотность.</vt:lpstr>
      <vt:lpstr>2. Причина:  Создание кооператива бесцельно.</vt:lpstr>
      <vt:lpstr>3. Причина: Не знание Границ ответственности в кооперативе. </vt:lpstr>
      <vt:lpstr>4. Причина:  «Один тянет - остальные едут»</vt:lpstr>
      <vt:lpstr>5. Причина:  Отношение 80 на 20.  Или кооператив вокруг переработчика. </vt:lpstr>
      <vt:lpstr>6. Причина: Отсутствие Оборотного капитала. </vt:lpstr>
      <vt:lpstr>7. Причина:  Нехватка сырья и незагруженность оборудования. </vt:lpstr>
      <vt:lpstr>8. Причина:  Куда организовывать сбыт. </vt:lpstr>
      <vt:lpstr>Кто не работает, то не делает ошибок. Даже если они у нас есть мы их стараемся решить.</vt:lpstr>
      <vt:lpstr>Много положительного в нашем развитии. В целом люди начинают понимать, что кооперация даёт много плюсов.</vt:lpstr>
      <vt:lpstr>Спасибо 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Ivan</dc:creator>
  <cp:lastModifiedBy>Bars</cp:lastModifiedBy>
  <cp:revision>55</cp:revision>
  <dcterms:created xsi:type="dcterms:W3CDTF">2019-09-24T05:33:51Z</dcterms:created>
  <dcterms:modified xsi:type="dcterms:W3CDTF">2019-11-14T23:45:57Z</dcterms:modified>
</cp:coreProperties>
</file>