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67" r:id="rId3"/>
    <p:sldId id="260" r:id="rId4"/>
    <p:sldId id="276" r:id="rId5"/>
    <p:sldId id="280" r:id="rId6"/>
    <p:sldId id="279" r:id="rId7"/>
    <p:sldId id="268" r:id="rId8"/>
    <p:sldId id="265" r:id="rId9"/>
    <p:sldId id="264" r:id="rId10"/>
    <p:sldId id="274" r:id="rId11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5A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zdolkina\&#1047;&#1072;&#1076;&#1072;&#1085;&#1080;&#1103;\&#1052;&#1060;&#1061;,%20&#1050;&#1086;&#1086;&#1087;&#1077;&#1088;&#1072;&#1094;&#1080;&#1103;\&#1052;&#1057;&#1055;%20-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yudin\Desktop\1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vletshin\Desktop\&#1076;&#1083;&#1103;%20&#1078;&#1080;&#1074;&#1086;&#1090;&#1085;&#1086;&#1074;&#1086;&#1076;&#1089;&#1090;&#107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6612401744226"/>
          <c:y val="1.8730557715809699E-3"/>
          <c:w val="0.60123546878629652"/>
          <c:h val="0.9375"/>
        </c:manualLayout>
      </c:layout>
      <c:pie3DChart>
        <c:varyColors val="1"/>
        <c:ser>
          <c:idx val="0"/>
          <c:order val="0"/>
          <c:spPr>
            <a:solidFill>
              <a:srgbClr val="00755A"/>
            </a:solidFill>
          </c:spPr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13B-4F43-A09D-A2201C1C4EC5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13B-4F43-A09D-A2201C1C4EC5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F13B-4F43-A09D-A2201C1C4EC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13B-4F43-A09D-A2201C1C4EC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F13B-4F43-A09D-A2201C1C4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Лист1!$B$2:$B$5</c:f>
              <c:strCache>
                <c:ptCount val="4"/>
                <c:pt idx="0">
                  <c:v>Кредитные</c:v>
                </c:pt>
                <c:pt idx="1">
                  <c:v>Перерабатывающие</c:v>
                </c:pt>
                <c:pt idx="2">
                  <c:v>Снабженческие и сбытовые</c:v>
                </c:pt>
                <c:pt idx="3">
                  <c:v>Другие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1578</c:v>
                </c:pt>
                <c:pt idx="1">
                  <c:v>1013</c:v>
                </c:pt>
                <c:pt idx="2">
                  <c:v>1474</c:v>
                </c:pt>
                <c:pt idx="3">
                  <c:v>2228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3B-4F43-A09D-A2201C1C4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82225141650927847"/>
          <c:w val="0.9969173616942506"/>
          <c:h val="0.1777484793356318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57370701268237"/>
          <c:y val="1.8730557715809705E-3"/>
          <c:w val="0.62807549161204401"/>
          <c:h val="0.9758414523990111"/>
        </c:manualLayout>
      </c:layout>
      <c:pie3DChart>
        <c:varyColors val="1"/>
        <c:ser>
          <c:idx val="0"/>
          <c:order val="0"/>
          <c:spPr>
            <a:solidFill>
              <a:srgbClr val="00755A"/>
            </a:solidFill>
          </c:spPr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83B-464C-B00E-4D62AC7ABA7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3B-464C-B00E-4D62AC7ABA71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83B-464C-B00E-4D62AC7ABA7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 i="1">
                        <a:solidFill>
                          <a:srgbClr val="00755A"/>
                        </a:solidFill>
                      </a:defRPr>
                    </a:pPr>
                    <a:r>
                      <a:rPr lang="en-US" sz="1400" b="1" i="1" dirty="0" smtClean="0">
                        <a:solidFill>
                          <a:srgbClr val="00755A"/>
                        </a:solidFill>
                      </a:rPr>
                      <a:t>&lt;</a:t>
                    </a:r>
                    <a:r>
                      <a:rPr lang="en-US" sz="1400" i="1" dirty="0" smtClean="0">
                        <a:solidFill>
                          <a:srgbClr val="00755A"/>
                        </a:solidFill>
                      </a:rPr>
                      <a:t>1%</a:t>
                    </a:r>
                    <a:endParaRPr lang="en-US" sz="1400" i="1" dirty="0">
                      <a:solidFill>
                        <a:srgbClr val="00755A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3B-464C-B00E-4D62AC7ABA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&gt;</a:t>
                    </a:r>
                    <a:r>
                      <a:rPr lang="en-US" dirty="0" smtClean="0"/>
                      <a:t>99%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3B-464C-B00E-4D62AC7AB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Лист1!$B$2:$B$3</c:f>
              <c:strCache>
                <c:ptCount val="1"/>
                <c:pt idx="0">
                  <c:v>Доля кооперативов в агробнесе РФ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3B-464C-B00E-4D62AC7AB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5413191528693519E-3"/>
          <c:y val="0.87513019386734758"/>
          <c:w val="0.99691736169424983"/>
          <c:h val="9.1800563826241563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41205214486616E-2"/>
          <c:y val="0"/>
          <c:w val="0.96711758957102656"/>
          <c:h val="0.72919285009999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МСП</c:v>
                </c:pt>
              </c:strCache>
            </c:strRef>
          </c:tx>
          <c:spPr>
            <a:solidFill>
              <a:srgbClr val="0075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Лист1!$L$24:$Q$24</c:f>
              <c:strCache>
                <c:ptCount val="6"/>
                <c:pt idx="0">
                  <c:v>Зерновые</c:v>
                </c:pt>
                <c:pt idx="1">
                  <c:v>Подсолнечник</c:v>
                </c:pt>
                <c:pt idx="2">
                  <c:v>Молоко</c:v>
                </c:pt>
                <c:pt idx="3">
                  <c:v>Мясо КРС</c:v>
                </c:pt>
                <c:pt idx="4">
                  <c:v>Овощи</c:v>
                </c:pt>
                <c:pt idx="5">
                  <c:v>Картофель</c:v>
                </c:pt>
              </c:strCache>
            </c:strRef>
          </c:cat>
          <c:val>
            <c:numRef>
              <c:f>Лист1!$L$25:$Q$25</c:f>
              <c:numCache>
                <c:formatCode>0.0%</c:formatCode>
                <c:ptCount val="6"/>
                <c:pt idx="0">
                  <c:v>0.28888823189844604</c:v>
                </c:pt>
                <c:pt idx="1">
                  <c:v>0.31186032336822039</c:v>
                </c:pt>
                <c:pt idx="2" formatCode="0%">
                  <c:v>0.51046731892123709</c:v>
                </c:pt>
                <c:pt idx="3">
                  <c:v>0.67357970604861794</c:v>
                </c:pt>
                <c:pt idx="4">
                  <c:v>0.81292595980126536</c:v>
                </c:pt>
                <c:pt idx="5">
                  <c:v>0.86452697280772828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0-4BC6-B3D4-55B4DCDBDF96}"/>
            </c:ext>
          </c:extLst>
        </c:ser>
        <c:ser>
          <c:idx val="1"/>
          <c:order val="1"/>
          <c:tx>
            <c:strRef>
              <c:f>Лист1!$B$26</c:f>
              <c:strCache>
                <c:ptCount val="1"/>
                <c:pt idx="0">
                  <c:v>СЕЛЬХОЗОРГАНИЗАЦИИ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Лист1!$L$24:$Q$24</c:f>
              <c:strCache>
                <c:ptCount val="6"/>
                <c:pt idx="0">
                  <c:v>Зерновые</c:v>
                </c:pt>
                <c:pt idx="1">
                  <c:v>Подсолнечник</c:v>
                </c:pt>
                <c:pt idx="2">
                  <c:v>Молоко</c:v>
                </c:pt>
                <c:pt idx="3">
                  <c:v>Мясо КРС</c:v>
                </c:pt>
                <c:pt idx="4">
                  <c:v>Овощи</c:v>
                </c:pt>
                <c:pt idx="5">
                  <c:v>Картофель</c:v>
                </c:pt>
              </c:strCache>
            </c:strRef>
          </c:cat>
          <c:val>
            <c:numRef>
              <c:f>Лист1!$L$26:$Q$26</c:f>
              <c:numCache>
                <c:formatCode>0.0%</c:formatCode>
                <c:ptCount val="6"/>
                <c:pt idx="0">
                  <c:v>0.71111176810155641</c:v>
                </c:pt>
                <c:pt idx="1">
                  <c:v>0.68813967663178544</c:v>
                </c:pt>
                <c:pt idx="2" formatCode="0%">
                  <c:v>0.48953268107875997</c:v>
                </c:pt>
                <c:pt idx="3">
                  <c:v>0.32642029395138683</c:v>
                </c:pt>
                <c:pt idx="4">
                  <c:v>0.18707404019873491</c:v>
                </c:pt>
                <c:pt idx="5">
                  <c:v>0.13547302719227194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0-4BC6-B3D4-55B4DCDBD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5266560"/>
        <c:axId val="105280640"/>
      </c:barChart>
      <c:catAx>
        <c:axId val="10526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280640"/>
        <c:crosses val="autoZero"/>
        <c:auto val="1"/>
        <c:lblAlgn val="ctr"/>
        <c:lblOffset val="100"/>
        <c:noMultiLvlLbl val="0"/>
      </c:catAx>
      <c:valAx>
        <c:axId val="1052806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0526656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7217398250515782"/>
          <c:y val="0.84521988876235765"/>
          <c:w val="0.25273684007562064"/>
          <c:h val="9.9664707393623514E-2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D6C-4827-927C-0AFAEB610FE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6C-4827-927C-0AFAEB610FE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D6C-4827-927C-0AFAEB610FE3}"/>
              </c:ext>
            </c:extLst>
          </c:dPt>
          <c:dPt>
            <c:idx val="3"/>
            <c:invertIfNegative val="0"/>
            <c:bubble3D val="0"/>
            <c:spPr>
              <a:solidFill>
                <a:srgbClr val="00755A"/>
              </a:solidFill>
            </c:spPr>
            <c:extLst>
              <c:ext xmlns:c16="http://schemas.microsoft.com/office/drawing/2014/chart" uri="{C3380CC4-5D6E-409C-BE32-E72D297353CC}">
                <c16:uniqueId val="{00000003-3D6C-4827-927C-0AFAEB610FE3}"/>
              </c:ext>
            </c:extLst>
          </c:dPt>
          <c:dLbls>
            <c:dLbl>
              <c:idx val="3"/>
              <c:layout>
                <c:manualLayout>
                  <c:x val="0"/>
                  <c:y val="0.385089398355595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6C-4827-927C-0AFAEB610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Лист6!$B$232:$B$235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Лист6!$C$232:$C$235</c:f>
              <c:numCache>
                <c:formatCode>General</c:formatCode>
                <c:ptCount val="4"/>
                <c:pt idx="0">
                  <c:v>392</c:v>
                </c:pt>
                <c:pt idx="1">
                  <c:v>409</c:v>
                </c:pt>
                <c:pt idx="2">
                  <c:v>420</c:v>
                </c:pt>
                <c:pt idx="3">
                  <c:v>425.5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6C-4827-927C-0AFAEB610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5282560"/>
        <c:axId val="99536896"/>
      </c:barChart>
      <c:catAx>
        <c:axId val="1052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9536896"/>
        <c:crosses val="autoZero"/>
        <c:auto val="1"/>
        <c:lblAlgn val="ctr"/>
        <c:lblOffset val="100"/>
        <c:noMultiLvlLbl val="0"/>
      </c:catAx>
      <c:valAx>
        <c:axId val="99536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52825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982316605926519E-2"/>
          <c:y val="0.21776268192369241"/>
          <c:w val="0.86452385937026788"/>
          <c:h val="0.595946739241656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Лист1!$A$9</c:f>
              <c:strCache>
                <c:ptCount val="1"/>
                <c:pt idx="0">
                  <c:v>Пробег автомобиля, тыс. км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2267112748914591E-2"/>
                  <c:y val="0.166139169492651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B1-45CF-AF36-F4172FDF2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Лист1!$B$8:$E$8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Лист1!$B$9:$E$9</c:f>
              <c:numCache>
                <c:formatCode>General</c:formatCode>
                <c:ptCount val="4"/>
                <c:pt idx="0">
                  <c:v>34.700000000000003</c:v>
                </c:pt>
                <c:pt idx="1">
                  <c:v>98.7</c:v>
                </c:pt>
                <c:pt idx="2">
                  <c:v>154.1</c:v>
                </c:pt>
                <c:pt idx="3">
                  <c:v>211.2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1-45CF-AF36-F4172FDF2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819968"/>
        <c:axId val="108821504"/>
      </c:barChart>
      <c:lineChart>
        <c:grouping val="standard"/>
        <c:varyColors val="0"/>
        <c:ser>
          <c:idx val="0"/>
          <c:order val="1"/>
          <c:tx>
            <c:strRef>
              <c:f>Лист1!$A$10</c:f>
              <c:strCache>
                <c:ptCount val="1"/>
                <c:pt idx="0">
                  <c:v>Перевезено груза, тыс. т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b="1" i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Лист1!$B$8:$E$8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Лист1!$B$10:$E$10</c:f>
              <c:numCache>
                <c:formatCode>General</c:formatCode>
                <c:ptCount val="4"/>
                <c:pt idx="0">
                  <c:v>3.4</c:v>
                </c:pt>
                <c:pt idx="1">
                  <c:v>10.200000000000001</c:v>
                </c:pt>
                <c:pt idx="2">
                  <c:v>16.100000000000001</c:v>
                </c:pt>
                <c:pt idx="3">
                  <c:v>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B1-45CF-AF36-F4172FDF2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37120"/>
        <c:axId val="108835584"/>
      </c:lineChart>
      <c:catAx>
        <c:axId val="1088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8821504"/>
        <c:crosses val="autoZero"/>
        <c:auto val="1"/>
        <c:lblAlgn val="ctr"/>
        <c:lblOffset val="100"/>
        <c:noMultiLvlLbl val="0"/>
      </c:catAx>
      <c:valAx>
        <c:axId val="10882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108819968"/>
        <c:crosses val="autoZero"/>
        <c:crossBetween val="between"/>
      </c:valAx>
      <c:valAx>
        <c:axId val="108835584"/>
        <c:scaling>
          <c:orientation val="minMax"/>
          <c:max val="2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108837120"/>
        <c:crosses val="max"/>
        <c:crossBetween val="between"/>
      </c:valAx>
      <c:catAx>
        <c:axId val="10883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8835584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9021096702012E-2"/>
          <c:y val="0.14244520397093077"/>
          <c:w val="0.84158195780659661"/>
          <c:h val="0.55624373702981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Лист1!$B$47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F3C-4727-8FAC-766FFCB08B17}"/>
              </c:ext>
            </c:extLst>
          </c:dPt>
          <c:dPt>
            <c:idx val="1"/>
            <c:invertIfNegative val="0"/>
            <c:bubble3D val="0"/>
            <c:spPr>
              <a:solidFill>
                <a:srgbClr val="00755A"/>
              </a:solidFill>
            </c:spPr>
            <c:extLst>
              <c:ext xmlns:c16="http://schemas.microsoft.com/office/drawing/2014/chart" uri="{C3380CC4-5D6E-409C-BE32-E72D297353CC}">
                <c16:uniqueId val="{00000001-AF3C-4727-8FAC-766FFCB08B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3C-4727-8FAC-766FFCB08B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3C-4727-8FAC-766FFCB08B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Лист1!$A$48:$A$49</c:f>
              <c:strCache>
                <c:ptCount val="2"/>
                <c:pt idx="0">
                  <c:v>В СРЕДНЕМ ПО РЕГИОНУ</c:v>
                </c:pt>
                <c:pt idx="1">
                  <c:v>В МТК</c:v>
                </c:pt>
              </c:strCache>
            </c:strRef>
          </c:cat>
          <c:val>
            <c:numRef>
              <c:f>Лист1!$B$48:$B$49</c:f>
              <c:numCache>
                <c:formatCode>General</c:formatCode>
                <c:ptCount val="2"/>
                <c:pt idx="0">
                  <c:v>2.1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C-4727-8FAC-766FFCB08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861696"/>
        <c:axId val="108867584"/>
      </c:barChart>
      <c:catAx>
        <c:axId val="10886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8867584"/>
        <c:crosses val="autoZero"/>
        <c:auto val="1"/>
        <c:lblAlgn val="ctr"/>
        <c:lblOffset val="100"/>
        <c:noMultiLvlLbl val="0"/>
      </c:catAx>
      <c:valAx>
        <c:axId val="10886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886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EBDD-52B0-47B7-A03B-35B82876F5B7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3AADD-ED66-4A01-B0C2-D9FD7A090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26FF-A0F2-4B9F-A9FC-AFE51D7A75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FF15-3543-41B6-8DAA-6FF1FD751D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74519-671A-4C7D-8B96-A8072FAA918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38569-0E80-4059-861A-099AA63F39A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DB2449-96BA-414E-AFB0-9FBF635DA776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49480" y="9432768"/>
            <a:ext cx="294343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16" tIns="43507" rIns="87016" bIns="43507" anchor="b"/>
          <a:lstStyle/>
          <a:p>
            <a:pPr algn="r" defTabSz="868363"/>
            <a:fld id="{2E8D04A6-919B-4BBA-AB9E-8D1CD58CCC46}" type="slidenum">
              <a:rPr lang="ru-RU" sz="1100"/>
              <a:pPr algn="r" defTabSz="868363"/>
              <a:t>8</a:t>
            </a:fld>
            <a:endParaRPr lang="ru-RU" sz="11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5862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4" y="4719559"/>
            <a:ext cx="5434648" cy="4467066"/>
          </a:xfrm>
          <a:noFill/>
        </p:spPr>
        <p:txBody>
          <a:bodyPr lIns="87016" tIns="43507" rIns="87016" bIns="43507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FF15-3543-41B6-8DAA-6FF1FD751D2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6.xml"/><Relationship Id="rId10" Type="http://schemas.openxmlformats.org/officeDocument/2006/relationships/image" Target="../media/image2.png"/><Relationship Id="rId4" Type="http://schemas.openxmlformats.org/officeDocument/2006/relationships/chart" Target="../charts/chart5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4763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28613"/>
          </a:xfrm>
          <a:prstGeom prst="rect">
            <a:avLst/>
          </a:prstGeom>
          <a:solidFill>
            <a:srgbClr val="00755A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65113" indent="276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FFEE00"/>
                </a:solidFill>
                <a:latin typeface="Franklin Gothic Book" pitchFamily="34" charset="0"/>
              </a:rPr>
              <a:t>РОССИЙСКАЯ ГОСУДАРСТВЕННАЯ АГРОПРОМЫШЛЕННАЯ ЛИЗИНГОВАЯ КОМПАНИЯ "РОСАГРОЛИЗИНГ" </a:t>
            </a:r>
          </a:p>
        </p:txBody>
      </p:sp>
      <p:grpSp>
        <p:nvGrpSpPr>
          <p:cNvPr id="2055" name="Группа 19"/>
          <p:cNvGrpSpPr>
            <a:grpSpLocks/>
          </p:cNvGrpSpPr>
          <p:nvPr/>
        </p:nvGrpSpPr>
        <p:grpSpPr bwMode="auto">
          <a:xfrm>
            <a:off x="3348038" y="1773238"/>
            <a:ext cx="2303462" cy="2303462"/>
            <a:chOff x="4932040" y="764704"/>
            <a:chExt cx="3132000" cy="3132000"/>
          </a:xfrm>
        </p:grpSpPr>
        <p:sp>
          <p:nvSpPr>
            <p:cNvPr id="11" name="Овал 10"/>
            <p:cNvSpPr/>
            <p:nvPr/>
          </p:nvSpPr>
          <p:spPr>
            <a:xfrm>
              <a:off x="4932040" y="764704"/>
              <a:ext cx="3132000" cy="31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06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" t="14713"/>
            <a:stretch>
              <a:fillRect/>
            </a:stretch>
          </p:blipFill>
          <p:spPr bwMode="auto">
            <a:xfrm>
              <a:off x="5030683" y="869820"/>
              <a:ext cx="2922017" cy="292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11237" y="5807694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68531" rIns="180000" bIns="68531" spcCol="1270"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55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-13951" y="328613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68531" rIns="180000" bIns="68531" spcCol="1270"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55A"/>
                </a:solidFill>
              </a:rPr>
              <a:t>АО "РОСАГРОЛИЗИНГ " – </a:t>
            </a:r>
            <a:r>
              <a:rPr lang="ru-RU" b="1" dirty="0" smtClean="0">
                <a:solidFill>
                  <a:srgbClr val="00755A"/>
                </a:solidFill>
              </a:rPr>
              <a:t>Поддержка малого и среднего предпринимательства как фактор системного развития сельхозпроизводства и кооперации в АПК</a:t>
            </a:r>
            <a:endParaRPr lang="ru-RU" b="1" dirty="0">
              <a:solidFill>
                <a:srgbClr val="00755A"/>
              </a:solidFill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755A"/>
                </a:solidFill>
              </a:rPr>
              <a:t>ИЮЛЬ </a:t>
            </a:r>
            <a:r>
              <a:rPr lang="ru-RU" sz="1600" i="1" dirty="0">
                <a:solidFill>
                  <a:srgbClr val="00755A"/>
                </a:solidFill>
              </a:rPr>
              <a:t>2017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5112" y="5734898"/>
          <a:ext cx="9037638" cy="82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12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Руководитель Департамента развития корпоративного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 бизнеса и стратегического управления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Arial" charset="0"/>
                      </a:endParaRPr>
                    </a:p>
                  </a:txBody>
                  <a:tcPr marL="91432" marR="91432" marT="45773" marB="45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АНТИПОВА ТАТЬЯНА ВЛАДИМИРОВНА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107504" y="6432604"/>
            <a:ext cx="9073008" cy="457865"/>
            <a:chOff x="107504" y="6432604"/>
            <a:chExt cx="9073008" cy="457865"/>
          </a:xfrm>
        </p:grpSpPr>
        <p:grpSp>
          <p:nvGrpSpPr>
            <p:cNvPr id="3" name="Группа 149"/>
            <p:cNvGrpSpPr/>
            <p:nvPr/>
          </p:nvGrpSpPr>
          <p:grpSpPr>
            <a:xfrm>
              <a:off x="107504" y="6525344"/>
              <a:ext cx="9073008" cy="365125"/>
              <a:chOff x="107504" y="6525344"/>
              <a:chExt cx="9073008" cy="365125"/>
            </a:xfrm>
          </p:grpSpPr>
          <p:sp>
            <p:nvSpPr>
              <p:cNvPr id="319" name="Скругленный прямоугольник 318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Номер слайда 6"/>
              <p:cNvSpPr txBox="1">
                <a:spLocks/>
              </p:cNvSpPr>
              <p:nvPr/>
            </p:nvSpPr>
            <p:spPr>
              <a:xfrm>
                <a:off x="8780462" y="6525344"/>
                <a:ext cx="400050" cy="3651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4AE5D863-7A13-49B8-8B77-8751EF240938}" type="slidenum">
                  <a:rPr kumimoji="0" lang="ru-RU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10</a:t>
                </a:fld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1" name="Прямая соединительная линия 320"/>
              <p:cNvCxnSpPr/>
              <p:nvPr/>
            </p:nvCxnSpPr>
            <p:spPr>
              <a:xfrm>
                <a:off x="611560" y="6597352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317" name="Овал 316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36028" t="43455" r="24250" b="13251"/>
          <a:stretch>
            <a:fillRect/>
          </a:stretch>
        </p:blipFill>
        <p:spPr bwMode="auto">
          <a:xfrm>
            <a:off x="1187624" y="914411"/>
            <a:ext cx="3024336" cy="3024336"/>
          </a:xfrm>
          <a:prstGeom prst="rect">
            <a:avLst/>
          </a:prstGeom>
          <a:ln w="28575">
            <a:solidFill>
              <a:srgbClr val="00755A"/>
            </a:solidFill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187624" y="3164852"/>
            <a:ext cx="3024336" cy="784830"/>
          </a:xfrm>
          <a:prstGeom prst="rect">
            <a:avLst/>
          </a:prstGeom>
          <a:solidFill>
            <a:srgbClr val="FFEE00">
              <a:alpha val="70000"/>
            </a:srgbClr>
          </a:solidFill>
          <a:ln w="28575">
            <a:solidFill>
              <a:srgbClr val="00755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/>
              <a:t>Д. ЧЕЧУЛИНО НОВГОРОДСКОЙ ОБЛАСТИ</a:t>
            </a:r>
          </a:p>
          <a:p>
            <a:pPr algn="ctr"/>
            <a:r>
              <a:rPr lang="ru-RU" sz="900" b="1" i="1" dirty="0" smtClean="0"/>
              <a:t>(ООО "НОВГОРОДСКИЙ БЕКОН")</a:t>
            </a:r>
          </a:p>
          <a:p>
            <a:r>
              <a:rPr lang="ru-RU" sz="900" b="1" i="1" dirty="0" smtClean="0"/>
              <a:t>Мощности по очистке и сушке: 100 тонн/час</a:t>
            </a:r>
          </a:p>
          <a:p>
            <a:r>
              <a:rPr lang="ru-RU" sz="900" b="1" i="1" dirty="0" smtClean="0"/>
              <a:t>Мощность хранения: 15 000 тонн</a:t>
            </a:r>
          </a:p>
          <a:p>
            <a:r>
              <a:rPr lang="ru-RU" sz="900" b="1" i="1" dirty="0" smtClean="0"/>
              <a:t>Стоимость: 216 </a:t>
            </a:r>
            <a:r>
              <a:rPr lang="ru-RU" sz="900" b="1" i="1" dirty="0" err="1" smtClean="0"/>
              <a:t>млн</a:t>
            </a:r>
            <a:r>
              <a:rPr lang="ru-RU" sz="900" b="1" i="1" dirty="0" smtClean="0"/>
              <a:t> рублей </a:t>
            </a:r>
          </a:p>
        </p:txBody>
      </p:sp>
      <p:pic>
        <p:nvPicPr>
          <p:cNvPr id="18" name="Picture 2" descr="C:\Users\eyudin\AppData\Local\Microsoft\Windows\Temporary Internet Files\Content.Outlook\6AIIT5K6\DSC_1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14411"/>
            <a:ext cx="3096344" cy="2985899"/>
          </a:xfrm>
          <a:prstGeom prst="rect">
            <a:avLst/>
          </a:prstGeom>
          <a:ln w="28575">
            <a:solidFill>
              <a:srgbClr val="00755A"/>
            </a:solidFill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4572000" y="3138533"/>
            <a:ext cx="3096344" cy="784830"/>
          </a:xfrm>
          <a:prstGeom prst="rect">
            <a:avLst/>
          </a:prstGeom>
          <a:solidFill>
            <a:srgbClr val="FFEE00">
              <a:alpha val="70000"/>
            </a:srgbClr>
          </a:solidFill>
          <a:ln w="28575">
            <a:solidFill>
              <a:srgbClr val="00755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/>
              <a:t>ПОС. КОЗЬМИНСКИЙ ТУЛЬСКОЙ ОБЛАСТИ </a:t>
            </a:r>
            <a:br>
              <a:rPr lang="ru-RU" sz="900" b="1" i="1" dirty="0" smtClean="0"/>
            </a:br>
            <a:r>
              <a:rPr lang="ru-RU" sz="900" b="1" i="1" dirty="0" smtClean="0"/>
              <a:t>(ООО "СП ВЯЗОВО") </a:t>
            </a:r>
          </a:p>
          <a:p>
            <a:r>
              <a:rPr lang="ru-RU" sz="900" b="1" i="1" dirty="0" smtClean="0"/>
              <a:t>Мощности по очистке и сушке: 100 тонн/час</a:t>
            </a:r>
          </a:p>
          <a:p>
            <a:r>
              <a:rPr lang="ru-RU" sz="900" b="1" i="1" dirty="0" smtClean="0"/>
              <a:t>Мощность хранения: 10 000 тонн</a:t>
            </a:r>
          </a:p>
          <a:p>
            <a:r>
              <a:rPr lang="ru-RU" sz="900" b="1" i="1" dirty="0" smtClean="0"/>
              <a:t>Стоимость: 109 </a:t>
            </a:r>
            <a:r>
              <a:rPr lang="ru-RU" sz="900" b="1" i="1" dirty="0" err="1" smtClean="0"/>
              <a:t>млн</a:t>
            </a:r>
            <a:r>
              <a:rPr lang="ru-RU" sz="900" b="1" i="1" dirty="0" smtClean="0"/>
              <a:t> рублей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85198"/>
            <a:ext cx="2915816" cy="2281596"/>
          </a:xfrm>
          <a:prstGeom prst="rect">
            <a:avLst/>
          </a:prstGeom>
          <a:noFill/>
          <a:ln w="28575">
            <a:solidFill>
              <a:srgbClr val="00755A"/>
            </a:solidFill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6210254" y="5590641"/>
            <a:ext cx="2915816" cy="784830"/>
          </a:xfrm>
          <a:prstGeom prst="rect">
            <a:avLst/>
          </a:prstGeom>
          <a:solidFill>
            <a:srgbClr val="FFEE00">
              <a:alpha val="70000"/>
            </a:srgbClr>
          </a:solidFill>
          <a:ln w="28575">
            <a:solidFill>
              <a:srgbClr val="00755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/>
              <a:t>ПОС. ЧУЧКОВО РЯЗАНСКОЙ ОБЛАСТИ </a:t>
            </a:r>
          </a:p>
          <a:p>
            <a:pPr algn="ctr"/>
            <a:r>
              <a:rPr lang="ru-RU" sz="900" b="1" i="1" dirty="0" smtClean="0"/>
              <a:t>(ООО "ОКА МОЛОКО")</a:t>
            </a:r>
          </a:p>
          <a:p>
            <a:pPr algn="ctr"/>
            <a:endParaRPr lang="ru-RU" sz="900" b="1" i="1" dirty="0" smtClean="0"/>
          </a:p>
          <a:p>
            <a:r>
              <a:rPr lang="ru-RU" sz="900" b="1" i="1" dirty="0" smtClean="0"/>
              <a:t>Мощность по очистке и сушке: 200 тонн/час</a:t>
            </a:r>
          </a:p>
          <a:p>
            <a:r>
              <a:rPr lang="ru-RU" sz="900" b="1" i="1" dirty="0" smtClean="0"/>
              <a:t>Стоимость: 187 </a:t>
            </a:r>
            <a:r>
              <a:rPr lang="ru-RU" sz="900" b="1" i="1" dirty="0" err="1" smtClean="0"/>
              <a:t>млн</a:t>
            </a:r>
            <a:r>
              <a:rPr lang="ru-RU" sz="900" b="1" i="1" dirty="0" smtClean="0"/>
              <a:t> рублей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 l="5217" r="3478"/>
          <a:stretch>
            <a:fillRect/>
          </a:stretch>
        </p:blipFill>
        <p:spPr bwMode="auto">
          <a:xfrm>
            <a:off x="1" y="4085198"/>
            <a:ext cx="2746798" cy="2281596"/>
          </a:xfrm>
          <a:prstGeom prst="rect">
            <a:avLst/>
          </a:prstGeom>
          <a:noFill/>
          <a:ln w="28575">
            <a:solidFill>
              <a:srgbClr val="00755A"/>
            </a:solidFill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/>
          <a:srcRect l="16238" t="40550" r="39466" b="21650"/>
          <a:stretch>
            <a:fillRect/>
          </a:stretch>
        </p:blipFill>
        <p:spPr bwMode="auto">
          <a:xfrm>
            <a:off x="2915816" y="4085198"/>
            <a:ext cx="3164994" cy="2281596"/>
          </a:xfrm>
          <a:prstGeom prst="rect">
            <a:avLst/>
          </a:prstGeom>
          <a:noFill/>
          <a:ln w="28575">
            <a:solidFill>
              <a:srgbClr val="00755A"/>
            </a:solidFill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915816" y="5579987"/>
            <a:ext cx="3168352" cy="784830"/>
          </a:xfrm>
          <a:prstGeom prst="rect">
            <a:avLst/>
          </a:prstGeom>
          <a:solidFill>
            <a:srgbClr val="FFEE00">
              <a:alpha val="70000"/>
            </a:srgbClr>
          </a:solidFill>
          <a:ln w="28575">
            <a:solidFill>
              <a:srgbClr val="00755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/>
              <a:t>Г. ЗАИНСК РЕСПУБЛИКИ ТАТАРСТАН</a:t>
            </a:r>
          </a:p>
          <a:p>
            <a:pPr algn="ctr"/>
            <a:r>
              <a:rPr lang="ru-RU" sz="900" b="1" i="1" dirty="0" smtClean="0"/>
              <a:t>(ООО "ЗАИНСКИЙ ЭЛЕВАТОР")</a:t>
            </a:r>
          </a:p>
          <a:p>
            <a:r>
              <a:rPr lang="ru-RU" sz="900" b="1" i="1" dirty="0" smtClean="0"/>
              <a:t>Мощности по очистке и сушке: 150 тонн/час</a:t>
            </a:r>
          </a:p>
          <a:p>
            <a:r>
              <a:rPr lang="ru-RU" sz="900" b="1" i="1" dirty="0" smtClean="0"/>
              <a:t>Мощность хранения: 29 000 тонн</a:t>
            </a:r>
          </a:p>
          <a:p>
            <a:r>
              <a:rPr lang="ru-RU" sz="900" b="1" i="1" dirty="0" smtClean="0"/>
              <a:t>Стоимость: 231 </a:t>
            </a:r>
            <a:r>
              <a:rPr lang="ru-RU" sz="900" b="1" i="1" dirty="0" err="1" smtClean="0"/>
              <a:t>млн</a:t>
            </a:r>
            <a:r>
              <a:rPr lang="ru-RU" sz="900" b="1" i="1" dirty="0" smtClean="0"/>
              <a:t> рублей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599606"/>
            <a:ext cx="2754384" cy="784830"/>
          </a:xfrm>
          <a:prstGeom prst="rect">
            <a:avLst/>
          </a:prstGeom>
          <a:solidFill>
            <a:srgbClr val="FFEE00">
              <a:alpha val="70000"/>
            </a:srgbClr>
          </a:solidFill>
          <a:ln w="28575">
            <a:solidFill>
              <a:srgbClr val="00755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/>
              <a:t>Г. МЦЕНСК ОРЛОВСКОЙ ОБЛАСТИ </a:t>
            </a:r>
          </a:p>
          <a:p>
            <a:pPr algn="ctr"/>
            <a:r>
              <a:rPr lang="ru-RU" sz="900" b="1" i="1" dirty="0" smtClean="0"/>
              <a:t>(ОАО "МЦЕНСКАЯ")</a:t>
            </a:r>
          </a:p>
          <a:p>
            <a:pPr algn="ctr"/>
            <a:endParaRPr lang="ru-RU" sz="900" b="1" i="1" dirty="0" smtClean="0"/>
          </a:p>
          <a:p>
            <a:r>
              <a:rPr lang="ru-RU" sz="900" b="1" i="1" dirty="0" smtClean="0"/>
              <a:t>Мощность хранения: 37 000 тонн</a:t>
            </a:r>
          </a:p>
          <a:p>
            <a:r>
              <a:rPr lang="ru-RU" sz="900" b="1" i="1" dirty="0" smtClean="0"/>
              <a:t>Стоимость: 130 </a:t>
            </a:r>
            <a:r>
              <a:rPr lang="ru-RU" sz="900" b="1" i="1" dirty="0" err="1" smtClean="0"/>
              <a:t>млн</a:t>
            </a:r>
            <a:r>
              <a:rPr lang="ru-RU" sz="900" b="1" i="1" dirty="0" smtClean="0"/>
              <a:t> рублей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/>
              <a:t>АО "РОСАГРОЛИЗИНГ" ОСУЩЕСТВЛЯЕТ ФИНАНСИРОВАНИЕ ПРОЕКТОВ СТРОИТЕЛЬСТВА ЭЛЕВАТОРНЫХ КОМПЛЕКСОВ </a:t>
            </a:r>
            <a:br>
              <a:rPr lang="ru-RU" sz="1200" b="1" i="1" dirty="0" smtClean="0"/>
            </a:br>
            <a:r>
              <a:rPr lang="ru-RU" sz="1200" b="1" i="1" dirty="0" smtClean="0"/>
              <a:t>В РЕГИОНАХ РФ.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9618" y="-10658"/>
            <a:ext cx="9153617" cy="406352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algn="ctr">
              <a:lnSpc>
                <a:spcPts val="16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ПРИМЕРЫ РЕАЛИЗОВАННЫХ ПРОЕКТОВ "ПОД КЛЮЧ" (СТРОИТЕЛЬСТВО ЭЛЕВАТОРНЫХ КОМПЛЕКСОВ)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9512" y="4014324"/>
            <a:ext cx="8964488" cy="23670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рямоугольник 238"/>
          <p:cNvSpPr/>
          <p:nvPr/>
        </p:nvSpPr>
        <p:spPr>
          <a:xfrm>
            <a:off x="79512" y="1278020"/>
            <a:ext cx="8964488" cy="2439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1108"/>
            <a:ext cx="9136063" cy="405772"/>
          </a:xfrm>
          <a:prstGeom prst="rect">
            <a:avLst/>
          </a:prstGeom>
          <a:solidFill>
            <a:srgbClr val="00755A"/>
          </a:solidFill>
          <a:ln>
            <a:solidFill>
              <a:srgbClr val="00755A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НУЖНО ЛИ РАЗВИВАТЬ СЕЛЬХОЗКООПЕРАЦИЮ?</a:t>
            </a:r>
            <a:endParaRPr lang="ru-RU" sz="1400" b="1" dirty="0">
              <a:solidFill>
                <a:srgbClr val="FFFF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1504662"/>
            <a:ext cx="7056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УДЕЛЬНЫЙ ВЕС КООПЕРАТИВОВ В МАТЕРИАЛЬНО-ТЕХНИЧЕСКОМ СНАБЖЕНИИ В РАЗНЫХ СТРАНАХ, %</a:t>
            </a: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0" y="4365104"/>
          <a:ext cx="40679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4" name="Прямоугольник 223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/>
              <a:t>СЕЛЬСКОХОЗЯЙСТВЕННАЯ КООПЕРАЦИЯ ЯВЛЯЕТСЯ ВАЖНЫМ НАПРАВЛЕНИЕМ ПОДДЕРЖКИ СЕЛЬХОЗПРОИЗВОДСТВА НА СЕЛЕ, РЕШЕНИЯ ВОПРОСОВ ИМПОРТОЗАМЕЩЕНИЯ, ОБЕСПЕЧЕНИЯ ДОСТОЙНОГО УРОВНЯ ЖИЗНИ В СЕЛЬСКОЙ МЕСТНОСТИ.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90086" y="4114244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00755A"/>
                </a:solidFill>
              </a:rPr>
              <a:t>КОЛИЧЕСТВО ЗАРЕГИСТРИРОВАННЫХ СЕЛЬСКОХОЗЯЙСТВЕННЫХ КООПЕРАТИВОВ  В 2016 СОСТАВЛЯЕТ  </a:t>
            </a:r>
            <a:r>
              <a:rPr lang="en-US" sz="1050" b="1" i="1" dirty="0" smtClean="0">
                <a:solidFill>
                  <a:srgbClr val="00755A"/>
                </a:solidFill>
              </a:rPr>
              <a:t>&gt; </a:t>
            </a:r>
            <a:r>
              <a:rPr lang="ru-RU" sz="1050" b="1" i="1" dirty="0" smtClean="0">
                <a:solidFill>
                  <a:srgbClr val="00755A"/>
                </a:solidFill>
              </a:rPr>
              <a:t>6 ТЫС. </a:t>
            </a:r>
          </a:p>
        </p:txBody>
      </p:sp>
      <p:sp>
        <p:nvSpPr>
          <p:cNvPr id="234" name="Штриховая стрелка вправо 233"/>
          <p:cNvSpPr/>
          <p:nvPr/>
        </p:nvSpPr>
        <p:spPr>
          <a:xfrm>
            <a:off x="4283968" y="4149080"/>
            <a:ext cx="360040" cy="360040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TextBox 234"/>
          <p:cNvSpPr txBox="1"/>
          <p:nvPr/>
        </p:nvSpPr>
        <p:spPr>
          <a:xfrm>
            <a:off x="4716016" y="4093622"/>
            <a:ext cx="4283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FF0000"/>
                </a:solidFill>
              </a:rPr>
              <a:t>С УЧЕТОМ ТОГО, ЧТО В АПК РАБОТАЕТ ОКОЛО 2 МЛН СУБЪЕКТОВ МСП, ДОЛЯ КООПЕРАТИВОВ В АГРОБИЗНЕСЕ СОСТАВЛЯЕТ </a:t>
            </a:r>
            <a:r>
              <a:rPr lang="en-US" sz="1050" b="1" i="1" dirty="0" smtClean="0">
                <a:solidFill>
                  <a:srgbClr val="FF0000"/>
                </a:solidFill>
              </a:rPr>
              <a:t>&lt;</a:t>
            </a:r>
            <a:r>
              <a:rPr lang="ru-RU" sz="1050" b="1" i="1" dirty="0" smtClean="0">
                <a:solidFill>
                  <a:srgbClr val="FF0000"/>
                </a:solidFill>
              </a:rPr>
              <a:t> 1%.</a:t>
            </a:r>
          </a:p>
        </p:txBody>
      </p:sp>
      <p:graphicFrame>
        <p:nvGraphicFramePr>
          <p:cNvPr id="237" name="Диаграмма 236"/>
          <p:cNvGraphicFramePr/>
          <p:nvPr/>
        </p:nvGraphicFramePr>
        <p:xfrm>
          <a:off x="4572000" y="4509120"/>
          <a:ext cx="36004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8" name="Пятиугольник 237"/>
          <p:cNvSpPr/>
          <p:nvPr/>
        </p:nvSpPr>
        <p:spPr>
          <a:xfrm>
            <a:off x="0" y="1124744"/>
            <a:ext cx="3347864" cy="2880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УСПЕШНЫЙ ЗАРУБЕЖНЫЙ ОПЫТ</a:t>
            </a:r>
            <a:endParaRPr lang="ru-RU" sz="1400" b="1" dirty="0"/>
          </a:p>
        </p:txBody>
      </p:sp>
      <p:sp>
        <p:nvSpPr>
          <p:cNvPr id="241" name="Прямоугольник 240"/>
          <p:cNvSpPr/>
          <p:nvPr/>
        </p:nvSpPr>
        <p:spPr>
          <a:xfrm>
            <a:off x="179512" y="1847259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США</a:t>
            </a:r>
          </a:p>
        </p:txBody>
      </p:sp>
      <p:sp>
        <p:nvSpPr>
          <p:cNvPr id="242" name="Прямоугольник 241"/>
          <p:cNvSpPr/>
          <p:nvPr/>
        </p:nvSpPr>
        <p:spPr>
          <a:xfrm>
            <a:off x="1961710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КАНАДА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3743908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ШВЕЦИЯ</a:t>
            </a:r>
          </a:p>
        </p:txBody>
      </p:sp>
      <p:sp>
        <p:nvSpPr>
          <p:cNvPr id="244" name="Прямоугольник 243"/>
          <p:cNvSpPr/>
          <p:nvPr/>
        </p:nvSpPr>
        <p:spPr>
          <a:xfrm>
            <a:off x="5526106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НИДЕРЛАНДЫ</a:t>
            </a:r>
          </a:p>
        </p:txBody>
      </p:sp>
      <p:sp>
        <p:nvSpPr>
          <p:cNvPr id="245" name="Прямоугольник 244"/>
          <p:cNvSpPr/>
          <p:nvPr/>
        </p:nvSpPr>
        <p:spPr>
          <a:xfrm>
            <a:off x="7308304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ГЕРМАНИЯ</a:t>
            </a:r>
          </a:p>
        </p:txBody>
      </p:sp>
      <p:grpSp>
        <p:nvGrpSpPr>
          <p:cNvPr id="3" name="Группа 248"/>
          <p:cNvGrpSpPr/>
          <p:nvPr/>
        </p:nvGrpSpPr>
        <p:grpSpPr>
          <a:xfrm>
            <a:off x="2237927" y="2339399"/>
            <a:ext cx="1080000" cy="1080000"/>
            <a:chOff x="433360" y="4716598"/>
            <a:chExt cx="970184" cy="944546"/>
          </a:xfrm>
        </p:grpSpPr>
        <p:sp>
          <p:nvSpPr>
            <p:cNvPr id="246" name="Пирог 245"/>
            <p:cNvSpPr/>
            <p:nvPr/>
          </p:nvSpPr>
          <p:spPr>
            <a:xfrm>
              <a:off x="433360" y="4716598"/>
              <a:ext cx="936000" cy="936000"/>
            </a:xfrm>
            <a:prstGeom prst="pie">
              <a:avLst>
                <a:gd name="adj1" fmla="val 6940721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7" name="Пирог 246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69061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8" name="Прямоугольник 247"/>
            <p:cNvSpPr/>
            <p:nvPr/>
          </p:nvSpPr>
          <p:spPr>
            <a:xfrm>
              <a:off x="865408" y="5088824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59 %</a:t>
              </a:r>
            </a:p>
          </p:txBody>
        </p:sp>
      </p:grpSp>
      <p:grpSp>
        <p:nvGrpSpPr>
          <p:cNvPr id="4" name="Группа 249"/>
          <p:cNvGrpSpPr/>
          <p:nvPr/>
        </p:nvGrpSpPr>
        <p:grpSpPr>
          <a:xfrm>
            <a:off x="395536" y="2338941"/>
            <a:ext cx="1080000" cy="1080000"/>
            <a:chOff x="433360" y="4656776"/>
            <a:chExt cx="970184" cy="1004368"/>
          </a:xfrm>
        </p:grpSpPr>
        <p:sp>
          <p:nvSpPr>
            <p:cNvPr id="251" name="Пирог 250"/>
            <p:cNvSpPr/>
            <p:nvPr/>
          </p:nvSpPr>
          <p:spPr>
            <a:xfrm>
              <a:off x="433360" y="4656776"/>
              <a:ext cx="936000" cy="936000"/>
            </a:xfrm>
            <a:prstGeom prst="pie">
              <a:avLst>
                <a:gd name="adj1" fmla="val 13210503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2" name="Пирог 251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132331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3" name="Прямоугольник 252"/>
            <p:cNvSpPr/>
            <p:nvPr/>
          </p:nvSpPr>
          <p:spPr>
            <a:xfrm>
              <a:off x="683568" y="5229200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86 %</a:t>
              </a:r>
            </a:p>
          </p:txBody>
        </p:sp>
      </p:grpSp>
      <p:grpSp>
        <p:nvGrpSpPr>
          <p:cNvPr id="5" name="Группа 253"/>
          <p:cNvGrpSpPr/>
          <p:nvPr/>
        </p:nvGrpSpPr>
        <p:grpSpPr>
          <a:xfrm>
            <a:off x="3995936" y="2338941"/>
            <a:ext cx="1080000" cy="1080000"/>
            <a:chOff x="437633" y="4682414"/>
            <a:chExt cx="944546" cy="995822"/>
          </a:xfrm>
        </p:grpSpPr>
        <p:sp>
          <p:nvSpPr>
            <p:cNvPr id="255" name="Пирог 254"/>
            <p:cNvSpPr/>
            <p:nvPr/>
          </p:nvSpPr>
          <p:spPr>
            <a:xfrm>
              <a:off x="437633" y="4682414"/>
              <a:ext cx="936000" cy="936000"/>
            </a:xfrm>
            <a:prstGeom prst="pie">
              <a:avLst>
                <a:gd name="adj1" fmla="val 15947232"/>
                <a:gd name="adj2" fmla="val 1644536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6" name="Пирог 255"/>
            <p:cNvSpPr/>
            <p:nvPr/>
          </p:nvSpPr>
          <p:spPr>
            <a:xfrm>
              <a:off x="446179" y="4742236"/>
              <a:ext cx="936000" cy="936000"/>
            </a:xfrm>
            <a:prstGeom prst="pie">
              <a:avLst>
                <a:gd name="adj1" fmla="val 16365083"/>
                <a:gd name="adj2" fmla="val 157669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649384" y="5292662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99 %</a:t>
              </a:r>
            </a:p>
          </p:txBody>
        </p:sp>
      </p:grpSp>
      <p:grpSp>
        <p:nvGrpSpPr>
          <p:cNvPr id="6" name="Группа 257"/>
          <p:cNvGrpSpPr/>
          <p:nvPr/>
        </p:nvGrpSpPr>
        <p:grpSpPr>
          <a:xfrm>
            <a:off x="5796256" y="2316628"/>
            <a:ext cx="1080000" cy="1080000"/>
            <a:chOff x="423835" y="4665322"/>
            <a:chExt cx="979709" cy="995822"/>
          </a:xfrm>
        </p:grpSpPr>
        <p:sp>
          <p:nvSpPr>
            <p:cNvPr id="259" name="Пирог 258"/>
            <p:cNvSpPr/>
            <p:nvPr/>
          </p:nvSpPr>
          <p:spPr>
            <a:xfrm>
              <a:off x="423835" y="4665322"/>
              <a:ext cx="936000" cy="936000"/>
            </a:xfrm>
            <a:prstGeom prst="pie">
              <a:avLst>
                <a:gd name="adj1" fmla="val 12844315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0" name="Пирог 259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128323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683568" y="5229200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82 %</a:t>
              </a:r>
            </a:p>
          </p:txBody>
        </p:sp>
      </p:grpSp>
      <p:grpSp>
        <p:nvGrpSpPr>
          <p:cNvPr id="7" name="Группа 261"/>
          <p:cNvGrpSpPr/>
          <p:nvPr/>
        </p:nvGrpSpPr>
        <p:grpSpPr>
          <a:xfrm>
            <a:off x="7596336" y="2336506"/>
            <a:ext cx="1080000" cy="1080000"/>
            <a:chOff x="433360" y="4716598"/>
            <a:chExt cx="970184" cy="944546"/>
          </a:xfrm>
        </p:grpSpPr>
        <p:sp>
          <p:nvSpPr>
            <p:cNvPr id="263" name="Пирог 262"/>
            <p:cNvSpPr/>
            <p:nvPr/>
          </p:nvSpPr>
          <p:spPr>
            <a:xfrm>
              <a:off x="433360" y="4716598"/>
              <a:ext cx="936000" cy="936000"/>
            </a:xfrm>
            <a:prstGeom prst="pie">
              <a:avLst>
                <a:gd name="adj1" fmla="val 6940721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4" name="Пирог 263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69061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5" name="Прямоугольник 264"/>
            <p:cNvSpPr/>
            <p:nvPr/>
          </p:nvSpPr>
          <p:spPr>
            <a:xfrm>
              <a:off x="865408" y="5088824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58 %</a:t>
              </a:r>
            </a:p>
          </p:txBody>
        </p:sp>
      </p:grpSp>
      <p:grpSp>
        <p:nvGrpSpPr>
          <p:cNvPr id="8" name="Группа 55"/>
          <p:cNvGrpSpPr/>
          <p:nvPr/>
        </p:nvGrpSpPr>
        <p:grpSpPr>
          <a:xfrm>
            <a:off x="107504" y="6432604"/>
            <a:ext cx="9073008" cy="457865"/>
            <a:chOff x="107504" y="6432604"/>
            <a:chExt cx="9073008" cy="457865"/>
          </a:xfrm>
        </p:grpSpPr>
        <p:grpSp>
          <p:nvGrpSpPr>
            <p:cNvPr id="9" name="Группа 149"/>
            <p:cNvGrpSpPr/>
            <p:nvPr/>
          </p:nvGrpSpPr>
          <p:grpSpPr>
            <a:xfrm>
              <a:off x="107504" y="6525344"/>
              <a:ext cx="9073008" cy="365125"/>
              <a:chOff x="107504" y="6525344"/>
              <a:chExt cx="9073008" cy="365125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Номер слайда 6"/>
              <p:cNvSpPr txBox="1">
                <a:spLocks/>
              </p:cNvSpPr>
              <p:nvPr/>
            </p:nvSpPr>
            <p:spPr>
              <a:xfrm>
                <a:off x="8780462" y="6525344"/>
                <a:ext cx="400050" cy="3651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4AE5D863-7A13-49B8-8B77-8751EF240938}" type="slidenum">
                  <a:rPr kumimoji="0" lang="ru-RU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</a:t>
                </a:fld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611560" y="6597352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55" name="TextBox 54"/>
          <p:cNvSpPr txBox="1"/>
          <p:nvPr/>
        </p:nvSpPr>
        <p:spPr>
          <a:xfrm>
            <a:off x="5468348" y="6021288"/>
            <a:ext cx="2448272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ru-RU" sz="1100" dirty="0" smtClean="0"/>
              <a:t>Доля кооперативов в </a:t>
            </a:r>
            <a:r>
              <a:rPr lang="ru-RU" sz="1100" dirty="0" err="1" smtClean="0"/>
              <a:t>агробизнесе</a:t>
            </a:r>
            <a:r>
              <a:rPr lang="ru-RU" sz="1100" dirty="0" smtClean="0"/>
              <a:t> РФ </a:t>
            </a:r>
            <a:endParaRPr lang="ru-RU" sz="1100" dirty="0"/>
          </a:p>
        </p:txBody>
      </p:sp>
      <p:sp>
        <p:nvSpPr>
          <p:cNvPr id="49" name="Пятиугольник 48"/>
          <p:cNvSpPr/>
          <p:nvPr/>
        </p:nvSpPr>
        <p:spPr>
          <a:xfrm>
            <a:off x="0" y="3861048"/>
            <a:ext cx="3347864" cy="28803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ТЕКУЩЕЕ СОСТОЯНИЕ В РФ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07504" y="3915673"/>
            <a:ext cx="5184576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7" name="Прямоугольник 76"/>
          <p:cNvSpPr/>
          <p:nvPr/>
        </p:nvSpPr>
        <p:spPr>
          <a:xfrm>
            <a:off x="4283969" y="3915673"/>
            <a:ext cx="4860032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39952" y="4059689"/>
            <a:ext cx="4896544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rtlCol="0" anchor="t"/>
          <a:lstStyle/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9512" y="4059689"/>
            <a:ext cx="3888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rtlCol="0" anchor="t"/>
          <a:lstStyle/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688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00"/>
              </a:lnSpc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ВЗАИМОДЕЙСТВИЕ АО "РОСАГРОЛИЗИНГ" С МСП</a:t>
            </a:r>
            <a:endParaRPr lang="ru-RU" sz="1400" b="1" dirty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0" y="1052736"/>
            <a:ext cx="9071993" cy="288162"/>
          </a:xfrm>
          <a:prstGeom prst="roundRect">
            <a:avLst>
              <a:gd name="adj" fmla="val 2120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ДОЛЯ СУБЪЕКТОВ МАЛОГО И СРЕДНЕГО ПРЕДПРИНИМАТЕЛЬСТВА В ПРОИЗВОДСТВЕ СЕЛЬХОЗПРОДУКЦИИ 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88032" y="3930531"/>
            <a:ext cx="3635896" cy="235132"/>
          </a:xfrm>
          <a:prstGeom prst="roundRect">
            <a:avLst>
              <a:gd name="adj" fmla="val 21204"/>
            </a:avLst>
          </a:prstGeom>
          <a:solidFill>
            <a:srgbClr val="FFEE00"/>
          </a:solidFill>
          <a:ln w="28575"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ru-RU" sz="900" b="1" i="1" dirty="0" smtClean="0">
                <a:solidFill>
                  <a:srgbClr val="00735A"/>
                </a:solidFill>
              </a:rPr>
              <a:t>ДОЛЯ МСП В РАБОТЕ ОБЩЕСТВА (ЗА ВЕСЬ ПЕРИОД ДЕЯТЕЛЬНОСТИ)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03705"/>
            <a:ext cx="2304880" cy="158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Скругленный прямоугольник 87"/>
          <p:cNvSpPr/>
          <p:nvPr/>
        </p:nvSpPr>
        <p:spPr>
          <a:xfrm>
            <a:off x="4283968" y="3930531"/>
            <a:ext cx="4572000" cy="216024"/>
          </a:xfrm>
          <a:prstGeom prst="roundRect">
            <a:avLst>
              <a:gd name="adj" fmla="val 21204"/>
            </a:avLst>
          </a:prstGeom>
          <a:solidFill>
            <a:srgbClr val="FFEE00"/>
          </a:solidFill>
          <a:ln w="28575"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ru-RU" sz="900" b="1" i="1" dirty="0" smtClean="0">
                <a:solidFill>
                  <a:srgbClr val="00735A"/>
                </a:solidFill>
              </a:rPr>
              <a:t>РАСШИРЕНИЕ ГЕОГРАФИИ РАБОТЫ АО "РОСАГРОЛИЗИНГ" С МСП</a:t>
            </a:r>
          </a:p>
        </p:txBody>
      </p:sp>
      <p:grpSp>
        <p:nvGrpSpPr>
          <p:cNvPr id="2" name="Группа 49"/>
          <p:cNvGrpSpPr/>
          <p:nvPr/>
        </p:nvGrpSpPr>
        <p:grpSpPr>
          <a:xfrm>
            <a:off x="5364088" y="6075913"/>
            <a:ext cx="2880320" cy="449431"/>
            <a:chOff x="4716016" y="6021288"/>
            <a:chExt cx="2880320" cy="449431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4716016" y="6021288"/>
              <a:ext cx="2880320" cy="449431"/>
            </a:xfrm>
            <a:prstGeom prst="roundRect">
              <a:avLst>
                <a:gd name="adj" fmla="val 10715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3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148064" y="6093296"/>
              <a:ext cx="2376264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500"/>
                </a:lnSpc>
              </a:pPr>
              <a:r>
                <a:rPr lang="ru-RU" sz="600" b="1" dirty="0" smtClean="0">
                  <a:solidFill>
                    <a:schemeClr val="tx1"/>
                  </a:solidFill>
                </a:rPr>
                <a:t>КОЛИЧЕСТВО КОНТРАГЕНТОВ В РЕГИОНЕ</a:t>
              </a:r>
              <a:endParaRPr lang="ru-RU" sz="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47"/>
            <p:cNvGrpSpPr/>
            <p:nvPr/>
          </p:nvGrpSpPr>
          <p:grpSpPr>
            <a:xfrm>
              <a:off x="4788024" y="6236051"/>
              <a:ext cx="2808312" cy="146538"/>
              <a:chOff x="4788024" y="6236051"/>
              <a:chExt cx="2808312" cy="146538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4788024" y="6237312"/>
                <a:ext cx="222191" cy="1196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5262132" y="6246734"/>
                <a:ext cx="222191" cy="1196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5757642" y="6240324"/>
                <a:ext cx="222191" cy="119641"/>
              </a:xfrm>
              <a:prstGeom prst="rect">
                <a:avLst/>
              </a:prstGeom>
              <a:solidFill>
                <a:srgbClr val="FFEE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335843" y="6243721"/>
                <a:ext cx="222191" cy="11964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986052" y="6253141"/>
                <a:ext cx="222191" cy="119641"/>
              </a:xfrm>
              <a:prstGeom prst="rect">
                <a:avLst/>
              </a:prstGeom>
              <a:solidFill>
                <a:srgbClr val="0073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5076056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en-US" sz="600" b="1" dirty="0" smtClean="0">
                    <a:solidFill>
                      <a:schemeClr val="tx1"/>
                    </a:solidFill>
                  </a:rPr>
                  <a:t>&lt;</a:t>
                </a:r>
                <a:r>
                  <a:rPr lang="ru-RU" sz="600" b="1" dirty="0" smtClean="0">
                    <a:solidFill>
                      <a:schemeClr val="tx1"/>
                    </a:solidFill>
                  </a:rPr>
                  <a:t> 5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5544144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600" b="1" dirty="0" smtClean="0">
                    <a:solidFill>
                      <a:schemeClr val="tx1"/>
                    </a:solidFill>
                  </a:rPr>
                  <a:t>5-10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48200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600" b="1" dirty="0" smtClean="0">
                    <a:solidFill>
                      <a:schemeClr val="tx1"/>
                    </a:solidFill>
                  </a:rPr>
                  <a:t>11-50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6624264" y="6237312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600" b="1" dirty="0" smtClean="0">
                    <a:solidFill>
                      <a:schemeClr val="tx1"/>
                    </a:solidFill>
                  </a:rPr>
                  <a:t>51-100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7272336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en-US" sz="600" b="1" dirty="0" smtClean="0">
                    <a:solidFill>
                      <a:schemeClr val="tx1"/>
                    </a:solidFill>
                  </a:rPr>
                  <a:t>&gt;</a:t>
                </a:r>
                <a:r>
                  <a:rPr lang="ru-RU" sz="600" b="1" dirty="0" smtClean="0">
                    <a:solidFill>
                      <a:schemeClr val="tx1"/>
                    </a:solidFill>
                  </a:rPr>
                  <a:t> 100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1" name="Скругленный прямоугольник 100"/>
          <p:cNvSpPr/>
          <p:nvPr/>
        </p:nvSpPr>
        <p:spPr>
          <a:xfrm>
            <a:off x="4860032" y="4275713"/>
            <a:ext cx="936104" cy="216024"/>
          </a:xfrm>
          <a:prstGeom prst="roundRect">
            <a:avLst/>
          </a:prstGeom>
          <a:solidFill>
            <a:srgbClr val="00735A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rgbClr val="FFEE00"/>
                </a:solidFill>
              </a:rPr>
              <a:t>ДО 2010 Г.</a:t>
            </a:r>
            <a:endParaRPr lang="ru-RU" sz="1050" b="1" dirty="0">
              <a:solidFill>
                <a:srgbClr val="FFEE00"/>
              </a:solidFill>
            </a:endParaRPr>
          </a:p>
        </p:txBody>
      </p:sp>
      <p:sp>
        <p:nvSpPr>
          <p:cNvPr id="103" name="Пирог 102"/>
          <p:cNvSpPr/>
          <p:nvPr/>
        </p:nvSpPr>
        <p:spPr>
          <a:xfrm>
            <a:off x="467544" y="4563745"/>
            <a:ext cx="1224136" cy="1296144"/>
          </a:xfrm>
          <a:prstGeom prst="pie">
            <a:avLst>
              <a:gd name="adj1" fmla="val 15410794"/>
              <a:gd name="adj2" fmla="val 1692846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Пирог 103"/>
          <p:cNvSpPr/>
          <p:nvPr/>
        </p:nvSpPr>
        <p:spPr>
          <a:xfrm>
            <a:off x="323528" y="4707761"/>
            <a:ext cx="1512168" cy="1440160"/>
          </a:xfrm>
          <a:prstGeom prst="pie">
            <a:avLst>
              <a:gd name="adj1" fmla="val 17039227"/>
              <a:gd name="adj2" fmla="val 15383292"/>
            </a:avLst>
          </a:prstGeom>
          <a:solidFill>
            <a:srgbClr val="00735A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Пирог 106"/>
          <p:cNvSpPr/>
          <p:nvPr/>
        </p:nvSpPr>
        <p:spPr>
          <a:xfrm>
            <a:off x="2581414" y="4635753"/>
            <a:ext cx="1080120" cy="1296064"/>
          </a:xfrm>
          <a:prstGeom prst="pie">
            <a:avLst>
              <a:gd name="adj1" fmla="val 14571442"/>
              <a:gd name="adj2" fmla="val 18225929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Пирог 108"/>
          <p:cNvSpPr/>
          <p:nvPr/>
        </p:nvSpPr>
        <p:spPr>
          <a:xfrm>
            <a:off x="2339752" y="4707761"/>
            <a:ext cx="1512168" cy="1440160"/>
          </a:xfrm>
          <a:prstGeom prst="pie">
            <a:avLst>
              <a:gd name="adj1" fmla="val 18311299"/>
              <a:gd name="adj2" fmla="val 14496371"/>
            </a:avLst>
          </a:prstGeom>
          <a:solidFill>
            <a:srgbClr val="00735A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54788" y="5643865"/>
            <a:ext cx="576852" cy="244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МСП-</a:t>
            </a:r>
          </a:p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90 %</a:t>
            </a:r>
            <a:endParaRPr lang="ru-RU" sz="1600" b="1" i="1" dirty="0">
              <a:solidFill>
                <a:srgbClr val="FFEE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843808" y="5643865"/>
            <a:ext cx="576852" cy="244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МСП-</a:t>
            </a:r>
          </a:p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60%</a:t>
            </a:r>
            <a:endParaRPr lang="ru-RU" sz="1600" b="1" i="1" dirty="0">
              <a:solidFill>
                <a:srgbClr val="FFEE00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95536" y="4203705"/>
            <a:ext cx="1584176" cy="432048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050" b="1" i="1" dirty="0" smtClean="0">
                <a:solidFill>
                  <a:schemeClr val="tx1"/>
                </a:solidFill>
              </a:rPr>
              <a:t>В СТРУКТУРЕ КОНТРАГЕНТОВ</a:t>
            </a:r>
            <a:endParaRPr lang="ru-RU" sz="1050" b="1" i="1" dirty="0">
              <a:solidFill>
                <a:schemeClr val="tx1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2339752" y="4275713"/>
            <a:ext cx="1375729" cy="2160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050" b="1" i="1" dirty="0" smtClean="0">
                <a:solidFill>
                  <a:schemeClr val="tx1"/>
                </a:solidFill>
              </a:rPr>
              <a:t>В СТРУКТУРЕ ПОСТАВОК</a:t>
            </a:r>
          </a:p>
        </p:txBody>
      </p:sp>
      <p:grpSp>
        <p:nvGrpSpPr>
          <p:cNvPr id="4" name="Группа 44"/>
          <p:cNvGrpSpPr/>
          <p:nvPr/>
        </p:nvGrpSpPr>
        <p:grpSpPr>
          <a:xfrm>
            <a:off x="6516216" y="4230339"/>
            <a:ext cx="2555776" cy="1584176"/>
            <a:chOff x="331148" y="692150"/>
            <a:chExt cx="8590602" cy="5311776"/>
          </a:xfrm>
        </p:grpSpPr>
        <p:sp>
          <p:nvSpPr>
            <p:cNvPr id="46" name="Freeform 190"/>
            <p:cNvSpPr>
              <a:spLocks/>
            </p:cNvSpPr>
            <p:nvPr/>
          </p:nvSpPr>
          <p:spPr bwMode="auto">
            <a:xfrm rot="704206">
              <a:off x="509588" y="3557588"/>
              <a:ext cx="334962" cy="460375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76" y="112"/>
                </a:cxn>
                <a:cxn ang="0">
                  <a:pos x="147" y="96"/>
                </a:cxn>
                <a:cxn ang="0">
                  <a:pos x="154" y="72"/>
                </a:cxn>
                <a:cxn ang="0">
                  <a:pos x="169" y="64"/>
                </a:cxn>
                <a:cxn ang="0">
                  <a:pos x="161" y="40"/>
                </a:cxn>
                <a:cxn ang="0">
                  <a:pos x="132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8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29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5" y="232"/>
                </a:cxn>
                <a:cxn ang="0">
                  <a:pos x="117" y="240"/>
                </a:cxn>
                <a:cxn ang="0">
                  <a:pos x="132" y="240"/>
                </a:cxn>
                <a:cxn ang="0">
                  <a:pos x="132" y="216"/>
                </a:cxn>
                <a:cxn ang="0">
                  <a:pos x="154" y="208"/>
                </a:cxn>
                <a:cxn ang="0">
                  <a:pos x="139" y="168"/>
                </a:cxn>
                <a:cxn ang="0">
                  <a:pos x="169" y="144"/>
                </a:cxn>
              </a:cxnLst>
              <a:rect l="0" t="0" r="r" b="b"/>
              <a:pathLst>
                <a:path w="177" h="257">
                  <a:moveTo>
                    <a:pt x="169" y="144"/>
                  </a:moveTo>
                  <a:lnTo>
                    <a:pt x="176" y="112"/>
                  </a:lnTo>
                  <a:lnTo>
                    <a:pt x="147" y="96"/>
                  </a:lnTo>
                  <a:lnTo>
                    <a:pt x="154" y="72"/>
                  </a:lnTo>
                  <a:lnTo>
                    <a:pt x="169" y="64"/>
                  </a:lnTo>
                  <a:lnTo>
                    <a:pt x="161" y="40"/>
                  </a:lnTo>
                  <a:lnTo>
                    <a:pt x="132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8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29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5" y="232"/>
                  </a:lnTo>
                  <a:lnTo>
                    <a:pt x="117" y="240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4" y="208"/>
                  </a:lnTo>
                  <a:lnTo>
                    <a:pt x="139" y="168"/>
                  </a:lnTo>
                  <a:lnTo>
                    <a:pt x="169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 rot="704206">
              <a:off x="4119563" y="2139950"/>
              <a:ext cx="1385887" cy="3246438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41"/>
            <p:cNvSpPr>
              <a:spLocks/>
            </p:cNvSpPr>
            <p:nvPr/>
          </p:nvSpPr>
          <p:spPr bwMode="auto">
            <a:xfrm rot="704206">
              <a:off x="4770438" y="3914775"/>
              <a:ext cx="1328737" cy="1546225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39" y="88"/>
                </a:cxn>
                <a:cxn ang="0">
                  <a:pos x="354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8" y="280"/>
                </a:cxn>
                <a:cxn ang="0">
                  <a:pos x="480" y="248"/>
                </a:cxn>
                <a:cxn ang="0">
                  <a:pos x="524" y="232"/>
                </a:cxn>
                <a:cxn ang="0">
                  <a:pos x="568" y="144"/>
                </a:cxn>
                <a:cxn ang="0">
                  <a:pos x="627" y="192"/>
                </a:cxn>
                <a:cxn ang="0">
                  <a:pos x="664" y="176"/>
                </a:cxn>
                <a:cxn ang="0">
                  <a:pos x="701" y="248"/>
                </a:cxn>
                <a:cxn ang="0">
                  <a:pos x="657" y="304"/>
                </a:cxn>
                <a:cxn ang="0">
                  <a:pos x="686" y="352"/>
                </a:cxn>
                <a:cxn ang="0">
                  <a:pos x="627" y="368"/>
                </a:cxn>
                <a:cxn ang="0">
                  <a:pos x="642" y="344"/>
                </a:cxn>
                <a:cxn ang="0">
                  <a:pos x="605" y="392"/>
                </a:cxn>
                <a:cxn ang="0">
                  <a:pos x="524" y="400"/>
                </a:cxn>
                <a:cxn ang="0">
                  <a:pos x="487" y="424"/>
                </a:cxn>
                <a:cxn ang="0">
                  <a:pos x="413" y="480"/>
                </a:cxn>
                <a:cxn ang="0">
                  <a:pos x="443" y="496"/>
                </a:cxn>
                <a:cxn ang="0">
                  <a:pos x="428" y="528"/>
                </a:cxn>
                <a:cxn ang="0">
                  <a:pos x="450" y="592"/>
                </a:cxn>
                <a:cxn ang="0">
                  <a:pos x="435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0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5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1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8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5" y="0"/>
                </a:cxn>
              </a:cxnLst>
              <a:rect l="0" t="0" r="r" b="b"/>
              <a:pathLst>
                <a:path w="702" h="865">
                  <a:moveTo>
                    <a:pt x="295" y="0"/>
                  </a:moveTo>
                  <a:lnTo>
                    <a:pt x="303" y="16"/>
                  </a:lnTo>
                  <a:lnTo>
                    <a:pt x="339" y="48"/>
                  </a:lnTo>
                  <a:lnTo>
                    <a:pt x="339" y="88"/>
                  </a:lnTo>
                  <a:lnTo>
                    <a:pt x="362" y="96"/>
                  </a:lnTo>
                  <a:lnTo>
                    <a:pt x="354" y="120"/>
                  </a:lnTo>
                  <a:lnTo>
                    <a:pt x="369" y="144"/>
                  </a:lnTo>
                  <a:lnTo>
                    <a:pt x="399" y="168"/>
                  </a:lnTo>
                  <a:lnTo>
                    <a:pt x="391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8" y="280"/>
                  </a:lnTo>
                  <a:lnTo>
                    <a:pt x="472" y="264"/>
                  </a:lnTo>
                  <a:lnTo>
                    <a:pt x="480" y="248"/>
                  </a:lnTo>
                  <a:lnTo>
                    <a:pt x="494" y="272"/>
                  </a:lnTo>
                  <a:lnTo>
                    <a:pt x="524" y="232"/>
                  </a:lnTo>
                  <a:lnTo>
                    <a:pt x="531" y="184"/>
                  </a:lnTo>
                  <a:lnTo>
                    <a:pt x="568" y="144"/>
                  </a:lnTo>
                  <a:lnTo>
                    <a:pt x="605" y="168"/>
                  </a:lnTo>
                  <a:lnTo>
                    <a:pt x="627" y="192"/>
                  </a:lnTo>
                  <a:lnTo>
                    <a:pt x="649" y="168"/>
                  </a:lnTo>
                  <a:lnTo>
                    <a:pt x="664" y="176"/>
                  </a:lnTo>
                  <a:lnTo>
                    <a:pt x="672" y="200"/>
                  </a:lnTo>
                  <a:lnTo>
                    <a:pt x="701" y="248"/>
                  </a:lnTo>
                  <a:lnTo>
                    <a:pt x="664" y="264"/>
                  </a:lnTo>
                  <a:lnTo>
                    <a:pt x="657" y="304"/>
                  </a:lnTo>
                  <a:lnTo>
                    <a:pt x="686" y="328"/>
                  </a:lnTo>
                  <a:lnTo>
                    <a:pt x="686" y="352"/>
                  </a:lnTo>
                  <a:lnTo>
                    <a:pt x="664" y="376"/>
                  </a:lnTo>
                  <a:lnTo>
                    <a:pt x="627" y="368"/>
                  </a:lnTo>
                  <a:lnTo>
                    <a:pt x="642" y="352"/>
                  </a:lnTo>
                  <a:lnTo>
                    <a:pt x="642" y="344"/>
                  </a:lnTo>
                  <a:lnTo>
                    <a:pt x="613" y="360"/>
                  </a:lnTo>
                  <a:lnTo>
                    <a:pt x="605" y="392"/>
                  </a:lnTo>
                  <a:lnTo>
                    <a:pt x="546" y="416"/>
                  </a:lnTo>
                  <a:lnTo>
                    <a:pt x="524" y="400"/>
                  </a:lnTo>
                  <a:lnTo>
                    <a:pt x="494" y="408"/>
                  </a:lnTo>
                  <a:lnTo>
                    <a:pt x="487" y="424"/>
                  </a:lnTo>
                  <a:lnTo>
                    <a:pt x="458" y="424"/>
                  </a:lnTo>
                  <a:lnTo>
                    <a:pt x="413" y="480"/>
                  </a:lnTo>
                  <a:lnTo>
                    <a:pt x="413" y="496"/>
                  </a:lnTo>
                  <a:lnTo>
                    <a:pt x="443" y="496"/>
                  </a:lnTo>
                  <a:lnTo>
                    <a:pt x="450" y="504"/>
                  </a:lnTo>
                  <a:lnTo>
                    <a:pt x="428" y="528"/>
                  </a:lnTo>
                  <a:lnTo>
                    <a:pt x="428" y="592"/>
                  </a:lnTo>
                  <a:lnTo>
                    <a:pt x="450" y="592"/>
                  </a:lnTo>
                  <a:lnTo>
                    <a:pt x="458" y="648"/>
                  </a:lnTo>
                  <a:lnTo>
                    <a:pt x="435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4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0" y="840"/>
                  </a:lnTo>
                  <a:lnTo>
                    <a:pt x="258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5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199" y="336"/>
                  </a:lnTo>
                  <a:lnTo>
                    <a:pt x="221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8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8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8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5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39"/>
            <p:cNvSpPr>
              <a:spLocks/>
            </p:cNvSpPr>
            <p:nvPr/>
          </p:nvSpPr>
          <p:spPr bwMode="auto">
            <a:xfrm rot="704206">
              <a:off x="5608638" y="4486275"/>
              <a:ext cx="823912" cy="1217613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29" y="680"/>
                </a:cxn>
                <a:cxn ang="0">
                  <a:pos x="155" y="648"/>
                </a:cxn>
                <a:cxn ang="0">
                  <a:pos x="206" y="608"/>
                </a:cxn>
                <a:cxn ang="0">
                  <a:pos x="258" y="536"/>
                </a:cxn>
                <a:cxn ang="0">
                  <a:pos x="302" y="544"/>
                </a:cxn>
                <a:cxn ang="0">
                  <a:pos x="339" y="544"/>
                </a:cxn>
                <a:cxn ang="0">
                  <a:pos x="398" y="536"/>
                </a:cxn>
                <a:cxn ang="0">
                  <a:pos x="428" y="480"/>
                </a:cxn>
                <a:cxn ang="0">
                  <a:pos x="420" y="360"/>
                </a:cxn>
                <a:cxn ang="0">
                  <a:pos x="435" y="336"/>
                </a:cxn>
                <a:cxn ang="0">
                  <a:pos x="420" y="304"/>
                </a:cxn>
                <a:cxn ang="0">
                  <a:pos x="398" y="320"/>
                </a:cxn>
                <a:cxn ang="0">
                  <a:pos x="391" y="304"/>
                </a:cxn>
                <a:cxn ang="0">
                  <a:pos x="435" y="232"/>
                </a:cxn>
                <a:cxn ang="0">
                  <a:pos x="406" y="200"/>
                </a:cxn>
                <a:cxn ang="0">
                  <a:pos x="406" y="168"/>
                </a:cxn>
                <a:cxn ang="0">
                  <a:pos x="383" y="144"/>
                </a:cxn>
                <a:cxn ang="0">
                  <a:pos x="383" y="112"/>
                </a:cxn>
                <a:cxn ang="0">
                  <a:pos x="361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7" y="80"/>
                </a:cxn>
                <a:cxn ang="0">
                  <a:pos x="280" y="80"/>
                </a:cxn>
                <a:cxn ang="0">
                  <a:pos x="280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1" y="0"/>
                </a:cxn>
                <a:cxn ang="0">
                  <a:pos x="184" y="16"/>
                </a:cxn>
                <a:cxn ang="0">
                  <a:pos x="177" y="56"/>
                </a:cxn>
                <a:cxn ang="0">
                  <a:pos x="206" y="80"/>
                </a:cxn>
                <a:cxn ang="0">
                  <a:pos x="206" y="104"/>
                </a:cxn>
                <a:cxn ang="0">
                  <a:pos x="184" y="128"/>
                </a:cxn>
                <a:cxn ang="0">
                  <a:pos x="147" y="120"/>
                </a:cxn>
                <a:cxn ang="0">
                  <a:pos x="155" y="144"/>
                </a:cxn>
                <a:cxn ang="0">
                  <a:pos x="184" y="168"/>
                </a:cxn>
                <a:cxn ang="0">
                  <a:pos x="199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4" y="312"/>
                </a:cxn>
                <a:cxn ang="0">
                  <a:pos x="162" y="344"/>
                </a:cxn>
                <a:cxn ang="0">
                  <a:pos x="162" y="368"/>
                </a:cxn>
                <a:cxn ang="0">
                  <a:pos x="192" y="368"/>
                </a:cxn>
                <a:cxn ang="0">
                  <a:pos x="184" y="400"/>
                </a:cxn>
                <a:cxn ang="0">
                  <a:pos x="147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8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29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6" h="681">
                  <a:moveTo>
                    <a:pt x="0" y="648"/>
                  </a:moveTo>
                  <a:lnTo>
                    <a:pt x="15" y="648"/>
                  </a:lnTo>
                  <a:lnTo>
                    <a:pt x="29" y="680"/>
                  </a:lnTo>
                  <a:lnTo>
                    <a:pt x="155" y="648"/>
                  </a:lnTo>
                  <a:lnTo>
                    <a:pt x="206" y="608"/>
                  </a:lnTo>
                  <a:lnTo>
                    <a:pt x="258" y="536"/>
                  </a:lnTo>
                  <a:lnTo>
                    <a:pt x="302" y="544"/>
                  </a:lnTo>
                  <a:lnTo>
                    <a:pt x="339" y="544"/>
                  </a:lnTo>
                  <a:lnTo>
                    <a:pt x="398" y="536"/>
                  </a:lnTo>
                  <a:lnTo>
                    <a:pt x="428" y="480"/>
                  </a:lnTo>
                  <a:lnTo>
                    <a:pt x="420" y="360"/>
                  </a:lnTo>
                  <a:lnTo>
                    <a:pt x="435" y="336"/>
                  </a:lnTo>
                  <a:lnTo>
                    <a:pt x="420" y="304"/>
                  </a:lnTo>
                  <a:lnTo>
                    <a:pt x="398" y="320"/>
                  </a:lnTo>
                  <a:lnTo>
                    <a:pt x="391" y="304"/>
                  </a:lnTo>
                  <a:lnTo>
                    <a:pt x="435" y="232"/>
                  </a:lnTo>
                  <a:lnTo>
                    <a:pt x="406" y="200"/>
                  </a:lnTo>
                  <a:lnTo>
                    <a:pt x="406" y="168"/>
                  </a:lnTo>
                  <a:lnTo>
                    <a:pt x="383" y="144"/>
                  </a:lnTo>
                  <a:lnTo>
                    <a:pt x="383" y="112"/>
                  </a:lnTo>
                  <a:lnTo>
                    <a:pt x="361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7" y="80"/>
                  </a:lnTo>
                  <a:lnTo>
                    <a:pt x="280" y="80"/>
                  </a:lnTo>
                  <a:lnTo>
                    <a:pt x="280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1" y="0"/>
                  </a:lnTo>
                  <a:lnTo>
                    <a:pt x="184" y="16"/>
                  </a:lnTo>
                  <a:lnTo>
                    <a:pt x="177" y="56"/>
                  </a:lnTo>
                  <a:lnTo>
                    <a:pt x="206" y="80"/>
                  </a:lnTo>
                  <a:lnTo>
                    <a:pt x="206" y="104"/>
                  </a:lnTo>
                  <a:lnTo>
                    <a:pt x="184" y="128"/>
                  </a:lnTo>
                  <a:lnTo>
                    <a:pt x="147" y="120"/>
                  </a:lnTo>
                  <a:lnTo>
                    <a:pt x="155" y="144"/>
                  </a:lnTo>
                  <a:lnTo>
                    <a:pt x="184" y="168"/>
                  </a:lnTo>
                  <a:lnTo>
                    <a:pt x="199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4" y="312"/>
                  </a:lnTo>
                  <a:lnTo>
                    <a:pt x="162" y="344"/>
                  </a:lnTo>
                  <a:lnTo>
                    <a:pt x="162" y="368"/>
                  </a:lnTo>
                  <a:lnTo>
                    <a:pt x="192" y="368"/>
                  </a:lnTo>
                  <a:lnTo>
                    <a:pt x="184" y="400"/>
                  </a:lnTo>
                  <a:lnTo>
                    <a:pt x="147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8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29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 rot="704206">
              <a:off x="6858000" y="3489325"/>
              <a:ext cx="1162050" cy="1930400"/>
            </a:xfrm>
            <a:custGeom>
              <a:avLst/>
              <a:gdLst/>
              <a:ahLst/>
              <a:cxnLst>
                <a:cxn ang="0">
                  <a:pos x="436" y="968"/>
                </a:cxn>
                <a:cxn ang="0">
                  <a:pos x="384" y="1040"/>
                </a:cxn>
                <a:cxn ang="0">
                  <a:pos x="273" y="1032"/>
                </a:cxn>
                <a:cxn ang="0">
                  <a:pos x="266" y="936"/>
                </a:cxn>
                <a:cxn ang="0">
                  <a:pos x="222" y="872"/>
                </a:cxn>
                <a:cxn ang="0">
                  <a:pos x="236" y="840"/>
                </a:cxn>
                <a:cxn ang="0">
                  <a:pos x="259" y="792"/>
                </a:cxn>
                <a:cxn ang="0">
                  <a:pos x="281" y="752"/>
                </a:cxn>
                <a:cxn ang="0">
                  <a:pos x="251" y="680"/>
                </a:cxn>
                <a:cxn ang="0">
                  <a:pos x="214" y="712"/>
                </a:cxn>
                <a:cxn ang="0">
                  <a:pos x="170" y="776"/>
                </a:cxn>
                <a:cxn ang="0">
                  <a:pos x="118" y="760"/>
                </a:cxn>
                <a:cxn ang="0">
                  <a:pos x="111" y="720"/>
                </a:cxn>
                <a:cxn ang="0">
                  <a:pos x="133" y="640"/>
                </a:cxn>
                <a:cxn ang="0">
                  <a:pos x="66" y="648"/>
                </a:cxn>
                <a:cxn ang="0">
                  <a:pos x="59" y="568"/>
                </a:cxn>
                <a:cxn ang="0">
                  <a:pos x="30" y="528"/>
                </a:cxn>
                <a:cxn ang="0">
                  <a:pos x="15" y="480"/>
                </a:cxn>
                <a:cxn ang="0">
                  <a:pos x="59" y="376"/>
                </a:cxn>
                <a:cxn ang="0">
                  <a:pos x="81" y="344"/>
                </a:cxn>
                <a:cxn ang="0">
                  <a:pos x="66" y="208"/>
                </a:cxn>
                <a:cxn ang="0">
                  <a:pos x="52" y="120"/>
                </a:cxn>
                <a:cxn ang="0">
                  <a:pos x="96" y="96"/>
                </a:cxn>
                <a:cxn ang="0">
                  <a:pos x="163" y="56"/>
                </a:cxn>
                <a:cxn ang="0">
                  <a:pos x="192" y="0"/>
                </a:cxn>
                <a:cxn ang="0">
                  <a:pos x="251" y="96"/>
                </a:cxn>
                <a:cxn ang="0">
                  <a:pos x="318" y="80"/>
                </a:cxn>
                <a:cxn ang="0">
                  <a:pos x="310" y="112"/>
                </a:cxn>
                <a:cxn ang="0">
                  <a:pos x="288" y="136"/>
                </a:cxn>
                <a:cxn ang="0">
                  <a:pos x="229" y="312"/>
                </a:cxn>
                <a:cxn ang="0">
                  <a:pos x="229" y="496"/>
                </a:cxn>
                <a:cxn ang="0">
                  <a:pos x="251" y="600"/>
                </a:cxn>
                <a:cxn ang="0">
                  <a:pos x="288" y="624"/>
                </a:cxn>
                <a:cxn ang="0">
                  <a:pos x="295" y="584"/>
                </a:cxn>
                <a:cxn ang="0">
                  <a:pos x="340" y="568"/>
                </a:cxn>
                <a:cxn ang="0">
                  <a:pos x="369" y="512"/>
                </a:cxn>
                <a:cxn ang="0">
                  <a:pos x="502" y="616"/>
                </a:cxn>
                <a:cxn ang="0">
                  <a:pos x="584" y="776"/>
                </a:cxn>
                <a:cxn ang="0">
                  <a:pos x="606" y="896"/>
                </a:cxn>
                <a:cxn ang="0">
                  <a:pos x="561" y="864"/>
                </a:cxn>
                <a:cxn ang="0">
                  <a:pos x="547" y="904"/>
                </a:cxn>
                <a:cxn ang="0">
                  <a:pos x="576" y="936"/>
                </a:cxn>
                <a:cxn ang="0">
                  <a:pos x="561" y="984"/>
                </a:cxn>
                <a:cxn ang="0">
                  <a:pos x="480" y="1024"/>
                </a:cxn>
                <a:cxn ang="0">
                  <a:pos x="465" y="1056"/>
                </a:cxn>
                <a:cxn ang="0">
                  <a:pos x="458" y="1008"/>
                </a:cxn>
              </a:cxnLst>
              <a:rect l="0" t="0" r="r" b="b"/>
              <a:pathLst>
                <a:path w="614" h="1081">
                  <a:moveTo>
                    <a:pt x="443" y="984"/>
                  </a:moveTo>
                  <a:lnTo>
                    <a:pt x="436" y="968"/>
                  </a:lnTo>
                  <a:lnTo>
                    <a:pt x="391" y="1008"/>
                  </a:lnTo>
                  <a:lnTo>
                    <a:pt x="384" y="1040"/>
                  </a:lnTo>
                  <a:lnTo>
                    <a:pt x="332" y="1080"/>
                  </a:lnTo>
                  <a:lnTo>
                    <a:pt x="273" y="1032"/>
                  </a:lnTo>
                  <a:lnTo>
                    <a:pt x="288" y="992"/>
                  </a:lnTo>
                  <a:lnTo>
                    <a:pt x="266" y="936"/>
                  </a:lnTo>
                  <a:lnTo>
                    <a:pt x="222" y="928"/>
                  </a:lnTo>
                  <a:lnTo>
                    <a:pt x="222" y="872"/>
                  </a:lnTo>
                  <a:lnTo>
                    <a:pt x="214" y="864"/>
                  </a:lnTo>
                  <a:lnTo>
                    <a:pt x="236" y="840"/>
                  </a:lnTo>
                  <a:lnTo>
                    <a:pt x="236" y="808"/>
                  </a:lnTo>
                  <a:lnTo>
                    <a:pt x="259" y="792"/>
                  </a:lnTo>
                  <a:lnTo>
                    <a:pt x="244" y="768"/>
                  </a:lnTo>
                  <a:lnTo>
                    <a:pt x="281" y="752"/>
                  </a:lnTo>
                  <a:lnTo>
                    <a:pt x="273" y="712"/>
                  </a:lnTo>
                  <a:lnTo>
                    <a:pt x="251" y="680"/>
                  </a:lnTo>
                  <a:lnTo>
                    <a:pt x="244" y="712"/>
                  </a:lnTo>
                  <a:lnTo>
                    <a:pt x="214" y="712"/>
                  </a:lnTo>
                  <a:lnTo>
                    <a:pt x="199" y="752"/>
                  </a:lnTo>
                  <a:lnTo>
                    <a:pt x="170" y="776"/>
                  </a:lnTo>
                  <a:lnTo>
                    <a:pt x="140" y="752"/>
                  </a:lnTo>
                  <a:lnTo>
                    <a:pt x="118" y="760"/>
                  </a:lnTo>
                  <a:lnTo>
                    <a:pt x="103" y="736"/>
                  </a:lnTo>
                  <a:lnTo>
                    <a:pt x="111" y="720"/>
                  </a:lnTo>
                  <a:lnTo>
                    <a:pt x="111" y="696"/>
                  </a:lnTo>
                  <a:lnTo>
                    <a:pt x="133" y="640"/>
                  </a:lnTo>
                  <a:lnTo>
                    <a:pt x="103" y="632"/>
                  </a:lnTo>
                  <a:lnTo>
                    <a:pt x="66" y="648"/>
                  </a:lnTo>
                  <a:lnTo>
                    <a:pt x="52" y="616"/>
                  </a:lnTo>
                  <a:lnTo>
                    <a:pt x="59" y="568"/>
                  </a:lnTo>
                  <a:lnTo>
                    <a:pt x="30" y="568"/>
                  </a:lnTo>
                  <a:lnTo>
                    <a:pt x="30" y="528"/>
                  </a:lnTo>
                  <a:lnTo>
                    <a:pt x="7" y="504"/>
                  </a:lnTo>
                  <a:lnTo>
                    <a:pt x="15" y="480"/>
                  </a:lnTo>
                  <a:lnTo>
                    <a:pt x="0" y="408"/>
                  </a:lnTo>
                  <a:lnTo>
                    <a:pt x="59" y="376"/>
                  </a:lnTo>
                  <a:lnTo>
                    <a:pt x="59" y="344"/>
                  </a:lnTo>
                  <a:lnTo>
                    <a:pt x="81" y="344"/>
                  </a:lnTo>
                  <a:lnTo>
                    <a:pt x="111" y="288"/>
                  </a:lnTo>
                  <a:lnTo>
                    <a:pt x="66" y="208"/>
                  </a:lnTo>
                  <a:lnTo>
                    <a:pt x="81" y="152"/>
                  </a:lnTo>
                  <a:lnTo>
                    <a:pt x="52" y="120"/>
                  </a:lnTo>
                  <a:lnTo>
                    <a:pt x="59" y="80"/>
                  </a:lnTo>
                  <a:lnTo>
                    <a:pt x="96" y="96"/>
                  </a:lnTo>
                  <a:lnTo>
                    <a:pt x="126" y="72"/>
                  </a:lnTo>
                  <a:lnTo>
                    <a:pt x="163" y="56"/>
                  </a:lnTo>
                  <a:lnTo>
                    <a:pt x="155" y="32"/>
                  </a:lnTo>
                  <a:lnTo>
                    <a:pt x="192" y="0"/>
                  </a:lnTo>
                  <a:lnTo>
                    <a:pt x="244" y="32"/>
                  </a:lnTo>
                  <a:lnTo>
                    <a:pt x="251" y="96"/>
                  </a:lnTo>
                  <a:lnTo>
                    <a:pt x="273" y="72"/>
                  </a:lnTo>
                  <a:lnTo>
                    <a:pt x="318" y="80"/>
                  </a:lnTo>
                  <a:lnTo>
                    <a:pt x="318" y="104"/>
                  </a:lnTo>
                  <a:lnTo>
                    <a:pt x="310" y="112"/>
                  </a:lnTo>
                  <a:lnTo>
                    <a:pt x="310" y="136"/>
                  </a:lnTo>
                  <a:lnTo>
                    <a:pt x="288" y="136"/>
                  </a:lnTo>
                  <a:lnTo>
                    <a:pt x="229" y="216"/>
                  </a:lnTo>
                  <a:lnTo>
                    <a:pt x="229" y="312"/>
                  </a:lnTo>
                  <a:lnTo>
                    <a:pt x="244" y="352"/>
                  </a:lnTo>
                  <a:lnTo>
                    <a:pt x="229" y="496"/>
                  </a:lnTo>
                  <a:lnTo>
                    <a:pt x="207" y="600"/>
                  </a:lnTo>
                  <a:lnTo>
                    <a:pt x="251" y="600"/>
                  </a:lnTo>
                  <a:lnTo>
                    <a:pt x="273" y="576"/>
                  </a:lnTo>
                  <a:lnTo>
                    <a:pt x="288" y="624"/>
                  </a:lnTo>
                  <a:lnTo>
                    <a:pt x="310" y="616"/>
                  </a:lnTo>
                  <a:lnTo>
                    <a:pt x="295" y="584"/>
                  </a:lnTo>
                  <a:lnTo>
                    <a:pt x="340" y="600"/>
                  </a:lnTo>
                  <a:lnTo>
                    <a:pt x="340" y="568"/>
                  </a:lnTo>
                  <a:lnTo>
                    <a:pt x="325" y="544"/>
                  </a:lnTo>
                  <a:lnTo>
                    <a:pt x="369" y="512"/>
                  </a:lnTo>
                  <a:lnTo>
                    <a:pt x="451" y="544"/>
                  </a:lnTo>
                  <a:lnTo>
                    <a:pt x="502" y="616"/>
                  </a:lnTo>
                  <a:lnTo>
                    <a:pt x="502" y="648"/>
                  </a:lnTo>
                  <a:lnTo>
                    <a:pt x="584" y="776"/>
                  </a:lnTo>
                  <a:lnTo>
                    <a:pt x="613" y="816"/>
                  </a:lnTo>
                  <a:lnTo>
                    <a:pt x="606" y="896"/>
                  </a:lnTo>
                  <a:lnTo>
                    <a:pt x="584" y="896"/>
                  </a:lnTo>
                  <a:lnTo>
                    <a:pt x="561" y="864"/>
                  </a:lnTo>
                  <a:lnTo>
                    <a:pt x="532" y="888"/>
                  </a:lnTo>
                  <a:lnTo>
                    <a:pt x="547" y="904"/>
                  </a:lnTo>
                  <a:lnTo>
                    <a:pt x="576" y="912"/>
                  </a:lnTo>
                  <a:lnTo>
                    <a:pt x="576" y="936"/>
                  </a:lnTo>
                  <a:lnTo>
                    <a:pt x="554" y="952"/>
                  </a:lnTo>
                  <a:lnTo>
                    <a:pt x="561" y="984"/>
                  </a:lnTo>
                  <a:lnTo>
                    <a:pt x="510" y="1016"/>
                  </a:lnTo>
                  <a:lnTo>
                    <a:pt x="480" y="1024"/>
                  </a:lnTo>
                  <a:lnTo>
                    <a:pt x="488" y="1056"/>
                  </a:lnTo>
                  <a:lnTo>
                    <a:pt x="465" y="1056"/>
                  </a:lnTo>
                  <a:lnTo>
                    <a:pt x="451" y="1024"/>
                  </a:lnTo>
                  <a:lnTo>
                    <a:pt x="458" y="1008"/>
                  </a:lnTo>
                  <a:lnTo>
                    <a:pt x="443" y="98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47"/>
            <p:cNvSpPr>
              <a:spLocks/>
            </p:cNvSpPr>
            <p:nvPr/>
          </p:nvSpPr>
          <p:spPr bwMode="auto">
            <a:xfrm rot="704206">
              <a:off x="3000375" y="2451100"/>
              <a:ext cx="1411287" cy="2033588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 rot="704206">
              <a:off x="725488" y="692150"/>
              <a:ext cx="8118475" cy="4919663"/>
            </a:xfrm>
            <a:custGeom>
              <a:avLst/>
              <a:gdLst/>
              <a:ahLst/>
              <a:cxnLst>
                <a:cxn ang="0">
                  <a:pos x="222" y="1712"/>
                </a:cxn>
                <a:cxn ang="0">
                  <a:pos x="251" y="1928"/>
                </a:cxn>
                <a:cxn ang="0">
                  <a:pos x="148" y="2072"/>
                </a:cxn>
                <a:cxn ang="0">
                  <a:pos x="44" y="2288"/>
                </a:cxn>
                <a:cxn ang="0">
                  <a:pos x="192" y="2536"/>
                </a:cxn>
                <a:cxn ang="0">
                  <a:pos x="325" y="2424"/>
                </a:cxn>
                <a:cxn ang="0">
                  <a:pos x="436" y="2216"/>
                </a:cxn>
                <a:cxn ang="0">
                  <a:pos x="665" y="2152"/>
                </a:cxn>
                <a:cxn ang="0">
                  <a:pos x="871" y="2304"/>
                </a:cxn>
                <a:cxn ang="0">
                  <a:pos x="1041" y="2272"/>
                </a:cxn>
                <a:cxn ang="0">
                  <a:pos x="1329" y="2232"/>
                </a:cxn>
                <a:cxn ang="0">
                  <a:pos x="1506" y="2384"/>
                </a:cxn>
                <a:cxn ang="0">
                  <a:pos x="1743" y="2584"/>
                </a:cxn>
                <a:cxn ang="0">
                  <a:pos x="1935" y="2728"/>
                </a:cxn>
                <a:cxn ang="0">
                  <a:pos x="2259" y="2656"/>
                </a:cxn>
                <a:cxn ang="0">
                  <a:pos x="2577" y="2624"/>
                </a:cxn>
                <a:cxn ang="0">
                  <a:pos x="3079" y="2504"/>
                </a:cxn>
                <a:cxn ang="0">
                  <a:pos x="3212" y="2192"/>
                </a:cxn>
                <a:cxn ang="0">
                  <a:pos x="3795" y="2232"/>
                </a:cxn>
                <a:cxn ang="0">
                  <a:pos x="3840" y="2616"/>
                </a:cxn>
                <a:cxn ang="0">
                  <a:pos x="3958" y="2144"/>
                </a:cxn>
                <a:cxn ang="0">
                  <a:pos x="3692" y="1848"/>
                </a:cxn>
                <a:cxn ang="0">
                  <a:pos x="3581" y="1560"/>
                </a:cxn>
                <a:cxn ang="0">
                  <a:pos x="3736" y="1248"/>
                </a:cxn>
                <a:cxn ang="0">
                  <a:pos x="3758" y="976"/>
                </a:cxn>
                <a:cxn ang="0">
                  <a:pos x="3832" y="760"/>
                </a:cxn>
                <a:cxn ang="0">
                  <a:pos x="4216" y="1384"/>
                </a:cxn>
                <a:cxn ang="0">
                  <a:pos x="4142" y="1080"/>
                </a:cxn>
                <a:cxn ang="0">
                  <a:pos x="3987" y="848"/>
                </a:cxn>
                <a:cxn ang="0">
                  <a:pos x="3995" y="376"/>
                </a:cxn>
                <a:cxn ang="0">
                  <a:pos x="3781" y="264"/>
                </a:cxn>
                <a:cxn ang="0">
                  <a:pos x="3854" y="80"/>
                </a:cxn>
                <a:cxn ang="0">
                  <a:pos x="3530" y="328"/>
                </a:cxn>
                <a:cxn ang="0">
                  <a:pos x="3434" y="624"/>
                </a:cxn>
                <a:cxn ang="0">
                  <a:pos x="3146" y="704"/>
                </a:cxn>
                <a:cxn ang="0">
                  <a:pos x="2902" y="984"/>
                </a:cxn>
                <a:cxn ang="0">
                  <a:pos x="2703" y="1016"/>
                </a:cxn>
                <a:cxn ang="0">
                  <a:pos x="2474" y="1064"/>
                </a:cxn>
                <a:cxn ang="0">
                  <a:pos x="2319" y="840"/>
                </a:cxn>
                <a:cxn ang="0">
                  <a:pos x="2163" y="936"/>
                </a:cxn>
                <a:cxn ang="0">
                  <a:pos x="1927" y="1344"/>
                </a:cxn>
                <a:cxn ang="0">
                  <a:pos x="1853" y="1224"/>
                </a:cxn>
                <a:cxn ang="0">
                  <a:pos x="1772" y="1272"/>
                </a:cxn>
                <a:cxn ang="0">
                  <a:pos x="1794" y="1456"/>
                </a:cxn>
                <a:cxn ang="0">
                  <a:pos x="1676" y="1488"/>
                </a:cxn>
                <a:cxn ang="0">
                  <a:pos x="1654" y="1184"/>
                </a:cxn>
                <a:cxn ang="0">
                  <a:pos x="1499" y="1240"/>
                </a:cxn>
                <a:cxn ang="0">
                  <a:pos x="1396" y="1312"/>
                </a:cxn>
                <a:cxn ang="0">
                  <a:pos x="1277" y="1208"/>
                </a:cxn>
                <a:cxn ang="0">
                  <a:pos x="1137" y="1184"/>
                </a:cxn>
                <a:cxn ang="0">
                  <a:pos x="938" y="1176"/>
                </a:cxn>
                <a:cxn ang="0">
                  <a:pos x="783" y="1160"/>
                </a:cxn>
                <a:cxn ang="0">
                  <a:pos x="1026" y="1088"/>
                </a:cxn>
                <a:cxn ang="0">
                  <a:pos x="834" y="848"/>
                </a:cxn>
                <a:cxn ang="0">
                  <a:pos x="628" y="1152"/>
                </a:cxn>
                <a:cxn ang="0">
                  <a:pos x="332" y="1264"/>
                </a:cxn>
                <a:cxn ang="0">
                  <a:pos x="288" y="1416"/>
                </a:cxn>
              </a:cxnLst>
              <a:rect l="0" t="0" r="r" b="b"/>
              <a:pathLst>
                <a:path w="4291" h="2753">
                  <a:moveTo>
                    <a:pt x="244" y="1600"/>
                  </a:moveTo>
                  <a:lnTo>
                    <a:pt x="192" y="1576"/>
                  </a:lnTo>
                  <a:lnTo>
                    <a:pt x="162" y="1616"/>
                  </a:lnTo>
                  <a:lnTo>
                    <a:pt x="155" y="1616"/>
                  </a:lnTo>
                  <a:lnTo>
                    <a:pt x="170" y="1648"/>
                  </a:lnTo>
                  <a:lnTo>
                    <a:pt x="199" y="1648"/>
                  </a:lnTo>
                  <a:lnTo>
                    <a:pt x="214" y="1680"/>
                  </a:lnTo>
                  <a:lnTo>
                    <a:pt x="222" y="1688"/>
                  </a:lnTo>
                  <a:lnTo>
                    <a:pt x="222" y="1712"/>
                  </a:lnTo>
                  <a:lnTo>
                    <a:pt x="207" y="1720"/>
                  </a:lnTo>
                  <a:lnTo>
                    <a:pt x="177" y="1736"/>
                  </a:lnTo>
                  <a:lnTo>
                    <a:pt x="199" y="1768"/>
                  </a:lnTo>
                  <a:lnTo>
                    <a:pt x="192" y="1784"/>
                  </a:lnTo>
                  <a:lnTo>
                    <a:pt x="185" y="1816"/>
                  </a:lnTo>
                  <a:lnTo>
                    <a:pt x="199" y="1856"/>
                  </a:lnTo>
                  <a:lnTo>
                    <a:pt x="229" y="1872"/>
                  </a:lnTo>
                  <a:lnTo>
                    <a:pt x="236" y="1920"/>
                  </a:lnTo>
                  <a:lnTo>
                    <a:pt x="251" y="1928"/>
                  </a:lnTo>
                  <a:lnTo>
                    <a:pt x="266" y="1952"/>
                  </a:lnTo>
                  <a:lnTo>
                    <a:pt x="281" y="1992"/>
                  </a:lnTo>
                  <a:lnTo>
                    <a:pt x="244" y="2008"/>
                  </a:lnTo>
                  <a:lnTo>
                    <a:pt x="244" y="2024"/>
                  </a:lnTo>
                  <a:lnTo>
                    <a:pt x="207" y="2064"/>
                  </a:lnTo>
                  <a:lnTo>
                    <a:pt x="177" y="2048"/>
                  </a:lnTo>
                  <a:lnTo>
                    <a:pt x="140" y="2040"/>
                  </a:lnTo>
                  <a:lnTo>
                    <a:pt x="126" y="2056"/>
                  </a:lnTo>
                  <a:lnTo>
                    <a:pt x="148" y="2072"/>
                  </a:lnTo>
                  <a:lnTo>
                    <a:pt x="126" y="2072"/>
                  </a:lnTo>
                  <a:lnTo>
                    <a:pt x="81" y="2064"/>
                  </a:lnTo>
                  <a:lnTo>
                    <a:pt x="89" y="2104"/>
                  </a:lnTo>
                  <a:lnTo>
                    <a:pt x="44" y="2104"/>
                  </a:lnTo>
                  <a:lnTo>
                    <a:pt x="37" y="2120"/>
                  </a:lnTo>
                  <a:lnTo>
                    <a:pt x="7" y="2096"/>
                  </a:lnTo>
                  <a:lnTo>
                    <a:pt x="0" y="2128"/>
                  </a:lnTo>
                  <a:lnTo>
                    <a:pt x="30" y="2296"/>
                  </a:lnTo>
                  <a:lnTo>
                    <a:pt x="44" y="2288"/>
                  </a:lnTo>
                  <a:lnTo>
                    <a:pt x="66" y="2320"/>
                  </a:lnTo>
                  <a:lnTo>
                    <a:pt x="74" y="2328"/>
                  </a:lnTo>
                  <a:lnTo>
                    <a:pt x="111" y="2384"/>
                  </a:lnTo>
                  <a:lnTo>
                    <a:pt x="118" y="2392"/>
                  </a:lnTo>
                  <a:lnTo>
                    <a:pt x="148" y="2432"/>
                  </a:lnTo>
                  <a:lnTo>
                    <a:pt x="133" y="2448"/>
                  </a:lnTo>
                  <a:lnTo>
                    <a:pt x="162" y="2480"/>
                  </a:lnTo>
                  <a:lnTo>
                    <a:pt x="207" y="2520"/>
                  </a:lnTo>
                  <a:lnTo>
                    <a:pt x="192" y="2536"/>
                  </a:lnTo>
                  <a:lnTo>
                    <a:pt x="214" y="2584"/>
                  </a:lnTo>
                  <a:lnTo>
                    <a:pt x="222" y="2592"/>
                  </a:lnTo>
                  <a:lnTo>
                    <a:pt x="222" y="2648"/>
                  </a:lnTo>
                  <a:lnTo>
                    <a:pt x="273" y="2656"/>
                  </a:lnTo>
                  <a:lnTo>
                    <a:pt x="288" y="2536"/>
                  </a:lnTo>
                  <a:lnTo>
                    <a:pt x="325" y="2488"/>
                  </a:lnTo>
                  <a:lnTo>
                    <a:pt x="310" y="2472"/>
                  </a:lnTo>
                  <a:lnTo>
                    <a:pt x="318" y="2432"/>
                  </a:lnTo>
                  <a:lnTo>
                    <a:pt x="325" y="2424"/>
                  </a:lnTo>
                  <a:lnTo>
                    <a:pt x="377" y="2392"/>
                  </a:lnTo>
                  <a:lnTo>
                    <a:pt x="421" y="2408"/>
                  </a:lnTo>
                  <a:lnTo>
                    <a:pt x="443" y="2400"/>
                  </a:lnTo>
                  <a:lnTo>
                    <a:pt x="436" y="2368"/>
                  </a:lnTo>
                  <a:lnTo>
                    <a:pt x="458" y="2368"/>
                  </a:lnTo>
                  <a:lnTo>
                    <a:pt x="480" y="2304"/>
                  </a:lnTo>
                  <a:lnTo>
                    <a:pt x="443" y="2280"/>
                  </a:lnTo>
                  <a:lnTo>
                    <a:pt x="458" y="2256"/>
                  </a:lnTo>
                  <a:lnTo>
                    <a:pt x="436" y="2216"/>
                  </a:lnTo>
                  <a:lnTo>
                    <a:pt x="450" y="2216"/>
                  </a:lnTo>
                  <a:lnTo>
                    <a:pt x="473" y="2208"/>
                  </a:lnTo>
                  <a:lnTo>
                    <a:pt x="473" y="2176"/>
                  </a:lnTo>
                  <a:lnTo>
                    <a:pt x="532" y="2136"/>
                  </a:lnTo>
                  <a:lnTo>
                    <a:pt x="546" y="2192"/>
                  </a:lnTo>
                  <a:lnTo>
                    <a:pt x="569" y="2200"/>
                  </a:lnTo>
                  <a:lnTo>
                    <a:pt x="576" y="2168"/>
                  </a:lnTo>
                  <a:lnTo>
                    <a:pt x="635" y="2152"/>
                  </a:lnTo>
                  <a:lnTo>
                    <a:pt x="665" y="2152"/>
                  </a:lnTo>
                  <a:lnTo>
                    <a:pt x="694" y="2144"/>
                  </a:lnTo>
                  <a:lnTo>
                    <a:pt x="709" y="2168"/>
                  </a:lnTo>
                  <a:lnTo>
                    <a:pt x="746" y="2176"/>
                  </a:lnTo>
                  <a:lnTo>
                    <a:pt x="738" y="2200"/>
                  </a:lnTo>
                  <a:lnTo>
                    <a:pt x="768" y="2200"/>
                  </a:lnTo>
                  <a:lnTo>
                    <a:pt x="775" y="2240"/>
                  </a:lnTo>
                  <a:lnTo>
                    <a:pt x="812" y="2280"/>
                  </a:lnTo>
                  <a:lnTo>
                    <a:pt x="805" y="2304"/>
                  </a:lnTo>
                  <a:lnTo>
                    <a:pt x="871" y="2304"/>
                  </a:lnTo>
                  <a:lnTo>
                    <a:pt x="886" y="2320"/>
                  </a:lnTo>
                  <a:lnTo>
                    <a:pt x="923" y="2320"/>
                  </a:lnTo>
                  <a:lnTo>
                    <a:pt x="945" y="2384"/>
                  </a:lnTo>
                  <a:lnTo>
                    <a:pt x="975" y="2368"/>
                  </a:lnTo>
                  <a:lnTo>
                    <a:pt x="1012" y="2408"/>
                  </a:lnTo>
                  <a:lnTo>
                    <a:pt x="1041" y="2368"/>
                  </a:lnTo>
                  <a:lnTo>
                    <a:pt x="1004" y="2296"/>
                  </a:lnTo>
                  <a:lnTo>
                    <a:pt x="1041" y="2296"/>
                  </a:lnTo>
                  <a:lnTo>
                    <a:pt x="1041" y="2272"/>
                  </a:lnTo>
                  <a:lnTo>
                    <a:pt x="1093" y="2288"/>
                  </a:lnTo>
                  <a:lnTo>
                    <a:pt x="1078" y="2240"/>
                  </a:lnTo>
                  <a:lnTo>
                    <a:pt x="1093" y="2200"/>
                  </a:lnTo>
                  <a:lnTo>
                    <a:pt x="1122" y="2224"/>
                  </a:lnTo>
                  <a:lnTo>
                    <a:pt x="1167" y="2224"/>
                  </a:lnTo>
                  <a:lnTo>
                    <a:pt x="1204" y="2224"/>
                  </a:lnTo>
                  <a:lnTo>
                    <a:pt x="1226" y="2248"/>
                  </a:lnTo>
                  <a:lnTo>
                    <a:pt x="1248" y="2224"/>
                  </a:lnTo>
                  <a:lnTo>
                    <a:pt x="1329" y="2232"/>
                  </a:lnTo>
                  <a:lnTo>
                    <a:pt x="1366" y="2216"/>
                  </a:lnTo>
                  <a:lnTo>
                    <a:pt x="1432" y="2240"/>
                  </a:lnTo>
                  <a:lnTo>
                    <a:pt x="1440" y="2248"/>
                  </a:lnTo>
                  <a:lnTo>
                    <a:pt x="1447" y="2288"/>
                  </a:lnTo>
                  <a:lnTo>
                    <a:pt x="1425" y="2320"/>
                  </a:lnTo>
                  <a:lnTo>
                    <a:pt x="1462" y="2312"/>
                  </a:lnTo>
                  <a:lnTo>
                    <a:pt x="1528" y="2360"/>
                  </a:lnTo>
                  <a:lnTo>
                    <a:pt x="1506" y="2360"/>
                  </a:lnTo>
                  <a:lnTo>
                    <a:pt x="1506" y="2384"/>
                  </a:lnTo>
                  <a:lnTo>
                    <a:pt x="1528" y="2392"/>
                  </a:lnTo>
                  <a:lnTo>
                    <a:pt x="1588" y="2360"/>
                  </a:lnTo>
                  <a:lnTo>
                    <a:pt x="1595" y="2360"/>
                  </a:lnTo>
                  <a:lnTo>
                    <a:pt x="1639" y="2368"/>
                  </a:lnTo>
                  <a:lnTo>
                    <a:pt x="1610" y="2384"/>
                  </a:lnTo>
                  <a:lnTo>
                    <a:pt x="1654" y="2424"/>
                  </a:lnTo>
                  <a:lnTo>
                    <a:pt x="1706" y="2600"/>
                  </a:lnTo>
                  <a:lnTo>
                    <a:pt x="1728" y="2600"/>
                  </a:lnTo>
                  <a:lnTo>
                    <a:pt x="1743" y="2584"/>
                  </a:lnTo>
                  <a:lnTo>
                    <a:pt x="1757" y="2592"/>
                  </a:lnTo>
                  <a:lnTo>
                    <a:pt x="1772" y="2624"/>
                  </a:lnTo>
                  <a:lnTo>
                    <a:pt x="1831" y="2624"/>
                  </a:lnTo>
                  <a:lnTo>
                    <a:pt x="1853" y="2624"/>
                  </a:lnTo>
                  <a:lnTo>
                    <a:pt x="1868" y="2656"/>
                  </a:lnTo>
                  <a:lnTo>
                    <a:pt x="1883" y="2672"/>
                  </a:lnTo>
                  <a:lnTo>
                    <a:pt x="1898" y="2680"/>
                  </a:lnTo>
                  <a:lnTo>
                    <a:pt x="1905" y="2704"/>
                  </a:lnTo>
                  <a:lnTo>
                    <a:pt x="1935" y="2728"/>
                  </a:lnTo>
                  <a:lnTo>
                    <a:pt x="1957" y="2712"/>
                  </a:lnTo>
                  <a:lnTo>
                    <a:pt x="1972" y="2736"/>
                  </a:lnTo>
                  <a:lnTo>
                    <a:pt x="1986" y="2752"/>
                  </a:lnTo>
                  <a:lnTo>
                    <a:pt x="2023" y="2728"/>
                  </a:lnTo>
                  <a:lnTo>
                    <a:pt x="2068" y="2728"/>
                  </a:lnTo>
                  <a:lnTo>
                    <a:pt x="2075" y="2696"/>
                  </a:lnTo>
                  <a:lnTo>
                    <a:pt x="2186" y="2640"/>
                  </a:lnTo>
                  <a:lnTo>
                    <a:pt x="2215" y="2664"/>
                  </a:lnTo>
                  <a:lnTo>
                    <a:pt x="2259" y="2656"/>
                  </a:lnTo>
                  <a:lnTo>
                    <a:pt x="2282" y="2696"/>
                  </a:lnTo>
                  <a:lnTo>
                    <a:pt x="2378" y="2696"/>
                  </a:lnTo>
                  <a:lnTo>
                    <a:pt x="2422" y="2656"/>
                  </a:lnTo>
                  <a:lnTo>
                    <a:pt x="2400" y="2608"/>
                  </a:lnTo>
                  <a:lnTo>
                    <a:pt x="2422" y="2552"/>
                  </a:lnTo>
                  <a:lnTo>
                    <a:pt x="2422" y="2520"/>
                  </a:lnTo>
                  <a:lnTo>
                    <a:pt x="2488" y="2560"/>
                  </a:lnTo>
                  <a:lnTo>
                    <a:pt x="2547" y="2560"/>
                  </a:lnTo>
                  <a:lnTo>
                    <a:pt x="2577" y="2624"/>
                  </a:lnTo>
                  <a:lnTo>
                    <a:pt x="2614" y="2632"/>
                  </a:lnTo>
                  <a:lnTo>
                    <a:pt x="2680" y="2600"/>
                  </a:lnTo>
                  <a:lnTo>
                    <a:pt x="2776" y="2608"/>
                  </a:lnTo>
                  <a:lnTo>
                    <a:pt x="2791" y="2608"/>
                  </a:lnTo>
                  <a:lnTo>
                    <a:pt x="2806" y="2640"/>
                  </a:lnTo>
                  <a:lnTo>
                    <a:pt x="2931" y="2608"/>
                  </a:lnTo>
                  <a:lnTo>
                    <a:pt x="2983" y="2568"/>
                  </a:lnTo>
                  <a:lnTo>
                    <a:pt x="3035" y="2496"/>
                  </a:lnTo>
                  <a:lnTo>
                    <a:pt x="3079" y="2504"/>
                  </a:lnTo>
                  <a:lnTo>
                    <a:pt x="3116" y="2504"/>
                  </a:lnTo>
                  <a:lnTo>
                    <a:pt x="3175" y="2496"/>
                  </a:lnTo>
                  <a:lnTo>
                    <a:pt x="3205" y="2440"/>
                  </a:lnTo>
                  <a:lnTo>
                    <a:pt x="3197" y="2320"/>
                  </a:lnTo>
                  <a:lnTo>
                    <a:pt x="3212" y="2296"/>
                  </a:lnTo>
                  <a:lnTo>
                    <a:pt x="3197" y="2264"/>
                  </a:lnTo>
                  <a:lnTo>
                    <a:pt x="3175" y="2280"/>
                  </a:lnTo>
                  <a:lnTo>
                    <a:pt x="3168" y="2264"/>
                  </a:lnTo>
                  <a:lnTo>
                    <a:pt x="3212" y="2192"/>
                  </a:lnTo>
                  <a:lnTo>
                    <a:pt x="3286" y="2152"/>
                  </a:lnTo>
                  <a:lnTo>
                    <a:pt x="3330" y="2144"/>
                  </a:lnTo>
                  <a:lnTo>
                    <a:pt x="3507" y="2296"/>
                  </a:lnTo>
                  <a:lnTo>
                    <a:pt x="3626" y="2280"/>
                  </a:lnTo>
                  <a:lnTo>
                    <a:pt x="3685" y="2328"/>
                  </a:lnTo>
                  <a:lnTo>
                    <a:pt x="3736" y="2288"/>
                  </a:lnTo>
                  <a:lnTo>
                    <a:pt x="3744" y="2256"/>
                  </a:lnTo>
                  <a:lnTo>
                    <a:pt x="3788" y="2216"/>
                  </a:lnTo>
                  <a:lnTo>
                    <a:pt x="3795" y="2232"/>
                  </a:lnTo>
                  <a:lnTo>
                    <a:pt x="3810" y="2256"/>
                  </a:lnTo>
                  <a:lnTo>
                    <a:pt x="3803" y="2272"/>
                  </a:lnTo>
                  <a:lnTo>
                    <a:pt x="3818" y="2304"/>
                  </a:lnTo>
                  <a:lnTo>
                    <a:pt x="3832" y="2352"/>
                  </a:lnTo>
                  <a:lnTo>
                    <a:pt x="3840" y="2432"/>
                  </a:lnTo>
                  <a:lnTo>
                    <a:pt x="3795" y="2448"/>
                  </a:lnTo>
                  <a:lnTo>
                    <a:pt x="3795" y="2488"/>
                  </a:lnTo>
                  <a:lnTo>
                    <a:pt x="3847" y="2560"/>
                  </a:lnTo>
                  <a:lnTo>
                    <a:pt x="3840" y="2616"/>
                  </a:lnTo>
                  <a:lnTo>
                    <a:pt x="3847" y="2616"/>
                  </a:lnTo>
                  <a:lnTo>
                    <a:pt x="3869" y="2600"/>
                  </a:lnTo>
                  <a:lnTo>
                    <a:pt x="3869" y="2552"/>
                  </a:lnTo>
                  <a:lnTo>
                    <a:pt x="3913" y="2568"/>
                  </a:lnTo>
                  <a:lnTo>
                    <a:pt x="3980" y="2504"/>
                  </a:lnTo>
                  <a:lnTo>
                    <a:pt x="3980" y="2336"/>
                  </a:lnTo>
                  <a:lnTo>
                    <a:pt x="3987" y="2272"/>
                  </a:lnTo>
                  <a:lnTo>
                    <a:pt x="3980" y="2216"/>
                  </a:lnTo>
                  <a:lnTo>
                    <a:pt x="3958" y="2144"/>
                  </a:lnTo>
                  <a:lnTo>
                    <a:pt x="3965" y="2064"/>
                  </a:lnTo>
                  <a:lnTo>
                    <a:pt x="3936" y="2024"/>
                  </a:lnTo>
                  <a:lnTo>
                    <a:pt x="3854" y="1896"/>
                  </a:lnTo>
                  <a:lnTo>
                    <a:pt x="3854" y="1864"/>
                  </a:lnTo>
                  <a:lnTo>
                    <a:pt x="3803" y="1792"/>
                  </a:lnTo>
                  <a:lnTo>
                    <a:pt x="3722" y="1760"/>
                  </a:lnTo>
                  <a:lnTo>
                    <a:pt x="3677" y="1792"/>
                  </a:lnTo>
                  <a:lnTo>
                    <a:pt x="3692" y="1816"/>
                  </a:lnTo>
                  <a:lnTo>
                    <a:pt x="3692" y="1848"/>
                  </a:lnTo>
                  <a:lnTo>
                    <a:pt x="3648" y="1832"/>
                  </a:lnTo>
                  <a:lnTo>
                    <a:pt x="3662" y="1864"/>
                  </a:lnTo>
                  <a:lnTo>
                    <a:pt x="3640" y="1872"/>
                  </a:lnTo>
                  <a:lnTo>
                    <a:pt x="3626" y="1824"/>
                  </a:lnTo>
                  <a:lnTo>
                    <a:pt x="3603" y="1848"/>
                  </a:lnTo>
                  <a:lnTo>
                    <a:pt x="3559" y="1848"/>
                  </a:lnTo>
                  <a:lnTo>
                    <a:pt x="3581" y="1744"/>
                  </a:lnTo>
                  <a:lnTo>
                    <a:pt x="3596" y="1600"/>
                  </a:lnTo>
                  <a:lnTo>
                    <a:pt x="3581" y="1560"/>
                  </a:lnTo>
                  <a:lnTo>
                    <a:pt x="3581" y="1464"/>
                  </a:lnTo>
                  <a:lnTo>
                    <a:pt x="3640" y="1384"/>
                  </a:lnTo>
                  <a:lnTo>
                    <a:pt x="3662" y="1384"/>
                  </a:lnTo>
                  <a:lnTo>
                    <a:pt x="3662" y="1360"/>
                  </a:lnTo>
                  <a:lnTo>
                    <a:pt x="3670" y="1352"/>
                  </a:lnTo>
                  <a:lnTo>
                    <a:pt x="3692" y="1320"/>
                  </a:lnTo>
                  <a:lnTo>
                    <a:pt x="3722" y="1312"/>
                  </a:lnTo>
                  <a:lnTo>
                    <a:pt x="3707" y="1288"/>
                  </a:lnTo>
                  <a:lnTo>
                    <a:pt x="3736" y="1248"/>
                  </a:lnTo>
                  <a:lnTo>
                    <a:pt x="3781" y="1224"/>
                  </a:lnTo>
                  <a:lnTo>
                    <a:pt x="3773" y="1264"/>
                  </a:lnTo>
                  <a:lnTo>
                    <a:pt x="3818" y="1224"/>
                  </a:lnTo>
                  <a:lnTo>
                    <a:pt x="3803" y="1184"/>
                  </a:lnTo>
                  <a:lnTo>
                    <a:pt x="3832" y="1176"/>
                  </a:lnTo>
                  <a:lnTo>
                    <a:pt x="3840" y="1152"/>
                  </a:lnTo>
                  <a:lnTo>
                    <a:pt x="3803" y="1136"/>
                  </a:lnTo>
                  <a:lnTo>
                    <a:pt x="3773" y="1048"/>
                  </a:lnTo>
                  <a:lnTo>
                    <a:pt x="3758" y="976"/>
                  </a:lnTo>
                  <a:lnTo>
                    <a:pt x="3795" y="928"/>
                  </a:lnTo>
                  <a:lnTo>
                    <a:pt x="3795" y="896"/>
                  </a:lnTo>
                  <a:lnTo>
                    <a:pt x="3832" y="944"/>
                  </a:lnTo>
                  <a:lnTo>
                    <a:pt x="3862" y="952"/>
                  </a:lnTo>
                  <a:lnTo>
                    <a:pt x="3847" y="856"/>
                  </a:lnTo>
                  <a:lnTo>
                    <a:pt x="3810" y="816"/>
                  </a:lnTo>
                  <a:lnTo>
                    <a:pt x="3803" y="816"/>
                  </a:lnTo>
                  <a:lnTo>
                    <a:pt x="3803" y="776"/>
                  </a:lnTo>
                  <a:lnTo>
                    <a:pt x="3832" y="760"/>
                  </a:lnTo>
                  <a:lnTo>
                    <a:pt x="3840" y="800"/>
                  </a:lnTo>
                  <a:lnTo>
                    <a:pt x="3906" y="856"/>
                  </a:lnTo>
                  <a:lnTo>
                    <a:pt x="3913" y="952"/>
                  </a:lnTo>
                  <a:lnTo>
                    <a:pt x="3958" y="1088"/>
                  </a:lnTo>
                  <a:lnTo>
                    <a:pt x="3958" y="1168"/>
                  </a:lnTo>
                  <a:lnTo>
                    <a:pt x="3980" y="1192"/>
                  </a:lnTo>
                  <a:lnTo>
                    <a:pt x="4024" y="1264"/>
                  </a:lnTo>
                  <a:lnTo>
                    <a:pt x="4046" y="1296"/>
                  </a:lnTo>
                  <a:lnTo>
                    <a:pt x="4216" y="1384"/>
                  </a:lnTo>
                  <a:lnTo>
                    <a:pt x="4268" y="1416"/>
                  </a:lnTo>
                  <a:lnTo>
                    <a:pt x="4290" y="1416"/>
                  </a:lnTo>
                  <a:lnTo>
                    <a:pt x="4268" y="1328"/>
                  </a:lnTo>
                  <a:lnTo>
                    <a:pt x="4231" y="1272"/>
                  </a:lnTo>
                  <a:lnTo>
                    <a:pt x="4238" y="1224"/>
                  </a:lnTo>
                  <a:lnTo>
                    <a:pt x="4201" y="1200"/>
                  </a:lnTo>
                  <a:lnTo>
                    <a:pt x="4179" y="1152"/>
                  </a:lnTo>
                  <a:lnTo>
                    <a:pt x="4209" y="1112"/>
                  </a:lnTo>
                  <a:lnTo>
                    <a:pt x="4142" y="1080"/>
                  </a:lnTo>
                  <a:lnTo>
                    <a:pt x="4120" y="1032"/>
                  </a:lnTo>
                  <a:lnTo>
                    <a:pt x="4142" y="1024"/>
                  </a:lnTo>
                  <a:lnTo>
                    <a:pt x="4120" y="992"/>
                  </a:lnTo>
                  <a:lnTo>
                    <a:pt x="4091" y="1000"/>
                  </a:lnTo>
                  <a:lnTo>
                    <a:pt x="4083" y="992"/>
                  </a:lnTo>
                  <a:lnTo>
                    <a:pt x="4061" y="960"/>
                  </a:lnTo>
                  <a:lnTo>
                    <a:pt x="4032" y="992"/>
                  </a:lnTo>
                  <a:lnTo>
                    <a:pt x="3958" y="880"/>
                  </a:lnTo>
                  <a:lnTo>
                    <a:pt x="3987" y="848"/>
                  </a:lnTo>
                  <a:lnTo>
                    <a:pt x="3965" y="808"/>
                  </a:lnTo>
                  <a:lnTo>
                    <a:pt x="3987" y="800"/>
                  </a:lnTo>
                  <a:lnTo>
                    <a:pt x="3973" y="768"/>
                  </a:lnTo>
                  <a:lnTo>
                    <a:pt x="3987" y="704"/>
                  </a:lnTo>
                  <a:lnTo>
                    <a:pt x="4046" y="688"/>
                  </a:lnTo>
                  <a:lnTo>
                    <a:pt x="4024" y="656"/>
                  </a:lnTo>
                  <a:lnTo>
                    <a:pt x="3980" y="504"/>
                  </a:lnTo>
                  <a:lnTo>
                    <a:pt x="3980" y="408"/>
                  </a:lnTo>
                  <a:lnTo>
                    <a:pt x="3995" y="376"/>
                  </a:lnTo>
                  <a:lnTo>
                    <a:pt x="3995" y="344"/>
                  </a:lnTo>
                  <a:lnTo>
                    <a:pt x="3958" y="344"/>
                  </a:lnTo>
                  <a:lnTo>
                    <a:pt x="3921" y="368"/>
                  </a:lnTo>
                  <a:lnTo>
                    <a:pt x="3884" y="352"/>
                  </a:lnTo>
                  <a:lnTo>
                    <a:pt x="3840" y="408"/>
                  </a:lnTo>
                  <a:lnTo>
                    <a:pt x="3825" y="384"/>
                  </a:lnTo>
                  <a:lnTo>
                    <a:pt x="3854" y="312"/>
                  </a:lnTo>
                  <a:lnTo>
                    <a:pt x="3832" y="280"/>
                  </a:lnTo>
                  <a:lnTo>
                    <a:pt x="3781" y="264"/>
                  </a:lnTo>
                  <a:lnTo>
                    <a:pt x="3781" y="240"/>
                  </a:lnTo>
                  <a:lnTo>
                    <a:pt x="3832" y="240"/>
                  </a:lnTo>
                  <a:lnTo>
                    <a:pt x="3847" y="176"/>
                  </a:lnTo>
                  <a:lnTo>
                    <a:pt x="3884" y="176"/>
                  </a:lnTo>
                  <a:lnTo>
                    <a:pt x="3899" y="152"/>
                  </a:lnTo>
                  <a:lnTo>
                    <a:pt x="3943" y="96"/>
                  </a:lnTo>
                  <a:lnTo>
                    <a:pt x="3899" y="96"/>
                  </a:lnTo>
                  <a:lnTo>
                    <a:pt x="3891" y="80"/>
                  </a:lnTo>
                  <a:lnTo>
                    <a:pt x="3854" y="80"/>
                  </a:lnTo>
                  <a:lnTo>
                    <a:pt x="3877" y="56"/>
                  </a:lnTo>
                  <a:lnTo>
                    <a:pt x="3832" y="0"/>
                  </a:lnTo>
                  <a:lnTo>
                    <a:pt x="3766" y="88"/>
                  </a:lnTo>
                  <a:lnTo>
                    <a:pt x="3795" y="88"/>
                  </a:lnTo>
                  <a:lnTo>
                    <a:pt x="3795" y="120"/>
                  </a:lnTo>
                  <a:lnTo>
                    <a:pt x="3722" y="120"/>
                  </a:lnTo>
                  <a:lnTo>
                    <a:pt x="3648" y="192"/>
                  </a:lnTo>
                  <a:lnTo>
                    <a:pt x="3530" y="280"/>
                  </a:lnTo>
                  <a:lnTo>
                    <a:pt x="3530" y="328"/>
                  </a:lnTo>
                  <a:lnTo>
                    <a:pt x="3478" y="384"/>
                  </a:lnTo>
                  <a:lnTo>
                    <a:pt x="3500" y="416"/>
                  </a:lnTo>
                  <a:lnTo>
                    <a:pt x="3544" y="424"/>
                  </a:lnTo>
                  <a:lnTo>
                    <a:pt x="3522" y="464"/>
                  </a:lnTo>
                  <a:lnTo>
                    <a:pt x="3478" y="472"/>
                  </a:lnTo>
                  <a:lnTo>
                    <a:pt x="3463" y="504"/>
                  </a:lnTo>
                  <a:lnTo>
                    <a:pt x="3426" y="560"/>
                  </a:lnTo>
                  <a:lnTo>
                    <a:pt x="3426" y="584"/>
                  </a:lnTo>
                  <a:lnTo>
                    <a:pt x="3434" y="624"/>
                  </a:lnTo>
                  <a:lnTo>
                    <a:pt x="3397" y="616"/>
                  </a:lnTo>
                  <a:lnTo>
                    <a:pt x="3374" y="624"/>
                  </a:lnTo>
                  <a:lnTo>
                    <a:pt x="3323" y="600"/>
                  </a:lnTo>
                  <a:lnTo>
                    <a:pt x="3264" y="664"/>
                  </a:lnTo>
                  <a:lnTo>
                    <a:pt x="3264" y="720"/>
                  </a:lnTo>
                  <a:lnTo>
                    <a:pt x="3190" y="720"/>
                  </a:lnTo>
                  <a:lnTo>
                    <a:pt x="3175" y="736"/>
                  </a:lnTo>
                  <a:lnTo>
                    <a:pt x="3146" y="736"/>
                  </a:lnTo>
                  <a:lnTo>
                    <a:pt x="3146" y="704"/>
                  </a:lnTo>
                  <a:lnTo>
                    <a:pt x="3094" y="736"/>
                  </a:lnTo>
                  <a:lnTo>
                    <a:pt x="3079" y="776"/>
                  </a:lnTo>
                  <a:lnTo>
                    <a:pt x="3050" y="760"/>
                  </a:lnTo>
                  <a:lnTo>
                    <a:pt x="2991" y="816"/>
                  </a:lnTo>
                  <a:lnTo>
                    <a:pt x="2976" y="856"/>
                  </a:lnTo>
                  <a:lnTo>
                    <a:pt x="3027" y="896"/>
                  </a:lnTo>
                  <a:lnTo>
                    <a:pt x="2954" y="944"/>
                  </a:lnTo>
                  <a:lnTo>
                    <a:pt x="2946" y="976"/>
                  </a:lnTo>
                  <a:lnTo>
                    <a:pt x="2902" y="984"/>
                  </a:lnTo>
                  <a:lnTo>
                    <a:pt x="2909" y="1056"/>
                  </a:lnTo>
                  <a:lnTo>
                    <a:pt x="2821" y="1016"/>
                  </a:lnTo>
                  <a:lnTo>
                    <a:pt x="2776" y="992"/>
                  </a:lnTo>
                  <a:lnTo>
                    <a:pt x="2799" y="936"/>
                  </a:lnTo>
                  <a:lnTo>
                    <a:pt x="2754" y="928"/>
                  </a:lnTo>
                  <a:lnTo>
                    <a:pt x="2725" y="944"/>
                  </a:lnTo>
                  <a:lnTo>
                    <a:pt x="2688" y="936"/>
                  </a:lnTo>
                  <a:lnTo>
                    <a:pt x="2688" y="976"/>
                  </a:lnTo>
                  <a:lnTo>
                    <a:pt x="2703" y="1016"/>
                  </a:lnTo>
                  <a:lnTo>
                    <a:pt x="2614" y="1032"/>
                  </a:lnTo>
                  <a:lnTo>
                    <a:pt x="2607" y="1000"/>
                  </a:lnTo>
                  <a:lnTo>
                    <a:pt x="2533" y="1048"/>
                  </a:lnTo>
                  <a:lnTo>
                    <a:pt x="2511" y="1024"/>
                  </a:lnTo>
                  <a:lnTo>
                    <a:pt x="2496" y="1048"/>
                  </a:lnTo>
                  <a:lnTo>
                    <a:pt x="2488" y="1040"/>
                  </a:lnTo>
                  <a:lnTo>
                    <a:pt x="2481" y="1016"/>
                  </a:lnTo>
                  <a:lnTo>
                    <a:pt x="2451" y="1048"/>
                  </a:lnTo>
                  <a:lnTo>
                    <a:pt x="2474" y="1064"/>
                  </a:lnTo>
                  <a:lnTo>
                    <a:pt x="2385" y="1128"/>
                  </a:lnTo>
                  <a:lnTo>
                    <a:pt x="2429" y="1040"/>
                  </a:lnTo>
                  <a:lnTo>
                    <a:pt x="2488" y="944"/>
                  </a:lnTo>
                  <a:lnTo>
                    <a:pt x="2474" y="904"/>
                  </a:lnTo>
                  <a:lnTo>
                    <a:pt x="2466" y="864"/>
                  </a:lnTo>
                  <a:lnTo>
                    <a:pt x="2392" y="856"/>
                  </a:lnTo>
                  <a:lnTo>
                    <a:pt x="2348" y="880"/>
                  </a:lnTo>
                  <a:lnTo>
                    <a:pt x="2355" y="840"/>
                  </a:lnTo>
                  <a:lnTo>
                    <a:pt x="2319" y="840"/>
                  </a:lnTo>
                  <a:lnTo>
                    <a:pt x="2341" y="808"/>
                  </a:lnTo>
                  <a:lnTo>
                    <a:pt x="2282" y="800"/>
                  </a:lnTo>
                  <a:lnTo>
                    <a:pt x="2259" y="848"/>
                  </a:lnTo>
                  <a:lnTo>
                    <a:pt x="2282" y="896"/>
                  </a:lnTo>
                  <a:lnTo>
                    <a:pt x="2237" y="896"/>
                  </a:lnTo>
                  <a:lnTo>
                    <a:pt x="2237" y="920"/>
                  </a:lnTo>
                  <a:lnTo>
                    <a:pt x="2193" y="960"/>
                  </a:lnTo>
                  <a:lnTo>
                    <a:pt x="2193" y="936"/>
                  </a:lnTo>
                  <a:lnTo>
                    <a:pt x="2163" y="936"/>
                  </a:lnTo>
                  <a:lnTo>
                    <a:pt x="2149" y="960"/>
                  </a:lnTo>
                  <a:lnTo>
                    <a:pt x="2082" y="976"/>
                  </a:lnTo>
                  <a:lnTo>
                    <a:pt x="2023" y="1040"/>
                  </a:lnTo>
                  <a:lnTo>
                    <a:pt x="2023" y="1112"/>
                  </a:lnTo>
                  <a:lnTo>
                    <a:pt x="1905" y="1112"/>
                  </a:lnTo>
                  <a:lnTo>
                    <a:pt x="1927" y="1176"/>
                  </a:lnTo>
                  <a:lnTo>
                    <a:pt x="1964" y="1240"/>
                  </a:lnTo>
                  <a:lnTo>
                    <a:pt x="1957" y="1336"/>
                  </a:lnTo>
                  <a:lnTo>
                    <a:pt x="1927" y="1344"/>
                  </a:lnTo>
                  <a:lnTo>
                    <a:pt x="1949" y="1320"/>
                  </a:lnTo>
                  <a:lnTo>
                    <a:pt x="1935" y="1296"/>
                  </a:lnTo>
                  <a:lnTo>
                    <a:pt x="1949" y="1248"/>
                  </a:lnTo>
                  <a:lnTo>
                    <a:pt x="1912" y="1216"/>
                  </a:lnTo>
                  <a:lnTo>
                    <a:pt x="1890" y="1176"/>
                  </a:lnTo>
                  <a:lnTo>
                    <a:pt x="1890" y="1152"/>
                  </a:lnTo>
                  <a:lnTo>
                    <a:pt x="1868" y="1160"/>
                  </a:lnTo>
                  <a:lnTo>
                    <a:pt x="1853" y="1168"/>
                  </a:lnTo>
                  <a:lnTo>
                    <a:pt x="1853" y="1224"/>
                  </a:lnTo>
                  <a:lnTo>
                    <a:pt x="1824" y="1208"/>
                  </a:lnTo>
                  <a:lnTo>
                    <a:pt x="1846" y="1248"/>
                  </a:lnTo>
                  <a:lnTo>
                    <a:pt x="1839" y="1264"/>
                  </a:lnTo>
                  <a:lnTo>
                    <a:pt x="1809" y="1248"/>
                  </a:lnTo>
                  <a:lnTo>
                    <a:pt x="1809" y="1208"/>
                  </a:lnTo>
                  <a:lnTo>
                    <a:pt x="1802" y="1136"/>
                  </a:lnTo>
                  <a:lnTo>
                    <a:pt x="1794" y="1192"/>
                  </a:lnTo>
                  <a:lnTo>
                    <a:pt x="1765" y="1216"/>
                  </a:lnTo>
                  <a:lnTo>
                    <a:pt x="1772" y="1272"/>
                  </a:lnTo>
                  <a:lnTo>
                    <a:pt x="1743" y="1344"/>
                  </a:lnTo>
                  <a:lnTo>
                    <a:pt x="1743" y="1376"/>
                  </a:lnTo>
                  <a:lnTo>
                    <a:pt x="1794" y="1384"/>
                  </a:lnTo>
                  <a:lnTo>
                    <a:pt x="1824" y="1432"/>
                  </a:lnTo>
                  <a:lnTo>
                    <a:pt x="1809" y="1480"/>
                  </a:lnTo>
                  <a:lnTo>
                    <a:pt x="1839" y="1512"/>
                  </a:lnTo>
                  <a:lnTo>
                    <a:pt x="1816" y="1520"/>
                  </a:lnTo>
                  <a:lnTo>
                    <a:pt x="1787" y="1480"/>
                  </a:lnTo>
                  <a:lnTo>
                    <a:pt x="1794" y="1456"/>
                  </a:lnTo>
                  <a:lnTo>
                    <a:pt x="1772" y="1408"/>
                  </a:lnTo>
                  <a:lnTo>
                    <a:pt x="1743" y="1416"/>
                  </a:lnTo>
                  <a:lnTo>
                    <a:pt x="1750" y="1464"/>
                  </a:lnTo>
                  <a:lnTo>
                    <a:pt x="1698" y="1528"/>
                  </a:lnTo>
                  <a:lnTo>
                    <a:pt x="1639" y="1560"/>
                  </a:lnTo>
                  <a:lnTo>
                    <a:pt x="1595" y="1520"/>
                  </a:lnTo>
                  <a:lnTo>
                    <a:pt x="1595" y="1496"/>
                  </a:lnTo>
                  <a:lnTo>
                    <a:pt x="1632" y="1520"/>
                  </a:lnTo>
                  <a:lnTo>
                    <a:pt x="1676" y="1488"/>
                  </a:lnTo>
                  <a:lnTo>
                    <a:pt x="1728" y="1432"/>
                  </a:lnTo>
                  <a:lnTo>
                    <a:pt x="1706" y="1368"/>
                  </a:lnTo>
                  <a:lnTo>
                    <a:pt x="1735" y="1272"/>
                  </a:lnTo>
                  <a:lnTo>
                    <a:pt x="1735" y="1200"/>
                  </a:lnTo>
                  <a:lnTo>
                    <a:pt x="1772" y="1152"/>
                  </a:lnTo>
                  <a:lnTo>
                    <a:pt x="1757" y="1120"/>
                  </a:lnTo>
                  <a:lnTo>
                    <a:pt x="1728" y="1120"/>
                  </a:lnTo>
                  <a:lnTo>
                    <a:pt x="1713" y="1104"/>
                  </a:lnTo>
                  <a:lnTo>
                    <a:pt x="1654" y="1184"/>
                  </a:lnTo>
                  <a:lnTo>
                    <a:pt x="1617" y="1192"/>
                  </a:lnTo>
                  <a:lnTo>
                    <a:pt x="1617" y="1272"/>
                  </a:lnTo>
                  <a:lnTo>
                    <a:pt x="1588" y="1272"/>
                  </a:lnTo>
                  <a:lnTo>
                    <a:pt x="1595" y="1304"/>
                  </a:lnTo>
                  <a:lnTo>
                    <a:pt x="1624" y="1376"/>
                  </a:lnTo>
                  <a:lnTo>
                    <a:pt x="1595" y="1392"/>
                  </a:lnTo>
                  <a:lnTo>
                    <a:pt x="1551" y="1320"/>
                  </a:lnTo>
                  <a:lnTo>
                    <a:pt x="1551" y="1288"/>
                  </a:lnTo>
                  <a:lnTo>
                    <a:pt x="1499" y="1240"/>
                  </a:lnTo>
                  <a:lnTo>
                    <a:pt x="1469" y="1240"/>
                  </a:lnTo>
                  <a:lnTo>
                    <a:pt x="1469" y="1192"/>
                  </a:lnTo>
                  <a:lnTo>
                    <a:pt x="1440" y="1168"/>
                  </a:lnTo>
                  <a:lnTo>
                    <a:pt x="1440" y="1200"/>
                  </a:lnTo>
                  <a:lnTo>
                    <a:pt x="1455" y="1248"/>
                  </a:lnTo>
                  <a:lnTo>
                    <a:pt x="1455" y="1288"/>
                  </a:lnTo>
                  <a:lnTo>
                    <a:pt x="1432" y="1304"/>
                  </a:lnTo>
                  <a:lnTo>
                    <a:pt x="1418" y="1328"/>
                  </a:lnTo>
                  <a:lnTo>
                    <a:pt x="1396" y="1312"/>
                  </a:lnTo>
                  <a:lnTo>
                    <a:pt x="1418" y="1296"/>
                  </a:lnTo>
                  <a:lnTo>
                    <a:pt x="1410" y="1264"/>
                  </a:lnTo>
                  <a:lnTo>
                    <a:pt x="1366" y="1272"/>
                  </a:lnTo>
                  <a:lnTo>
                    <a:pt x="1329" y="1256"/>
                  </a:lnTo>
                  <a:lnTo>
                    <a:pt x="1300" y="1272"/>
                  </a:lnTo>
                  <a:lnTo>
                    <a:pt x="1277" y="1248"/>
                  </a:lnTo>
                  <a:lnTo>
                    <a:pt x="1322" y="1240"/>
                  </a:lnTo>
                  <a:lnTo>
                    <a:pt x="1322" y="1216"/>
                  </a:lnTo>
                  <a:lnTo>
                    <a:pt x="1277" y="1208"/>
                  </a:lnTo>
                  <a:lnTo>
                    <a:pt x="1263" y="1232"/>
                  </a:lnTo>
                  <a:lnTo>
                    <a:pt x="1248" y="1216"/>
                  </a:lnTo>
                  <a:lnTo>
                    <a:pt x="1181" y="1208"/>
                  </a:lnTo>
                  <a:lnTo>
                    <a:pt x="1167" y="1224"/>
                  </a:lnTo>
                  <a:lnTo>
                    <a:pt x="1145" y="1208"/>
                  </a:lnTo>
                  <a:lnTo>
                    <a:pt x="1122" y="1240"/>
                  </a:lnTo>
                  <a:lnTo>
                    <a:pt x="1085" y="1224"/>
                  </a:lnTo>
                  <a:lnTo>
                    <a:pt x="1100" y="1176"/>
                  </a:lnTo>
                  <a:lnTo>
                    <a:pt x="1137" y="1184"/>
                  </a:lnTo>
                  <a:lnTo>
                    <a:pt x="1145" y="1128"/>
                  </a:lnTo>
                  <a:lnTo>
                    <a:pt x="1093" y="1072"/>
                  </a:lnTo>
                  <a:lnTo>
                    <a:pt x="1100" y="1128"/>
                  </a:lnTo>
                  <a:lnTo>
                    <a:pt x="1056" y="1160"/>
                  </a:lnTo>
                  <a:lnTo>
                    <a:pt x="1049" y="1208"/>
                  </a:lnTo>
                  <a:lnTo>
                    <a:pt x="1034" y="1216"/>
                  </a:lnTo>
                  <a:lnTo>
                    <a:pt x="1026" y="1224"/>
                  </a:lnTo>
                  <a:lnTo>
                    <a:pt x="997" y="1176"/>
                  </a:lnTo>
                  <a:lnTo>
                    <a:pt x="938" y="1176"/>
                  </a:lnTo>
                  <a:lnTo>
                    <a:pt x="901" y="1200"/>
                  </a:lnTo>
                  <a:lnTo>
                    <a:pt x="886" y="1240"/>
                  </a:lnTo>
                  <a:lnTo>
                    <a:pt x="857" y="1200"/>
                  </a:lnTo>
                  <a:lnTo>
                    <a:pt x="834" y="1152"/>
                  </a:lnTo>
                  <a:lnTo>
                    <a:pt x="812" y="1176"/>
                  </a:lnTo>
                  <a:lnTo>
                    <a:pt x="820" y="1224"/>
                  </a:lnTo>
                  <a:lnTo>
                    <a:pt x="775" y="1216"/>
                  </a:lnTo>
                  <a:lnTo>
                    <a:pt x="797" y="1192"/>
                  </a:lnTo>
                  <a:lnTo>
                    <a:pt x="783" y="1160"/>
                  </a:lnTo>
                  <a:lnTo>
                    <a:pt x="797" y="1104"/>
                  </a:lnTo>
                  <a:lnTo>
                    <a:pt x="842" y="1064"/>
                  </a:lnTo>
                  <a:lnTo>
                    <a:pt x="827" y="1008"/>
                  </a:lnTo>
                  <a:lnTo>
                    <a:pt x="834" y="1000"/>
                  </a:lnTo>
                  <a:lnTo>
                    <a:pt x="857" y="976"/>
                  </a:lnTo>
                  <a:lnTo>
                    <a:pt x="857" y="1024"/>
                  </a:lnTo>
                  <a:lnTo>
                    <a:pt x="923" y="1144"/>
                  </a:lnTo>
                  <a:lnTo>
                    <a:pt x="967" y="1152"/>
                  </a:lnTo>
                  <a:lnTo>
                    <a:pt x="1026" y="1088"/>
                  </a:lnTo>
                  <a:lnTo>
                    <a:pt x="1004" y="1000"/>
                  </a:lnTo>
                  <a:lnTo>
                    <a:pt x="997" y="920"/>
                  </a:lnTo>
                  <a:lnTo>
                    <a:pt x="960" y="872"/>
                  </a:lnTo>
                  <a:lnTo>
                    <a:pt x="989" y="864"/>
                  </a:lnTo>
                  <a:lnTo>
                    <a:pt x="960" y="832"/>
                  </a:lnTo>
                  <a:lnTo>
                    <a:pt x="938" y="808"/>
                  </a:lnTo>
                  <a:lnTo>
                    <a:pt x="916" y="808"/>
                  </a:lnTo>
                  <a:lnTo>
                    <a:pt x="871" y="816"/>
                  </a:lnTo>
                  <a:lnTo>
                    <a:pt x="834" y="848"/>
                  </a:lnTo>
                  <a:lnTo>
                    <a:pt x="849" y="888"/>
                  </a:lnTo>
                  <a:lnTo>
                    <a:pt x="797" y="904"/>
                  </a:lnTo>
                  <a:lnTo>
                    <a:pt x="775" y="936"/>
                  </a:lnTo>
                  <a:lnTo>
                    <a:pt x="753" y="976"/>
                  </a:lnTo>
                  <a:lnTo>
                    <a:pt x="709" y="992"/>
                  </a:lnTo>
                  <a:lnTo>
                    <a:pt x="694" y="1032"/>
                  </a:lnTo>
                  <a:lnTo>
                    <a:pt x="665" y="1072"/>
                  </a:lnTo>
                  <a:lnTo>
                    <a:pt x="642" y="1080"/>
                  </a:lnTo>
                  <a:lnTo>
                    <a:pt x="628" y="1152"/>
                  </a:lnTo>
                  <a:lnTo>
                    <a:pt x="524" y="1160"/>
                  </a:lnTo>
                  <a:lnTo>
                    <a:pt x="480" y="1168"/>
                  </a:lnTo>
                  <a:lnTo>
                    <a:pt x="480" y="1200"/>
                  </a:lnTo>
                  <a:lnTo>
                    <a:pt x="473" y="1248"/>
                  </a:lnTo>
                  <a:lnTo>
                    <a:pt x="450" y="1208"/>
                  </a:lnTo>
                  <a:lnTo>
                    <a:pt x="414" y="1200"/>
                  </a:lnTo>
                  <a:lnTo>
                    <a:pt x="391" y="1224"/>
                  </a:lnTo>
                  <a:lnTo>
                    <a:pt x="369" y="1216"/>
                  </a:lnTo>
                  <a:lnTo>
                    <a:pt x="332" y="1264"/>
                  </a:lnTo>
                  <a:lnTo>
                    <a:pt x="310" y="1272"/>
                  </a:lnTo>
                  <a:lnTo>
                    <a:pt x="303" y="1296"/>
                  </a:lnTo>
                  <a:lnTo>
                    <a:pt x="288" y="1304"/>
                  </a:lnTo>
                  <a:lnTo>
                    <a:pt x="288" y="1328"/>
                  </a:lnTo>
                  <a:lnTo>
                    <a:pt x="258" y="1352"/>
                  </a:lnTo>
                  <a:lnTo>
                    <a:pt x="258" y="1360"/>
                  </a:lnTo>
                  <a:lnTo>
                    <a:pt x="281" y="1392"/>
                  </a:lnTo>
                  <a:lnTo>
                    <a:pt x="273" y="1408"/>
                  </a:lnTo>
                  <a:lnTo>
                    <a:pt x="288" y="1416"/>
                  </a:lnTo>
                  <a:lnTo>
                    <a:pt x="303" y="1456"/>
                  </a:lnTo>
                  <a:lnTo>
                    <a:pt x="273" y="1480"/>
                  </a:lnTo>
                  <a:lnTo>
                    <a:pt x="251" y="1480"/>
                  </a:lnTo>
                  <a:lnTo>
                    <a:pt x="244" y="1544"/>
                  </a:lnTo>
                  <a:lnTo>
                    <a:pt x="229" y="1560"/>
                  </a:lnTo>
                  <a:lnTo>
                    <a:pt x="244" y="160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704206">
              <a:off x="7478713" y="5100638"/>
              <a:ext cx="365125" cy="903288"/>
            </a:xfrm>
            <a:custGeom>
              <a:avLst/>
              <a:gdLst/>
              <a:ahLst/>
              <a:cxnLst>
                <a:cxn ang="0">
                  <a:pos x="22" y="192"/>
                </a:cxn>
                <a:cxn ang="0">
                  <a:pos x="44" y="192"/>
                </a:cxn>
                <a:cxn ang="0">
                  <a:pos x="37" y="160"/>
                </a:cxn>
                <a:cxn ang="0">
                  <a:pos x="66" y="152"/>
                </a:cxn>
                <a:cxn ang="0">
                  <a:pos x="118" y="120"/>
                </a:cxn>
                <a:cxn ang="0">
                  <a:pos x="111" y="88"/>
                </a:cxn>
                <a:cxn ang="0">
                  <a:pos x="133" y="72"/>
                </a:cxn>
                <a:cxn ang="0">
                  <a:pos x="133" y="48"/>
                </a:cxn>
                <a:cxn ang="0">
                  <a:pos x="103" y="40"/>
                </a:cxn>
                <a:cxn ang="0">
                  <a:pos x="89" y="24"/>
                </a:cxn>
                <a:cxn ang="0">
                  <a:pos x="118" y="0"/>
                </a:cxn>
                <a:cxn ang="0">
                  <a:pos x="140" y="32"/>
                </a:cxn>
                <a:cxn ang="0">
                  <a:pos x="163" y="32"/>
                </a:cxn>
                <a:cxn ang="0">
                  <a:pos x="185" y="104"/>
                </a:cxn>
                <a:cxn ang="0">
                  <a:pos x="192" y="160"/>
                </a:cxn>
                <a:cxn ang="0">
                  <a:pos x="185" y="224"/>
                </a:cxn>
                <a:cxn ang="0">
                  <a:pos x="185" y="392"/>
                </a:cxn>
                <a:cxn ang="0">
                  <a:pos x="118" y="456"/>
                </a:cxn>
                <a:cxn ang="0">
                  <a:pos x="74" y="440"/>
                </a:cxn>
                <a:cxn ang="0">
                  <a:pos x="74" y="488"/>
                </a:cxn>
                <a:cxn ang="0">
                  <a:pos x="52" y="504"/>
                </a:cxn>
                <a:cxn ang="0">
                  <a:pos x="44" y="504"/>
                </a:cxn>
                <a:cxn ang="0">
                  <a:pos x="52" y="448"/>
                </a:cxn>
                <a:cxn ang="0">
                  <a:pos x="0" y="376"/>
                </a:cxn>
                <a:cxn ang="0">
                  <a:pos x="0" y="336"/>
                </a:cxn>
                <a:cxn ang="0">
                  <a:pos x="44" y="320"/>
                </a:cxn>
                <a:cxn ang="0">
                  <a:pos x="37" y="240"/>
                </a:cxn>
                <a:cxn ang="0">
                  <a:pos x="22" y="192"/>
                </a:cxn>
              </a:cxnLst>
              <a:rect l="0" t="0" r="r" b="b"/>
              <a:pathLst>
                <a:path w="193" h="505">
                  <a:moveTo>
                    <a:pt x="22" y="192"/>
                  </a:moveTo>
                  <a:lnTo>
                    <a:pt x="44" y="192"/>
                  </a:lnTo>
                  <a:lnTo>
                    <a:pt x="37" y="160"/>
                  </a:lnTo>
                  <a:lnTo>
                    <a:pt x="66" y="152"/>
                  </a:lnTo>
                  <a:lnTo>
                    <a:pt x="118" y="120"/>
                  </a:lnTo>
                  <a:lnTo>
                    <a:pt x="111" y="88"/>
                  </a:lnTo>
                  <a:lnTo>
                    <a:pt x="133" y="72"/>
                  </a:lnTo>
                  <a:lnTo>
                    <a:pt x="133" y="48"/>
                  </a:lnTo>
                  <a:lnTo>
                    <a:pt x="103" y="40"/>
                  </a:lnTo>
                  <a:lnTo>
                    <a:pt x="89" y="24"/>
                  </a:lnTo>
                  <a:lnTo>
                    <a:pt x="118" y="0"/>
                  </a:lnTo>
                  <a:lnTo>
                    <a:pt x="140" y="32"/>
                  </a:lnTo>
                  <a:lnTo>
                    <a:pt x="163" y="32"/>
                  </a:lnTo>
                  <a:lnTo>
                    <a:pt x="185" y="104"/>
                  </a:lnTo>
                  <a:lnTo>
                    <a:pt x="192" y="160"/>
                  </a:lnTo>
                  <a:lnTo>
                    <a:pt x="185" y="224"/>
                  </a:lnTo>
                  <a:lnTo>
                    <a:pt x="185" y="392"/>
                  </a:lnTo>
                  <a:lnTo>
                    <a:pt x="118" y="456"/>
                  </a:lnTo>
                  <a:lnTo>
                    <a:pt x="74" y="440"/>
                  </a:lnTo>
                  <a:lnTo>
                    <a:pt x="74" y="488"/>
                  </a:lnTo>
                  <a:lnTo>
                    <a:pt x="52" y="504"/>
                  </a:lnTo>
                  <a:lnTo>
                    <a:pt x="44" y="504"/>
                  </a:lnTo>
                  <a:lnTo>
                    <a:pt x="52" y="448"/>
                  </a:lnTo>
                  <a:lnTo>
                    <a:pt x="0" y="376"/>
                  </a:lnTo>
                  <a:lnTo>
                    <a:pt x="0" y="336"/>
                  </a:lnTo>
                  <a:lnTo>
                    <a:pt x="44" y="320"/>
                  </a:lnTo>
                  <a:lnTo>
                    <a:pt x="37" y="240"/>
                  </a:lnTo>
                  <a:lnTo>
                    <a:pt x="22" y="19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 rot="704206">
              <a:off x="6202363" y="4487863"/>
              <a:ext cx="1106487" cy="746125"/>
            </a:xfrm>
            <a:custGeom>
              <a:avLst/>
              <a:gdLst/>
              <a:ahLst/>
              <a:cxnLst>
                <a:cxn ang="0">
                  <a:pos x="362" y="16"/>
                </a:cxn>
                <a:cxn ang="0">
                  <a:pos x="399" y="0"/>
                </a:cxn>
                <a:cxn ang="0">
                  <a:pos x="428" y="8"/>
                </a:cxn>
                <a:cxn ang="0">
                  <a:pos x="406" y="64"/>
                </a:cxn>
                <a:cxn ang="0">
                  <a:pos x="406" y="88"/>
                </a:cxn>
                <a:cxn ang="0">
                  <a:pos x="399" y="104"/>
                </a:cxn>
                <a:cxn ang="0">
                  <a:pos x="413" y="128"/>
                </a:cxn>
                <a:cxn ang="0">
                  <a:pos x="435" y="120"/>
                </a:cxn>
                <a:cxn ang="0">
                  <a:pos x="465" y="144"/>
                </a:cxn>
                <a:cxn ang="0">
                  <a:pos x="495" y="120"/>
                </a:cxn>
                <a:cxn ang="0">
                  <a:pos x="509" y="80"/>
                </a:cxn>
                <a:cxn ang="0">
                  <a:pos x="539" y="80"/>
                </a:cxn>
                <a:cxn ang="0">
                  <a:pos x="546" y="48"/>
                </a:cxn>
                <a:cxn ang="0">
                  <a:pos x="568" y="80"/>
                </a:cxn>
                <a:cxn ang="0">
                  <a:pos x="576" y="120"/>
                </a:cxn>
                <a:cxn ang="0">
                  <a:pos x="539" y="136"/>
                </a:cxn>
                <a:cxn ang="0">
                  <a:pos x="554" y="160"/>
                </a:cxn>
                <a:cxn ang="0">
                  <a:pos x="531" y="176"/>
                </a:cxn>
                <a:cxn ang="0">
                  <a:pos x="531" y="208"/>
                </a:cxn>
                <a:cxn ang="0">
                  <a:pos x="509" y="232"/>
                </a:cxn>
                <a:cxn ang="0">
                  <a:pos x="517" y="240"/>
                </a:cxn>
                <a:cxn ang="0">
                  <a:pos x="517" y="296"/>
                </a:cxn>
                <a:cxn ang="0">
                  <a:pos x="561" y="304"/>
                </a:cxn>
                <a:cxn ang="0">
                  <a:pos x="583" y="360"/>
                </a:cxn>
                <a:cxn ang="0">
                  <a:pos x="568" y="400"/>
                </a:cxn>
                <a:cxn ang="0">
                  <a:pos x="450" y="416"/>
                </a:cxn>
                <a:cxn ang="0">
                  <a:pos x="273" y="264"/>
                </a:cxn>
                <a:cxn ang="0">
                  <a:pos x="229" y="272"/>
                </a:cxn>
                <a:cxn ang="0">
                  <a:pos x="155" y="312"/>
                </a:cxn>
                <a:cxn ang="0">
                  <a:pos x="125" y="280"/>
                </a:cxn>
                <a:cxn ang="0">
                  <a:pos x="125" y="248"/>
                </a:cxn>
                <a:cxn ang="0">
                  <a:pos x="103" y="224"/>
                </a:cxn>
                <a:cxn ang="0">
                  <a:pos x="103" y="192"/>
                </a:cxn>
                <a:cxn ang="0">
                  <a:pos x="81" y="200"/>
                </a:cxn>
                <a:cxn ang="0">
                  <a:pos x="66" y="168"/>
                </a:cxn>
                <a:cxn ang="0">
                  <a:pos x="30" y="208"/>
                </a:cxn>
                <a:cxn ang="0">
                  <a:pos x="37" y="160"/>
                </a:cxn>
                <a:cxn ang="0">
                  <a:pos x="0" y="160"/>
                </a:cxn>
                <a:cxn ang="0">
                  <a:pos x="0" y="136"/>
                </a:cxn>
                <a:cxn ang="0">
                  <a:pos x="37" y="120"/>
                </a:cxn>
                <a:cxn ang="0">
                  <a:pos x="59" y="136"/>
                </a:cxn>
                <a:cxn ang="0">
                  <a:pos x="74" y="120"/>
                </a:cxn>
                <a:cxn ang="0">
                  <a:pos x="103" y="128"/>
                </a:cxn>
                <a:cxn ang="0">
                  <a:pos x="133" y="112"/>
                </a:cxn>
                <a:cxn ang="0">
                  <a:pos x="170" y="136"/>
                </a:cxn>
                <a:cxn ang="0">
                  <a:pos x="192" y="120"/>
                </a:cxn>
                <a:cxn ang="0">
                  <a:pos x="229" y="120"/>
                </a:cxn>
                <a:cxn ang="0">
                  <a:pos x="244" y="104"/>
                </a:cxn>
                <a:cxn ang="0">
                  <a:pos x="280" y="80"/>
                </a:cxn>
                <a:cxn ang="0">
                  <a:pos x="310" y="80"/>
                </a:cxn>
                <a:cxn ang="0">
                  <a:pos x="317" y="40"/>
                </a:cxn>
                <a:cxn ang="0">
                  <a:pos x="362" y="16"/>
                </a:cxn>
              </a:cxnLst>
              <a:rect l="0" t="0" r="r" b="b"/>
              <a:pathLst>
                <a:path w="584" h="417">
                  <a:moveTo>
                    <a:pt x="362" y="16"/>
                  </a:moveTo>
                  <a:lnTo>
                    <a:pt x="399" y="0"/>
                  </a:lnTo>
                  <a:lnTo>
                    <a:pt x="428" y="8"/>
                  </a:lnTo>
                  <a:lnTo>
                    <a:pt x="406" y="64"/>
                  </a:lnTo>
                  <a:lnTo>
                    <a:pt x="406" y="88"/>
                  </a:lnTo>
                  <a:lnTo>
                    <a:pt x="399" y="104"/>
                  </a:lnTo>
                  <a:lnTo>
                    <a:pt x="413" y="128"/>
                  </a:lnTo>
                  <a:lnTo>
                    <a:pt x="435" y="120"/>
                  </a:lnTo>
                  <a:lnTo>
                    <a:pt x="465" y="144"/>
                  </a:lnTo>
                  <a:lnTo>
                    <a:pt x="495" y="120"/>
                  </a:lnTo>
                  <a:lnTo>
                    <a:pt x="509" y="80"/>
                  </a:lnTo>
                  <a:lnTo>
                    <a:pt x="539" y="80"/>
                  </a:lnTo>
                  <a:lnTo>
                    <a:pt x="546" y="48"/>
                  </a:lnTo>
                  <a:lnTo>
                    <a:pt x="568" y="80"/>
                  </a:lnTo>
                  <a:lnTo>
                    <a:pt x="576" y="120"/>
                  </a:lnTo>
                  <a:lnTo>
                    <a:pt x="539" y="136"/>
                  </a:lnTo>
                  <a:lnTo>
                    <a:pt x="554" y="160"/>
                  </a:lnTo>
                  <a:lnTo>
                    <a:pt x="531" y="176"/>
                  </a:lnTo>
                  <a:lnTo>
                    <a:pt x="531" y="208"/>
                  </a:lnTo>
                  <a:lnTo>
                    <a:pt x="509" y="232"/>
                  </a:lnTo>
                  <a:lnTo>
                    <a:pt x="517" y="240"/>
                  </a:lnTo>
                  <a:lnTo>
                    <a:pt x="517" y="296"/>
                  </a:lnTo>
                  <a:lnTo>
                    <a:pt x="561" y="304"/>
                  </a:lnTo>
                  <a:lnTo>
                    <a:pt x="583" y="360"/>
                  </a:lnTo>
                  <a:lnTo>
                    <a:pt x="568" y="400"/>
                  </a:lnTo>
                  <a:lnTo>
                    <a:pt x="450" y="416"/>
                  </a:lnTo>
                  <a:lnTo>
                    <a:pt x="273" y="264"/>
                  </a:lnTo>
                  <a:lnTo>
                    <a:pt x="229" y="272"/>
                  </a:lnTo>
                  <a:lnTo>
                    <a:pt x="155" y="312"/>
                  </a:lnTo>
                  <a:lnTo>
                    <a:pt x="125" y="280"/>
                  </a:lnTo>
                  <a:lnTo>
                    <a:pt x="125" y="248"/>
                  </a:lnTo>
                  <a:lnTo>
                    <a:pt x="103" y="224"/>
                  </a:lnTo>
                  <a:lnTo>
                    <a:pt x="103" y="192"/>
                  </a:lnTo>
                  <a:lnTo>
                    <a:pt x="81" y="200"/>
                  </a:lnTo>
                  <a:lnTo>
                    <a:pt x="66" y="168"/>
                  </a:lnTo>
                  <a:lnTo>
                    <a:pt x="30" y="208"/>
                  </a:lnTo>
                  <a:lnTo>
                    <a:pt x="37" y="16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37" y="120"/>
                  </a:lnTo>
                  <a:lnTo>
                    <a:pt x="59" y="136"/>
                  </a:lnTo>
                  <a:lnTo>
                    <a:pt x="74" y="120"/>
                  </a:lnTo>
                  <a:lnTo>
                    <a:pt x="103" y="128"/>
                  </a:lnTo>
                  <a:lnTo>
                    <a:pt x="133" y="112"/>
                  </a:lnTo>
                  <a:lnTo>
                    <a:pt x="170" y="136"/>
                  </a:lnTo>
                  <a:lnTo>
                    <a:pt x="192" y="120"/>
                  </a:lnTo>
                  <a:lnTo>
                    <a:pt x="229" y="120"/>
                  </a:lnTo>
                  <a:lnTo>
                    <a:pt x="244" y="104"/>
                  </a:lnTo>
                  <a:lnTo>
                    <a:pt x="280" y="80"/>
                  </a:lnTo>
                  <a:lnTo>
                    <a:pt x="310" y="80"/>
                  </a:lnTo>
                  <a:lnTo>
                    <a:pt x="317" y="40"/>
                  </a:lnTo>
                  <a:lnTo>
                    <a:pt x="362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 rot="704206">
              <a:off x="5608638" y="4486275"/>
              <a:ext cx="825500" cy="1216025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30" y="680"/>
                </a:cxn>
                <a:cxn ang="0">
                  <a:pos x="155" y="648"/>
                </a:cxn>
                <a:cxn ang="0">
                  <a:pos x="207" y="608"/>
                </a:cxn>
                <a:cxn ang="0">
                  <a:pos x="259" y="536"/>
                </a:cxn>
                <a:cxn ang="0">
                  <a:pos x="303" y="544"/>
                </a:cxn>
                <a:cxn ang="0">
                  <a:pos x="340" y="544"/>
                </a:cxn>
                <a:cxn ang="0">
                  <a:pos x="399" y="536"/>
                </a:cxn>
                <a:cxn ang="0">
                  <a:pos x="429" y="480"/>
                </a:cxn>
                <a:cxn ang="0">
                  <a:pos x="421" y="360"/>
                </a:cxn>
                <a:cxn ang="0">
                  <a:pos x="436" y="336"/>
                </a:cxn>
                <a:cxn ang="0">
                  <a:pos x="421" y="304"/>
                </a:cxn>
                <a:cxn ang="0">
                  <a:pos x="399" y="320"/>
                </a:cxn>
                <a:cxn ang="0">
                  <a:pos x="392" y="304"/>
                </a:cxn>
                <a:cxn ang="0">
                  <a:pos x="436" y="232"/>
                </a:cxn>
                <a:cxn ang="0">
                  <a:pos x="407" y="200"/>
                </a:cxn>
                <a:cxn ang="0">
                  <a:pos x="407" y="168"/>
                </a:cxn>
                <a:cxn ang="0">
                  <a:pos x="384" y="144"/>
                </a:cxn>
                <a:cxn ang="0">
                  <a:pos x="384" y="112"/>
                </a:cxn>
                <a:cxn ang="0">
                  <a:pos x="362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8" y="80"/>
                </a:cxn>
                <a:cxn ang="0">
                  <a:pos x="281" y="80"/>
                </a:cxn>
                <a:cxn ang="0">
                  <a:pos x="281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2" y="0"/>
                </a:cxn>
                <a:cxn ang="0">
                  <a:pos x="185" y="16"/>
                </a:cxn>
                <a:cxn ang="0">
                  <a:pos x="177" y="56"/>
                </a:cxn>
                <a:cxn ang="0">
                  <a:pos x="207" y="80"/>
                </a:cxn>
                <a:cxn ang="0">
                  <a:pos x="207" y="104"/>
                </a:cxn>
                <a:cxn ang="0">
                  <a:pos x="185" y="128"/>
                </a:cxn>
                <a:cxn ang="0">
                  <a:pos x="148" y="120"/>
                </a:cxn>
                <a:cxn ang="0">
                  <a:pos x="155" y="144"/>
                </a:cxn>
                <a:cxn ang="0">
                  <a:pos x="185" y="168"/>
                </a:cxn>
                <a:cxn ang="0">
                  <a:pos x="200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5" y="312"/>
                </a:cxn>
                <a:cxn ang="0">
                  <a:pos x="163" y="344"/>
                </a:cxn>
                <a:cxn ang="0">
                  <a:pos x="163" y="368"/>
                </a:cxn>
                <a:cxn ang="0">
                  <a:pos x="192" y="368"/>
                </a:cxn>
                <a:cxn ang="0">
                  <a:pos x="185" y="400"/>
                </a:cxn>
                <a:cxn ang="0">
                  <a:pos x="148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9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30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7" h="681">
                  <a:moveTo>
                    <a:pt x="0" y="648"/>
                  </a:moveTo>
                  <a:lnTo>
                    <a:pt x="15" y="648"/>
                  </a:lnTo>
                  <a:lnTo>
                    <a:pt x="30" y="680"/>
                  </a:lnTo>
                  <a:lnTo>
                    <a:pt x="155" y="648"/>
                  </a:lnTo>
                  <a:lnTo>
                    <a:pt x="207" y="608"/>
                  </a:lnTo>
                  <a:lnTo>
                    <a:pt x="259" y="536"/>
                  </a:lnTo>
                  <a:lnTo>
                    <a:pt x="303" y="544"/>
                  </a:lnTo>
                  <a:lnTo>
                    <a:pt x="340" y="544"/>
                  </a:lnTo>
                  <a:lnTo>
                    <a:pt x="399" y="536"/>
                  </a:lnTo>
                  <a:lnTo>
                    <a:pt x="429" y="480"/>
                  </a:lnTo>
                  <a:lnTo>
                    <a:pt x="421" y="360"/>
                  </a:lnTo>
                  <a:lnTo>
                    <a:pt x="436" y="336"/>
                  </a:lnTo>
                  <a:lnTo>
                    <a:pt x="421" y="304"/>
                  </a:lnTo>
                  <a:lnTo>
                    <a:pt x="399" y="320"/>
                  </a:lnTo>
                  <a:lnTo>
                    <a:pt x="392" y="304"/>
                  </a:lnTo>
                  <a:lnTo>
                    <a:pt x="436" y="232"/>
                  </a:lnTo>
                  <a:lnTo>
                    <a:pt x="407" y="200"/>
                  </a:lnTo>
                  <a:lnTo>
                    <a:pt x="407" y="168"/>
                  </a:lnTo>
                  <a:lnTo>
                    <a:pt x="384" y="144"/>
                  </a:lnTo>
                  <a:lnTo>
                    <a:pt x="384" y="112"/>
                  </a:lnTo>
                  <a:lnTo>
                    <a:pt x="362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8" y="80"/>
                  </a:lnTo>
                  <a:lnTo>
                    <a:pt x="281" y="80"/>
                  </a:lnTo>
                  <a:lnTo>
                    <a:pt x="281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2" y="0"/>
                  </a:lnTo>
                  <a:lnTo>
                    <a:pt x="185" y="16"/>
                  </a:lnTo>
                  <a:lnTo>
                    <a:pt x="177" y="56"/>
                  </a:lnTo>
                  <a:lnTo>
                    <a:pt x="207" y="80"/>
                  </a:lnTo>
                  <a:lnTo>
                    <a:pt x="207" y="104"/>
                  </a:lnTo>
                  <a:lnTo>
                    <a:pt x="185" y="128"/>
                  </a:lnTo>
                  <a:lnTo>
                    <a:pt x="148" y="120"/>
                  </a:lnTo>
                  <a:lnTo>
                    <a:pt x="155" y="144"/>
                  </a:lnTo>
                  <a:lnTo>
                    <a:pt x="185" y="168"/>
                  </a:lnTo>
                  <a:lnTo>
                    <a:pt x="200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5" y="312"/>
                  </a:lnTo>
                  <a:lnTo>
                    <a:pt x="163" y="344"/>
                  </a:lnTo>
                  <a:lnTo>
                    <a:pt x="163" y="368"/>
                  </a:lnTo>
                  <a:lnTo>
                    <a:pt x="192" y="368"/>
                  </a:lnTo>
                  <a:lnTo>
                    <a:pt x="185" y="400"/>
                  </a:lnTo>
                  <a:lnTo>
                    <a:pt x="148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9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30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 rot="704206">
              <a:off x="4932363" y="4548188"/>
              <a:ext cx="1106487" cy="1031875"/>
            </a:xfrm>
            <a:custGeom>
              <a:avLst/>
              <a:gdLst/>
              <a:ahLst/>
              <a:cxnLst>
                <a:cxn ang="0">
                  <a:pos x="502" y="24"/>
                </a:cxn>
                <a:cxn ang="0">
                  <a:pos x="509" y="48"/>
                </a:cxn>
                <a:cxn ang="0">
                  <a:pos x="539" y="72"/>
                </a:cxn>
                <a:cxn ang="0">
                  <a:pos x="554" y="112"/>
                </a:cxn>
                <a:cxn ang="0">
                  <a:pos x="583" y="120"/>
                </a:cxn>
                <a:cxn ang="0">
                  <a:pos x="583" y="152"/>
                </a:cxn>
                <a:cxn ang="0">
                  <a:pos x="568" y="160"/>
                </a:cxn>
                <a:cxn ang="0">
                  <a:pos x="539" y="216"/>
                </a:cxn>
                <a:cxn ang="0">
                  <a:pos x="517" y="248"/>
                </a:cxn>
                <a:cxn ang="0">
                  <a:pos x="517" y="272"/>
                </a:cxn>
                <a:cxn ang="0">
                  <a:pos x="546" y="272"/>
                </a:cxn>
                <a:cxn ang="0">
                  <a:pos x="539" y="304"/>
                </a:cxn>
                <a:cxn ang="0">
                  <a:pos x="502" y="352"/>
                </a:cxn>
                <a:cxn ang="0">
                  <a:pos x="487" y="352"/>
                </a:cxn>
                <a:cxn ang="0">
                  <a:pos x="458" y="392"/>
                </a:cxn>
                <a:cxn ang="0">
                  <a:pos x="443" y="432"/>
                </a:cxn>
                <a:cxn ang="0">
                  <a:pos x="413" y="432"/>
                </a:cxn>
                <a:cxn ang="0">
                  <a:pos x="406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6" y="504"/>
                </a:cxn>
                <a:cxn ang="0">
                  <a:pos x="384" y="520"/>
                </a:cxn>
                <a:cxn ang="0">
                  <a:pos x="354" y="544"/>
                </a:cxn>
                <a:cxn ang="0">
                  <a:pos x="354" y="552"/>
                </a:cxn>
                <a:cxn ang="0">
                  <a:pos x="258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5" y="504"/>
                </a:cxn>
                <a:cxn ang="0">
                  <a:pos x="66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199" y="520"/>
                </a:cxn>
                <a:cxn ang="0">
                  <a:pos x="221" y="512"/>
                </a:cxn>
                <a:cxn ang="0">
                  <a:pos x="229" y="488"/>
                </a:cxn>
                <a:cxn ang="0">
                  <a:pos x="236" y="448"/>
                </a:cxn>
                <a:cxn ang="0">
                  <a:pos x="273" y="408"/>
                </a:cxn>
                <a:cxn ang="0">
                  <a:pos x="310" y="352"/>
                </a:cxn>
                <a:cxn ang="0">
                  <a:pos x="332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7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2" y="80"/>
                </a:cxn>
                <a:cxn ang="0">
                  <a:pos x="362" y="80"/>
                </a:cxn>
                <a:cxn ang="0">
                  <a:pos x="369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0" y="48"/>
                </a:cxn>
                <a:cxn ang="0">
                  <a:pos x="487" y="16"/>
                </a:cxn>
                <a:cxn ang="0">
                  <a:pos x="517" y="0"/>
                </a:cxn>
                <a:cxn ang="0">
                  <a:pos x="517" y="8"/>
                </a:cxn>
                <a:cxn ang="0">
                  <a:pos x="502" y="24"/>
                </a:cxn>
              </a:cxnLst>
              <a:rect l="0" t="0" r="r" b="b"/>
              <a:pathLst>
                <a:path w="584" h="577">
                  <a:moveTo>
                    <a:pt x="502" y="24"/>
                  </a:moveTo>
                  <a:lnTo>
                    <a:pt x="509" y="48"/>
                  </a:lnTo>
                  <a:lnTo>
                    <a:pt x="539" y="72"/>
                  </a:lnTo>
                  <a:lnTo>
                    <a:pt x="554" y="112"/>
                  </a:lnTo>
                  <a:lnTo>
                    <a:pt x="583" y="120"/>
                  </a:lnTo>
                  <a:lnTo>
                    <a:pt x="583" y="152"/>
                  </a:lnTo>
                  <a:lnTo>
                    <a:pt x="568" y="160"/>
                  </a:lnTo>
                  <a:lnTo>
                    <a:pt x="539" y="216"/>
                  </a:lnTo>
                  <a:lnTo>
                    <a:pt x="517" y="248"/>
                  </a:lnTo>
                  <a:lnTo>
                    <a:pt x="517" y="272"/>
                  </a:lnTo>
                  <a:lnTo>
                    <a:pt x="546" y="272"/>
                  </a:lnTo>
                  <a:lnTo>
                    <a:pt x="539" y="304"/>
                  </a:lnTo>
                  <a:lnTo>
                    <a:pt x="502" y="352"/>
                  </a:lnTo>
                  <a:lnTo>
                    <a:pt x="487" y="352"/>
                  </a:lnTo>
                  <a:lnTo>
                    <a:pt x="458" y="392"/>
                  </a:lnTo>
                  <a:lnTo>
                    <a:pt x="443" y="432"/>
                  </a:lnTo>
                  <a:lnTo>
                    <a:pt x="413" y="432"/>
                  </a:lnTo>
                  <a:lnTo>
                    <a:pt x="406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6" y="504"/>
                  </a:lnTo>
                  <a:lnTo>
                    <a:pt x="384" y="520"/>
                  </a:lnTo>
                  <a:lnTo>
                    <a:pt x="354" y="544"/>
                  </a:lnTo>
                  <a:lnTo>
                    <a:pt x="354" y="552"/>
                  </a:lnTo>
                  <a:lnTo>
                    <a:pt x="258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5" y="504"/>
                  </a:lnTo>
                  <a:lnTo>
                    <a:pt x="66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199" y="520"/>
                  </a:lnTo>
                  <a:lnTo>
                    <a:pt x="221" y="512"/>
                  </a:lnTo>
                  <a:lnTo>
                    <a:pt x="229" y="488"/>
                  </a:lnTo>
                  <a:lnTo>
                    <a:pt x="236" y="448"/>
                  </a:lnTo>
                  <a:lnTo>
                    <a:pt x="273" y="408"/>
                  </a:lnTo>
                  <a:lnTo>
                    <a:pt x="310" y="352"/>
                  </a:lnTo>
                  <a:lnTo>
                    <a:pt x="332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7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2" y="80"/>
                  </a:lnTo>
                  <a:lnTo>
                    <a:pt x="362" y="80"/>
                  </a:lnTo>
                  <a:lnTo>
                    <a:pt x="369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0" y="48"/>
                  </a:lnTo>
                  <a:lnTo>
                    <a:pt x="487" y="16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502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 rot="704206">
              <a:off x="4770438" y="3916363"/>
              <a:ext cx="1330325" cy="1544638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40" y="88"/>
                </a:cxn>
                <a:cxn ang="0">
                  <a:pos x="355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9" y="280"/>
                </a:cxn>
                <a:cxn ang="0">
                  <a:pos x="480" y="248"/>
                </a:cxn>
                <a:cxn ang="0">
                  <a:pos x="525" y="232"/>
                </a:cxn>
                <a:cxn ang="0">
                  <a:pos x="569" y="144"/>
                </a:cxn>
                <a:cxn ang="0">
                  <a:pos x="628" y="192"/>
                </a:cxn>
                <a:cxn ang="0">
                  <a:pos x="665" y="176"/>
                </a:cxn>
                <a:cxn ang="0">
                  <a:pos x="702" y="248"/>
                </a:cxn>
                <a:cxn ang="0">
                  <a:pos x="658" y="304"/>
                </a:cxn>
                <a:cxn ang="0">
                  <a:pos x="687" y="352"/>
                </a:cxn>
                <a:cxn ang="0">
                  <a:pos x="628" y="368"/>
                </a:cxn>
                <a:cxn ang="0">
                  <a:pos x="643" y="344"/>
                </a:cxn>
                <a:cxn ang="0">
                  <a:pos x="606" y="392"/>
                </a:cxn>
                <a:cxn ang="0">
                  <a:pos x="525" y="400"/>
                </a:cxn>
                <a:cxn ang="0">
                  <a:pos x="488" y="424"/>
                </a:cxn>
                <a:cxn ang="0">
                  <a:pos x="414" y="480"/>
                </a:cxn>
                <a:cxn ang="0">
                  <a:pos x="443" y="496"/>
                </a:cxn>
                <a:cxn ang="0">
                  <a:pos x="429" y="528"/>
                </a:cxn>
                <a:cxn ang="0">
                  <a:pos x="451" y="592"/>
                </a:cxn>
                <a:cxn ang="0">
                  <a:pos x="436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1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6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2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9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6" y="0"/>
                </a:cxn>
              </a:cxnLst>
              <a:rect l="0" t="0" r="r" b="b"/>
              <a:pathLst>
                <a:path w="703" h="865">
                  <a:moveTo>
                    <a:pt x="296" y="0"/>
                  </a:moveTo>
                  <a:lnTo>
                    <a:pt x="303" y="16"/>
                  </a:lnTo>
                  <a:lnTo>
                    <a:pt x="340" y="48"/>
                  </a:lnTo>
                  <a:lnTo>
                    <a:pt x="340" y="88"/>
                  </a:lnTo>
                  <a:lnTo>
                    <a:pt x="362" y="96"/>
                  </a:lnTo>
                  <a:lnTo>
                    <a:pt x="355" y="120"/>
                  </a:lnTo>
                  <a:lnTo>
                    <a:pt x="370" y="144"/>
                  </a:lnTo>
                  <a:lnTo>
                    <a:pt x="399" y="168"/>
                  </a:lnTo>
                  <a:lnTo>
                    <a:pt x="392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9" y="280"/>
                  </a:lnTo>
                  <a:lnTo>
                    <a:pt x="473" y="264"/>
                  </a:lnTo>
                  <a:lnTo>
                    <a:pt x="480" y="248"/>
                  </a:lnTo>
                  <a:lnTo>
                    <a:pt x="495" y="272"/>
                  </a:lnTo>
                  <a:lnTo>
                    <a:pt x="525" y="232"/>
                  </a:lnTo>
                  <a:lnTo>
                    <a:pt x="532" y="184"/>
                  </a:lnTo>
                  <a:lnTo>
                    <a:pt x="569" y="144"/>
                  </a:lnTo>
                  <a:lnTo>
                    <a:pt x="606" y="168"/>
                  </a:lnTo>
                  <a:lnTo>
                    <a:pt x="628" y="192"/>
                  </a:lnTo>
                  <a:lnTo>
                    <a:pt x="650" y="168"/>
                  </a:lnTo>
                  <a:lnTo>
                    <a:pt x="665" y="176"/>
                  </a:lnTo>
                  <a:lnTo>
                    <a:pt x="673" y="200"/>
                  </a:lnTo>
                  <a:lnTo>
                    <a:pt x="702" y="248"/>
                  </a:lnTo>
                  <a:lnTo>
                    <a:pt x="665" y="264"/>
                  </a:lnTo>
                  <a:lnTo>
                    <a:pt x="658" y="304"/>
                  </a:lnTo>
                  <a:lnTo>
                    <a:pt x="687" y="328"/>
                  </a:lnTo>
                  <a:lnTo>
                    <a:pt x="687" y="352"/>
                  </a:lnTo>
                  <a:lnTo>
                    <a:pt x="665" y="376"/>
                  </a:lnTo>
                  <a:lnTo>
                    <a:pt x="628" y="368"/>
                  </a:lnTo>
                  <a:lnTo>
                    <a:pt x="643" y="352"/>
                  </a:lnTo>
                  <a:lnTo>
                    <a:pt x="643" y="344"/>
                  </a:lnTo>
                  <a:lnTo>
                    <a:pt x="613" y="360"/>
                  </a:lnTo>
                  <a:lnTo>
                    <a:pt x="606" y="392"/>
                  </a:lnTo>
                  <a:lnTo>
                    <a:pt x="547" y="416"/>
                  </a:lnTo>
                  <a:lnTo>
                    <a:pt x="525" y="400"/>
                  </a:lnTo>
                  <a:lnTo>
                    <a:pt x="495" y="408"/>
                  </a:lnTo>
                  <a:lnTo>
                    <a:pt x="488" y="424"/>
                  </a:lnTo>
                  <a:lnTo>
                    <a:pt x="458" y="424"/>
                  </a:lnTo>
                  <a:lnTo>
                    <a:pt x="414" y="480"/>
                  </a:lnTo>
                  <a:lnTo>
                    <a:pt x="414" y="496"/>
                  </a:lnTo>
                  <a:lnTo>
                    <a:pt x="443" y="496"/>
                  </a:lnTo>
                  <a:lnTo>
                    <a:pt x="451" y="504"/>
                  </a:lnTo>
                  <a:lnTo>
                    <a:pt x="429" y="528"/>
                  </a:lnTo>
                  <a:lnTo>
                    <a:pt x="429" y="592"/>
                  </a:lnTo>
                  <a:lnTo>
                    <a:pt x="451" y="592"/>
                  </a:lnTo>
                  <a:lnTo>
                    <a:pt x="458" y="648"/>
                  </a:lnTo>
                  <a:lnTo>
                    <a:pt x="436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5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1" y="840"/>
                  </a:lnTo>
                  <a:lnTo>
                    <a:pt x="259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6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200" y="336"/>
                  </a:lnTo>
                  <a:lnTo>
                    <a:pt x="222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9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9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9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6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 rot="704206">
              <a:off x="5843588" y="5284788"/>
              <a:ext cx="268287" cy="171450"/>
            </a:xfrm>
            <a:custGeom>
              <a:avLst/>
              <a:gdLst/>
              <a:ahLst/>
              <a:cxnLst>
                <a:cxn ang="0">
                  <a:pos x="96" y="80"/>
                </a:cxn>
                <a:cxn ang="0">
                  <a:pos x="140" y="56"/>
                </a:cxn>
                <a:cxn ang="0">
                  <a:pos x="118" y="40"/>
                </a:cxn>
                <a:cxn ang="0">
                  <a:pos x="125" y="8"/>
                </a:cxn>
                <a:cxn ang="0">
                  <a:pos x="96" y="0"/>
                </a:cxn>
                <a:cxn ang="0">
                  <a:pos x="74" y="24"/>
                </a:cxn>
                <a:cxn ang="0">
                  <a:pos x="59" y="24"/>
                </a:cxn>
                <a:cxn ang="0">
                  <a:pos x="52" y="48"/>
                </a:cxn>
                <a:cxn ang="0">
                  <a:pos x="37" y="56"/>
                </a:cxn>
                <a:cxn ang="0">
                  <a:pos x="22" y="48"/>
                </a:cxn>
                <a:cxn ang="0">
                  <a:pos x="0" y="88"/>
                </a:cxn>
                <a:cxn ang="0">
                  <a:pos x="29" y="96"/>
                </a:cxn>
                <a:cxn ang="0">
                  <a:pos x="59" y="88"/>
                </a:cxn>
                <a:cxn ang="0">
                  <a:pos x="81" y="88"/>
                </a:cxn>
                <a:cxn ang="0">
                  <a:pos x="96" y="80"/>
                </a:cxn>
              </a:cxnLst>
              <a:rect l="0" t="0" r="r" b="b"/>
              <a:pathLst>
                <a:path w="141" h="97">
                  <a:moveTo>
                    <a:pt x="96" y="80"/>
                  </a:moveTo>
                  <a:lnTo>
                    <a:pt x="140" y="56"/>
                  </a:lnTo>
                  <a:lnTo>
                    <a:pt x="118" y="40"/>
                  </a:lnTo>
                  <a:lnTo>
                    <a:pt x="125" y="8"/>
                  </a:lnTo>
                  <a:lnTo>
                    <a:pt x="96" y="0"/>
                  </a:lnTo>
                  <a:lnTo>
                    <a:pt x="74" y="24"/>
                  </a:lnTo>
                  <a:lnTo>
                    <a:pt x="59" y="24"/>
                  </a:lnTo>
                  <a:lnTo>
                    <a:pt x="52" y="48"/>
                  </a:lnTo>
                  <a:lnTo>
                    <a:pt x="37" y="56"/>
                  </a:lnTo>
                  <a:lnTo>
                    <a:pt x="22" y="48"/>
                  </a:lnTo>
                  <a:lnTo>
                    <a:pt x="0" y="88"/>
                  </a:lnTo>
                  <a:lnTo>
                    <a:pt x="29" y="96"/>
                  </a:lnTo>
                  <a:lnTo>
                    <a:pt x="59" y="88"/>
                  </a:lnTo>
                  <a:lnTo>
                    <a:pt x="81" y="88"/>
                  </a:lnTo>
                  <a:lnTo>
                    <a:pt x="96" y="8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 rot="704206">
              <a:off x="5114925" y="5087938"/>
              <a:ext cx="268287" cy="174625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4" y="64"/>
                </a:cxn>
                <a:cxn ang="0">
                  <a:pos x="88" y="64"/>
                </a:cxn>
                <a:cxn ang="0">
                  <a:pos x="111" y="96"/>
                </a:cxn>
                <a:cxn ang="0">
                  <a:pos x="140" y="48"/>
                </a:cxn>
                <a:cxn ang="0">
                  <a:pos x="133" y="16"/>
                </a:cxn>
                <a:cxn ang="0">
                  <a:pos x="111" y="16"/>
                </a:cxn>
                <a:cxn ang="0">
                  <a:pos x="96" y="24"/>
                </a:cxn>
                <a:cxn ang="0">
                  <a:pos x="74" y="0"/>
                </a:cxn>
                <a:cxn ang="0">
                  <a:pos x="59" y="8"/>
                </a:cxn>
                <a:cxn ang="0">
                  <a:pos x="37" y="24"/>
                </a:cxn>
                <a:cxn ang="0">
                  <a:pos x="22" y="8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0" y="56"/>
                </a:cxn>
                <a:cxn ang="0">
                  <a:pos x="22" y="72"/>
                </a:cxn>
                <a:cxn ang="0">
                  <a:pos x="29" y="64"/>
                </a:cxn>
                <a:cxn ang="0">
                  <a:pos x="44" y="48"/>
                </a:cxn>
                <a:cxn ang="0">
                  <a:pos x="52" y="64"/>
                </a:cxn>
                <a:cxn ang="0">
                  <a:pos x="74" y="80"/>
                </a:cxn>
              </a:cxnLst>
              <a:rect l="0" t="0" r="r" b="b"/>
              <a:pathLst>
                <a:path w="141" h="97">
                  <a:moveTo>
                    <a:pt x="74" y="80"/>
                  </a:moveTo>
                  <a:lnTo>
                    <a:pt x="74" y="64"/>
                  </a:lnTo>
                  <a:lnTo>
                    <a:pt x="88" y="64"/>
                  </a:lnTo>
                  <a:lnTo>
                    <a:pt x="111" y="96"/>
                  </a:lnTo>
                  <a:lnTo>
                    <a:pt x="140" y="48"/>
                  </a:lnTo>
                  <a:lnTo>
                    <a:pt x="133" y="16"/>
                  </a:lnTo>
                  <a:lnTo>
                    <a:pt x="111" y="16"/>
                  </a:lnTo>
                  <a:lnTo>
                    <a:pt x="96" y="24"/>
                  </a:lnTo>
                  <a:lnTo>
                    <a:pt x="74" y="0"/>
                  </a:lnTo>
                  <a:lnTo>
                    <a:pt x="59" y="8"/>
                  </a:lnTo>
                  <a:lnTo>
                    <a:pt x="37" y="24"/>
                  </a:lnTo>
                  <a:lnTo>
                    <a:pt x="22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0" y="56"/>
                  </a:lnTo>
                  <a:lnTo>
                    <a:pt x="22" y="72"/>
                  </a:lnTo>
                  <a:lnTo>
                    <a:pt x="29" y="64"/>
                  </a:lnTo>
                  <a:lnTo>
                    <a:pt x="44" y="48"/>
                  </a:lnTo>
                  <a:lnTo>
                    <a:pt x="52" y="64"/>
                  </a:lnTo>
                  <a:lnTo>
                    <a:pt x="74" y="8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 rot="704206">
              <a:off x="4171950" y="5043488"/>
              <a:ext cx="701675" cy="458788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 rot="704206">
              <a:off x="3967163" y="4610100"/>
              <a:ext cx="322262" cy="517525"/>
            </a:xfrm>
            <a:custGeom>
              <a:avLst/>
              <a:gdLst/>
              <a:ahLst/>
              <a:cxnLst>
                <a:cxn ang="0">
                  <a:pos x="15" y="144"/>
                </a:cxn>
                <a:cxn ang="0">
                  <a:pos x="22" y="144"/>
                </a:cxn>
                <a:cxn ang="0">
                  <a:pos x="37" y="176"/>
                </a:cxn>
                <a:cxn ang="0">
                  <a:pos x="74" y="208"/>
                </a:cxn>
                <a:cxn ang="0">
                  <a:pos x="74" y="240"/>
                </a:cxn>
                <a:cxn ang="0">
                  <a:pos x="89" y="264"/>
                </a:cxn>
                <a:cxn ang="0">
                  <a:pos x="89" y="272"/>
                </a:cxn>
                <a:cxn ang="0">
                  <a:pos x="140" y="288"/>
                </a:cxn>
                <a:cxn ang="0">
                  <a:pos x="163" y="248"/>
                </a:cxn>
                <a:cxn ang="0">
                  <a:pos x="148" y="216"/>
                </a:cxn>
                <a:cxn ang="0">
                  <a:pos x="155" y="168"/>
                </a:cxn>
                <a:cxn ang="0">
                  <a:pos x="133" y="160"/>
                </a:cxn>
                <a:cxn ang="0">
                  <a:pos x="133" y="144"/>
                </a:cxn>
                <a:cxn ang="0">
                  <a:pos x="148" y="120"/>
                </a:cxn>
                <a:cxn ang="0">
                  <a:pos x="133" y="112"/>
                </a:cxn>
                <a:cxn ang="0">
                  <a:pos x="133" y="96"/>
                </a:cxn>
                <a:cxn ang="0">
                  <a:pos x="148" y="88"/>
                </a:cxn>
                <a:cxn ang="0">
                  <a:pos x="170" y="56"/>
                </a:cxn>
                <a:cxn ang="0">
                  <a:pos x="140" y="16"/>
                </a:cxn>
                <a:cxn ang="0">
                  <a:pos x="140" y="0"/>
                </a:cxn>
                <a:cxn ang="0">
                  <a:pos x="111" y="24"/>
                </a:cxn>
                <a:cxn ang="0">
                  <a:pos x="89" y="8"/>
                </a:cxn>
                <a:cxn ang="0">
                  <a:pos x="59" y="16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5" y="64"/>
                </a:cxn>
                <a:cxn ang="0">
                  <a:pos x="15" y="144"/>
                </a:cxn>
              </a:cxnLst>
              <a:rect l="0" t="0" r="r" b="b"/>
              <a:pathLst>
                <a:path w="171" h="289">
                  <a:moveTo>
                    <a:pt x="15" y="144"/>
                  </a:moveTo>
                  <a:lnTo>
                    <a:pt x="22" y="144"/>
                  </a:lnTo>
                  <a:lnTo>
                    <a:pt x="37" y="176"/>
                  </a:lnTo>
                  <a:lnTo>
                    <a:pt x="74" y="208"/>
                  </a:lnTo>
                  <a:lnTo>
                    <a:pt x="74" y="240"/>
                  </a:lnTo>
                  <a:lnTo>
                    <a:pt x="89" y="264"/>
                  </a:lnTo>
                  <a:lnTo>
                    <a:pt x="89" y="272"/>
                  </a:lnTo>
                  <a:lnTo>
                    <a:pt x="140" y="288"/>
                  </a:lnTo>
                  <a:lnTo>
                    <a:pt x="163" y="248"/>
                  </a:lnTo>
                  <a:lnTo>
                    <a:pt x="148" y="216"/>
                  </a:lnTo>
                  <a:lnTo>
                    <a:pt x="155" y="168"/>
                  </a:lnTo>
                  <a:lnTo>
                    <a:pt x="133" y="160"/>
                  </a:lnTo>
                  <a:lnTo>
                    <a:pt x="133" y="144"/>
                  </a:lnTo>
                  <a:lnTo>
                    <a:pt x="148" y="120"/>
                  </a:lnTo>
                  <a:lnTo>
                    <a:pt x="133" y="112"/>
                  </a:lnTo>
                  <a:lnTo>
                    <a:pt x="133" y="96"/>
                  </a:lnTo>
                  <a:lnTo>
                    <a:pt x="148" y="88"/>
                  </a:lnTo>
                  <a:lnTo>
                    <a:pt x="170" y="56"/>
                  </a:lnTo>
                  <a:lnTo>
                    <a:pt x="140" y="16"/>
                  </a:lnTo>
                  <a:lnTo>
                    <a:pt x="140" y="0"/>
                  </a:lnTo>
                  <a:lnTo>
                    <a:pt x="111" y="24"/>
                  </a:lnTo>
                  <a:lnTo>
                    <a:pt x="89" y="8"/>
                  </a:lnTo>
                  <a:lnTo>
                    <a:pt x="59" y="16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5" y="64"/>
                  </a:lnTo>
                  <a:lnTo>
                    <a:pt x="15" y="14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 rot="704206">
              <a:off x="3533775" y="4038600"/>
              <a:ext cx="855662" cy="644525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 rot="704206">
              <a:off x="3000375" y="2449513"/>
              <a:ext cx="1409700" cy="2033588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 rot="704206">
              <a:off x="3252788" y="3197225"/>
              <a:ext cx="1050925" cy="658813"/>
            </a:xfrm>
            <a:custGeom>
              <a:avLst/>
              <a:gdLst/>
              <a:ahLst/>
              <a:cxnLst>
                <a:cxn ang="0">
                  <a:pos x="554" y="368"/>
                </a:cxn>
                <a:cxn ang="0">
                  <a:pos x="554" y="368"/>
                </a:cxn>
                <a:cxn ang="0">
                  <a:pos x="495" y="328"/>
                </a:cxn>
                <a:cxn ang="0">
                  <a:pos x="473" y="328"/>
                </a:cxn>
                <a:cxn ang="0">
                  <a:pos x="458" y="296"/>
                </a:cxn>
                <a:cxn ang="0">
                  <a:pos x="428" y="328"/>
                </a:cxn>
                <a:cxn ang="0">
                  <a:pos x="369" y="328"/>
                </a:cxn>
                <a:cxn ang="0">
                  <a:pos x="325" y="280"/>
                </a:cxn>
                <a:cxn ang="0">
                  <a:pos x="281" y="272"/>
                </a:cxn>
                <a:cxn ang="0">
                  <a:pos x="236" y="240"/>
                </a:cxn>
                <a:cxn ang="0">
                  <a:pos x="199" y="232"/>
                </a:cxn>
                <a:cxn ang="0">
                  <a:pos x="199" y="208"/>
                </a:cxn>
                <a:cxn ang="0">
                  <a:pos x="185" y="192"/>
                </a:cxn>
                <a:cxn ang="0">
                  <a:pos x="185" y="160"/>
                </a:cxn>
                <a:cxn ang="0">
                  <a:pos x="163" y="136"/>
                </a:cxn>
                <a:cxn ang="0">
                  <a:pos x="140" y="152"/>
                </a:cxn>
                <a:cxn ang="0">
                  <a:pos x="103" y="152"/>
                </a:cxn>
                <a:cxn ang="0">
                  <a:pos x="103" y="120"/>
                </a:cxn>
                <a:cxn ang="0">
                  <a:pos x="74" y="104"/>
                </a:cxn>
                <a:cxn ang="0">
                  <a:pos x="30" y="104"/>
                </a:cxn>
                <a:cxn ang="0">
                  <a:pos x="0" y="72"/>
                </a:cxn>
                <a:cxn ang="0">
                  <a:pos x="22" y="24"/>
                </a:cxn>
                <a:cxn ang="0">
                  <a:pos x="7" y="0"/>
                </a:cxn>
              </a:cxnLst>
              <a:rect l="0" t="0" r="r" b="b"/>
              <a:pathLst>
                <a:path w="555" h="369">
                  <a:moveTo>
                    <a:pt x="554" y="368"/>
                  </a:moveTo>
                  <a:lnTo>
                    <a:pt x="554" y="368"/>
                  </a:lnTo>
                  <a:lnTo>
                    <a:pt x="495" y="328"/>
                  </a:lnTo>
                  <a:lnTo>
                    <a:pt x="473" y="328"/>
                  </a:lnTo>
                  <a:lnTo>
                    <a:pt x="458" y="296"/>
                  </a:lnTo>
                  <a:lnTo>
                    <a:pt x="428" y="328"/>
                  </a:lnTo>
                  <a:lnTo>
                    <a:pt x="369" y="328"/>
                  </a:lnTo>
                  <a:lnTo>
                    <a:pt x="325" y="280"/>
                  </a:lnTo>
                  <a:lnTo>
                    <a:pt x="281" y="272"/>
                  </a:lnTo>
                  <a:lnTo>
                    <a:pt x="236" y="240"/>
                  </a:lnTo>
                  <a:lnTo>
                    <a:pt x="199" y="232"/>
                  </a:lnTo>
                  <a:lnTo>
                    <a:pt x="199" y="208"/>
                  </a:lnTo>
                  <a:lnTo>
                    <a:pt x="185" y="192"/>
                  </a:lnTo>
                  <a:lnTo>
                    <a:pt x="185" y="160"/>
                  </a:lnTo>
                  <a:lnTo>
                    <a:pt x="163" y="136"/>
                  </a:lnTo>
                  <a:lnTo>
                    <a:pt x="140" y="152"/>
                  </a:lnTo>
                  <a:lnTo>
                    <a:pt x="103" y="152"/>
                  </a:lnTo>
                  <a:lnTo>
                    <a:pt x="103" y="120"/>
                  </a:lnTo>
                  <a:lnTo>
                    <a:pt x="74" y="104"/>
                  </a:lnTo>
                  <a:lnTo>
                    <a:pt x="30" y="104"/>
                  </a:lnTo>
                  <a:lnTo>
                    <a:pt x="0" y="72"/>
                  </a:lnTo>
                  <a:lnTo>
                    <a:pt x="22" y="24"/>
                  </a:lnTo>
                  <a:lnTo>
                    <a:pt x="7" y="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 rot="704206">
              <a:off x="4121150" y="2141538"/>
              <a:ext cx="1385887" cy="3246438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 rot="704206">
              <a:off x="4702175" y="3173413"/>
              <a:ext cx="630237" cy="330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184"/>
                </a:cxn>
                <a:cxn ang="0">
                  <a:pos x="0" y="176"/>
                </a:cxn>
                <a:cxn ang="0">
                  <a:pos x="22" y="168"/>
                </a:cxn>
                <a:cxn ang="0">
                  <a:pos x="52" y="120"/>
                </a:cxn>
                <a:cxn ang="0">
                  <a:pos x="74" y="112"/>
                </a:cxn>
                <a:cxn ang="0">
                  <a:pos x="96" y="64"/>
                </a:cxn>
                <a:cxn ang="0">
                  <a:pos x="162" y="16"/>
                </a:cxn>
                <a:cxn ang="0">
                  <a:pos x="184" y="0"/>
                </a:cxn>
                <a:cxn ang="0">
                  <a:pos x="207" y="16"/>
                </a:cxn>
                <a:cxn ang="0">
                  <a:pos x="266" y="24"/>
                </a:cxn>
                <a:cxn ang="0">
                  <a:pos x="310" y="24"/>
                </a:cxn>
                <a:cxn ang="0">
                  <a:pos x="332" y="8"/>
                </a:cxn>
              </a:cxnLst>
              <a:rect l="0" t="0" r="r" b="b"/>
              <a:pathLst>
                <a:path w="333" h="185">
                  <a:moveTo>
                    <a:pt x="0" y="184"/>
                  </a:moveTo>
                  <a:lnTo>
                    <a:pt x="0" y="184"/>
                  </a:lnTo>
                  <a:lnTo>
                    <a:pt x="0" y="176"/>
                  </a:lnTo>
                  <a:lnTo>
                    <a:pt x="22" y="168"/>
                  </a:lnTo>
                  <a:lnTo>
                    <a:pt x="52" y="120"/>
                  </a:lnTo>
                  <a:lnTo>
                    <a:pt x="74" y="112"/>
                  </a:lnTo>
                  <a:lnTo>
                    <a:pt x="96" y="64"/>
                  </a:lnTo>
                  <a:lnTo>
                    <a:pt x="162" y="16"/>
                  </a:lnTo>
                  <a:lnTo>
                    <a:pt x="184" y="0"/>
                  </a:lnTo>
                  <a:lnTo>
                    <a:pt x="207" y="16"/>
                  </a:lnTo>
                  <a:lnTo>
                    <a:pt x="266" y="24"/>
                  </a:lnTo>
                  <a:lnTo>
                    <a:pt x="310" y="24"/>
                  </a:lnTo>
                  <a:lnTo>
                    <a:pt x="332" y="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 rot="704206">
              <a:off x="4338638" y="3286125"/>
              <a:ext cx="352425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6"/>
                </a:cxn>
                <a:cxn ang="0">
                  <a:pos x="15" y="48"/>
                </a:cxn>
                <a:cxn ang="0">
                  <a:pos x="37" y="56"/>
                </a:cxn>
                <a:cxn ang="0">
                  <a:pos x="59" y="16"/>
                </a:cxn>
                <a:cxn ang="0">
                  <a:pos x="81" y="32"/>
                </a:cxn>
                <a:cxn ang="0">
                  <a:pos x="96" y="64"/>
                </a:cxn>
                <a:cxn ang="0">
                  <a:pos x="141" y="56"/>
                </a:cxn>
                <a:cxn ang="0">
                  <a:pos x="185" y="64"/>
                </a:cxn>
              </a:cxnLst>
              <a:rect l="0" t="0" r="r" b="b"/>
              <a:pathLst>
                <a:path w="186" h="65">
                  <a:moveTo>
                    <a:pt x="0" y="0"/>
                  </a:moveTo>
                  <a:lnTo>
                    <a:pt x="15" y="16"/>
                  </a:lnTo>
                  <a:lnTo>
                    <a:pt x="15" y="48"/>
                  </a:lnTo>
                  <a:lnTo>
                    <a:pt x="37" y="56"/>
                  </a:lnTo>
                  <a:lnTo>
                    <a:pt x="59" y="16"/>
                  </a:lnTo>
                  <a:lnTo>
                    <a:pt x="81" y="32"/>
                  </a:lnTo>
                  <a:lnTo>
                    <a:pt x="96" y="64"/>
                  </a:lnTo>
                  <a:lnTo>
                    <a:pt x="141" y="56"/>
                  </a:lnTo>
                  <a:lnTo>
                    <a:pt x="185" y="6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 rot="704206">
              <a:off x="4462463" y="3484563"/>
              <a:ext cx="812800" cy="91598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59" y="24"/>
                </a:cxn>
                <a:cxn ang="0">
                  <a:pos x="30" y="64"/>
                </a:cxn>
                <a:cxn ang="0">
                  <a:pos x="7" y="72"/>
                </a:cxn>
                <a:cxn ang="0">
                  <a:pos x="15" y="104"/>
                </a:cxn>
                <a:cxn ang="0">
                  <a:pos x="0" y="128"/>
                </a:cxn>
                <a:cxn ang="0">
                  <a:pos x="15" y="144"/>
                </a:cxn>
                <a:cxn ang="0">
                  <a:pos x="7" y="176"/>
                </a:cxn>
                <a:cxn ang="0">
                  <a:pos x="81" y="208"/>
                </a:cxn>
                <a:cxn ang="0">
                  <a:pos x="103" y="256"/>
                </a:cxn>
                <a:cxn ang="0">
                  <a:pos x="81" y="264"/>
                </a:cxn>
                <a:cxn ang="0">
                  <a:pos x="74" y="320"/>
                </a:cxn>
                <a:cxn ang="0">
                  <a:pos x="52" y="328"/>
                </a:cxn>
                <a:cxn ang="0">
                  <a:pos x="37" y="352"/>
                </a:cxn>
                <a:cxn ang="0">
                  <a:pos x="66" y="376"/>
                </a:cxn>
                <a:cxn ang="0">
                  <a:pos x="52" y="400"/>
                </a:cxn>
                <a:cxn ang="0">
                  <a:pos x="74" y="448"/>
                </a:cxn>
                <a:cxn ang="0">
                  <a:pos x="111" y="424"/>
                </a:cxn>
                <a:cxn ang="0">
                  <a:pos x="125" y="400"/>
                </a:cxn>
                <a:cxn ang="0">
                  <a:pos x="148" y="416"/>
                </a:cxn>
                <a:cxn ang="0">
                  <a:pos x="192" y="424"/>
                </a:cxn>
                <a:cxn ang="0">
                  <a:pos x="192" y="488"/>
                </a:cxn>
                <a:cxn ang="0">
                  <a:pos x="207" y="512"/>
                </a:cxn>
                <a:cxn ang="0">
                  <a:pos x="258" y="512"/>
                </a:cxn>
                <a:cxn ang="0">
                  <a:pos x="310" y="496"/>
                </a:cxn>
                <a:cxn ang="0">
                  <a:pos x="332" y="472"/>
                </a:cxn>
                <a:cxn ang="0">
                  <a:pos x="362" y="488"/>
                </a:cxn>
                <a:cxn ang="0">
                  <a:pos x="406" y="480"/>
                </a:cxn>
                <a:cxn ang="0">
                  <a:pos x="428" y="504"/>
                </a:cxn>
              </a:cxnLst>
              <a:rect l="0" t="0" r="r" b="b"/>
              <a:pathLst>
                <a:path w="429" h="513">
                  <a:moveTo>
                    <a:pt x="59" y="0"/>
                  </a:moveTo>
                  <a:lnTo>
                    <a:pt x="59" y="0"/>
                  </a:lnTo>
                  <a:lnTo>
                    <a:pt x="59" y="24"/>
                  </a:lnTo>
                  <a:lnTo>
                    <a:pt x="30" y="64"/>
                  </a:lnTo>
                  <a:lnTo>
                    <a:pt x="7" y="72"/>
                  </a:lnTo>
                  <a:lnTo>
                    <a:pt x="15" y="104"/>
                  </a:lnTo>
                  <a:lnTo>
                    <a:pt x="0" y="128"/>
                  </a:lnTo>
                  <a:lnTo>
                    <a:pt x="15" y="144"/>
                  </a:lnTo>
                  <a:lnTo>
                    <a:pt x="7" y="176"/>
                  </a:lnTo>
                  <a:lnTo>
                    <a:pt x="81" y="208"/>
                  </a:lnTo>
                  <a:lnTo>
                    <a:pt x="103" y="256"/>
                  </a:lnTo>
                  <a:lnTo>
                    <a:pt x="81" y="264"/>
                  </a:lnTo>
                  <a:lnTo>
                    <a:pt x="74" y="320"/>
                  </a:lnTo>
                  <a:lnTo>
                    <a:pt x="52" y="328"/>
                  </a:lnTo>
                  <a:lnTo>
                    <a:pt x="37" y="352"/>
                  </a:lnTo>
                  <a:lnTo>
                    <a:pt x="66" y="376"/>
                  </a:lnTo>
                  <a:lnTo>
                    <a:pt x="52" y="400"/>
                  </a:lnTo>
                  <a:lnTo>
                    <a:pt x="74" y="448"/>
                  </a:lnTo>
                  <a:lnTo>
                    <a:pt x="111" y="424"/>
                  </a:lnTo>
                  <a:lnTo>
                    <a:pt x="125" y="400"/>
                  </a:lnTo>
                  <a:lnTo>
                    <a:pt x="148" y="416"/>
                  </a:lnTo>
                  <a:lnTo>
                    <a:pt x="192" y="424"/>
                  </a:lnTo>
                  <a:lnTo>
                    <a:pt x="192" y="488"/>
                  </a:lnTo>
                  <a:lnTo>
                    <a:pt x="207" y="512"/>
                  </a:lnTo>
                  <a:lnTo>
                    <a:pt x="258" y="512"/>
                  </a:lnTo>
                  <a:lnTo>
                    <a:pt x="310" y="496"/>
                  </a:lnTo>
                  <a:lnTo>
                    <a:pt x="332" y="472"/>
                  </a:lnTo>
                  <a:lnTo>
                    <a:pt x="362" y="488"/>
                  </a:lnTo>
                  <a:lnTo>
                    <a:pt x="406" y="480"/>
                  </a:lnTo>
                  <a:lnTo>
                    <a:pt x="428" y="50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 rot="704206">
              <a:off x="4222750" y="4811713"/>
              <a:ext cx="225425" cy="388938"/>
            </a:xfrm>
            <a:custGeom>
              <a:avLst/>
              <a:gdLst/>
              <a:ahLst/>
              <a:cxnLst>
                <a:cxn ang="0">
                  <a:pos x="59" y="216"/>
                </a:cxn>
                <a:cxn ang="0">
                  <a:pos x="81" y="192"/>
                </a:cxn>
                <a:cxn ang="0">
                  <a:pos x="103" y="176"/>
                </a:cxn>
                <a:cxn ang="0">
                  <a:pos x="96" y="152"/>
                </a:cxn>
                <a:cxn ang="0">
                  <a:pos x="118" y="144"/>
                </a:cxn>
                <a:cxn ang="0">
                  <a:pos x="96" y="104"/>
                </a:cxn>
                <a:cxn ang="0">
                  <a:pos x="89" y="64"/>
                </a:cxn>
                <a:cxn ang="0">
                  <a:pos x="52" y="24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19" h="217">
                  <a:moveTo>
                    <a:pt x="59" y="216"/>
                  </a:moveTo>
                  <a:lnTo>
                    <a:pt x="81" y="192"/>
                  </a:lnTo>
                  <a:lnTo>
                    <a:pt x="103" y="176"/>
                  </a:lnTo>
                  <a:lnTo>
                    <a:pt x="96" y="152"/>
                  </a:lnTo>
                  <a:lnTo>
                    <a:pt x="118" y="144"/>
                  </a:lnTo>
                  <a:lnTo>
                    <a:pt x="96" y="104"/>
                  </a:lnTo>
                  <a:lnTo>
                    <a:pt x="89" y="64"/>
                  </a:lnTo>
                  <a:lnTo>
                    <a:pt x="52" y="24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 rot="704206">
              <a:off x="3400425" y="4410075"/>
              <a:ext cx="633412" cy="471488"/>
            </a:xfrm>
            <a:custGeom>
              <a:avLst/>
              <a:gdLst/>
              <a:ahLst/>
              <a:cxnLst>
                <a:cxn ang="0">
                  <a:pos x="67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1" y="16"/>
                </a:cxn>
                <a:cxn ang="0">
                  <a:pos x="192" y="64"/>
                </a:cxn>
                <a:cxn ang="0">
                  <a:pos x="215" y="64"/>
                </a:cxn>
                <a:cxn ang="0">
                  <a:pos x="237" y="80"/>
                </a:cxn>
                <a:cxn ang="0">
                  <a:pos x="259" y="72"/>
                </a:cxn>
                <a:cxn ang="0">
                  <a:pos x="289" y="88"/>
                </a:cxn>
                <a:cxn ang="0">
                  <a:pos x="266" y="96"/>
                </a:cxn>
                <a:cxn ang="0">
                  <a:pos x="281" y="128"/>
                </a:cxn>
                <a:cxn ang="0">
                  <a:pos x="318" y="104"/>
                </a:cxn>
                <a:cxn ang="0">
                  <a:pos x="333" y="128"/>
                </a:cxn>
                <a:cxn ang="0">
                  <a:pos x="333" y="208"/>
                </a:cxn>
                <a:cxn ang="0">
                  <a:pos x="318" y="224"/>
                </a:cxn>
                <a:cxn ang="0">
                  <a:pos x="311" y="240"/>
                </a:cxn>
                <a:cxn ang="0">
                  <a:pos x="266" y="240"/>
                </a:cxn>
                <a:cxn ang="0">
                  <a:pos x="237" y="264"/>
                </a:cxn>
                <a:cxn ang="0">
                  <a:pos x="215" y="248"/>
                </a:cxn>
                <a:cxn ang="0">
                  <a:pos x="207" y="224"/>
                </a:cxn>
                <a:cxn ang="0">
                  <a:pos x="178" y="208"/>
                </a:cxn>
                <a:cxn ang="0">
                  <a:pos x="111" y="240"/>
                </a:cxn>
                <a:cxn ang="0">
                  <a:pos x="89" y="232"/>
                </a:cxn>
                <a:cxn ang="0">
                  <a:pos x="67" y="240"/>
                </a:cxn>
              </a:cxnLst>
              <a:rect l="0" t="0" r="r" b="b"/>
              <a:pathLst>
                <a:path w="334" h="265">
                  <a:moveTo>
                    <a:pt x="67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1" y="16"/>
                  </a:lnTo>
                  <a:lnTo>
                    <a:pt x="192" y="64"/>
                  </a:lnTo>
                  <a:lnTo>
                    <a:pt x="215" y="64"/>
                  </a:lnTo>
                  <a:lnTo>
                    <a:pt x="237" y="80"/>
                  </a:lnTo>
                  <a:lnTo>
                    <a:pt x="259" y="72"/>
                  </a:lnTo>
                  <a:lnTo>
                    <a:pt x="289" y="88"/>
                  </a:lnTo>
                  <a:lnTo>
                    <a:pt x="266" y="96"/>
                  </a:lnTo>
                  <a:lnTo>
                    <a:pt x="281" y="128"/>
                  </a:lnTo>
                  <a:lnTo>
                    <a:pt x="318" y="104"/>
                  </a:lnTo>
                  <a:lnTo>
                    <a:pt x="333" y="128"/>
                  </a:lnTo>
                  <a:lnTo>
                    <a:pt x="333" y="208"/>
                  </a:lnTo>
                  <a:lnTo>
                    <a:pt x="318" y="224"/>
                  </a:lnTo>
                  <a:lnTo>
                    <a:pt x="311" y="240"/>
                  </a:lnTo>
                  <a:lnTo>
                    <a:pt x="266" y="240"/>
                  </a:lnTo>
                  <a:lnTo>
                    <a:pt x="237" y="264"/>
                  </a:lnTo>
                  <a:lnTo>
                    <a:pt x="215" y="248"/>
                  </a:lnTo>
                  <a:lnTo>
                    <a:pt x="207" y="224"/>
                  </a:lnTo>
                  <a:lnTo>
                    <a:pt x="178" y="208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67" y="2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7"/>
            <p:cNvSpPr>
              <a:spLocks/>
            </p:cNvSpPr>
            <p:nvPr/>
          </p:nvSpPr>
          <p:spPr bwMode="auto">
            <a:xfrm rot="704206">
              <a:off x="3432175" y="4816475"/>
              <a:ext cx="823912" cy="644525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199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8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7" y="40"/>
                </a:cxn>
                <a:cxn ang="0">
                  <a:pos x="170" y="56"/>
                </a:cxn>
                <a:cxn ang="0">
                  <a:pos x="199" y="32"/>
                </a:cxn>
                <a:cxn ang="0">
                  <a:pos x="243" y="32"/>
                </a:cxn>
                <a:cxn ang="0">
                  <a:pos x="251" y="16"/>
                </a:cxn>
                <a:cxn ang="0">
                  <a:pos x="265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4" y="64"/>
                </a:cxn>
                <a:cxn ang="0">
                  <a:pos x="324" y="96"/>
                </a:cxn>
                <a:cxn ang="0">
                  <a:pos x="339" y="120"/>
                </a:cxn>
                <a:cxn ang="0">
                  <a:pos x="339" y="128"/>
                </a:cxn>
                <a:cxn ang="0">
                  <a:pos x="391" y="144"/>
                </a:cxn>
                <a:cxn ang="0">
                  <a:pos x="354" y="192"/>
                </a:cxn>
                <a:cxn ang="0">
                  <a:pos x="383" y="224"/>
                </a:cxn>
                <a:cxn ang="0">
                  <a:pos x="391" y="200"/>
                </a:cxn>
                <a:cxn ang="0">
                  <a:pos x="406" y="200"/>
                </a:cxn>
                <a:cxn ang="0">
                  <a:pos x="398" y="232"/>
                </a:cxn>
                <a:cxn ang="0">
                  <a:pos x="435" y="272"/>
                </a:cxn>
                <a:cxn ang="0">
                  <a:pos x="413" y="280"/>
                </a:cxn>
                <a:cxn ang="0">
                  <a:pos x="413" y="296"/>
                </a:cxn>
                <a:cxn ang="0">
                  <a:pos x="420" y="304"/>
                </a:cxn>
                <a:cxn ang="0">
                  <a:pos x="413" y="336"/>
                </a:cxn>
                <a:cxn ang="0">
                  <a:pos x="369" y="336"/>
                </a:cxn>
                <a:cxn ang="0">
                  <a:pos x="332" y="360"/>
                </a:cxn>
                <a:cxn ang="0">
                  <a:pos x="317" y="344"/>
                </a:cxn>
                <a:cxn ang="0">
                  <a:pos x="302" y="320"/>
                </a:cxn>
                <a:cxn ang="0">
                  <a:pos x="280" y="336"/>
                </a:cxn>
                <a:cxn ang="0">
                  <a:pos x="251" y="312"/>
                </a:cxn>
                <a:cxn ang="0">
                  <a:pos x="243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6" h="361">
                  <a:moveTo>
                    <a:pt x="214" y="264"/>
                  </a:moveTo>
                  <a:lnTo>
                    <a:pt x="199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8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7" y="40"/>
                  </a:lnTo>
                  <a:lnTo>
                    <a:pt x="170" y="56"/>
                  </a:lnTo>
                  <a:lnTo>
                    <a:pt x="199" y="32"/>
                  </a:lnTo>
                  <a:lnTo>
                    <a:pt x="243" y="32"/>
                  </a:lnTo>
                  <a:lnTo>
                    <a:pt x="251" y="16"/>
                  </a:lnTo>
                  <a:lnTo>
                    <a:pt x="265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4" y="64"/>
                  </a:lnTo>
                  <a:lnTo>
                    <a:pt x="324" y="96"/>
                  </a:lnTo>
                  <a:lnTo>
                    <a:pt x="339" y="120"/>
                  </a:lnTo>
                  <a:lnTo>
                    <a:pt x="339" y="128"/>
                  </a:lnTo>
                  <a:lnTo>
                    <a:pt x="391" y="144"/>
                  </a:lnTo>
                  <a:lnTo>
                    <a:pt x="354" y="192"/>
                  </a:lnTo>
                  <a:lnTo>
                    <a:pt x="383" y="224"/>
                  </a:lnTo>
                  <a:lnTo>
                    <a:pt x="391" y="200"/>
                  </a:lnTo>
                  <a:lnTo>
                    <a:pt x="406" y="200"/>
                  </a:lnTo>
                  <a:lnTo>
                    <a:pt x="398" y="232"/>
                  </a:lnTo>
                  <a:lnTo>
                    <a:pt x="435" y="272"/>
                  </a:lnTo>
                  <a:lnTo>
                    <a:pt x="413" y="280"/>
                  </a:lnTo>
                  <a:lnTo>
                    <a:pt x="413" y="296"/>
                  </a:lnTo>
                  <a:lnTo>
                    <a:pt x="420" y="304"/>
                  </a:lnTo>
                  <a:lnTo>
                    <a:pt x="413" y="336"/>
                  </a:lnTo>
                  <a:lnTo>
                    <a:pt x="369" y="336"/>
                  </a:lnTo>
                  <a:lnTo>
                    <a:pt x="332" y="360"/>
                  </a:lnTo>
                  <a:lnTo>
                    <a:pt x="317" y="344"/>
                  </a:lnTo>
                  <a:lnTo>
                    <a:pt x="302" y="320"/>
                  </a:lnTo>
                  <a:lnTo>
                    <a:pt x="280" y="336"/>
                  </a:lnTo>
                  <a:lnTo>
                    <a:pt x="251" y="312"/>
                  </a:lnTo>
                  <a:lnTo>
                    <a:pt x="243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 rot="704206">
              <a:off x="3825875" y="5067300"/>
              <a:ext cx="238125" cy="2444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9"/>
            <p:cNvSpPr>
              <a:spLocks/>
            </p:cNvSpPr>
            <p:nvPr/>
          </p:nvSpPr>
          <p:spPr bwMode="auto">
            <a:xfrm rot="704206">
              <a:off x="3140075" y="4084638"/>
              <a:ext cx="406400" cy="615950"/>
            </a:xfrm>
            <a:custGeom>
              <a:avLst/>
              <a:gdLst/>
              <a:ahLst/>
              <a:cxnLst>
                <a:cxn ang="0">
                  <a:pos x="214" y="136"/>
                </a:cxn>
                <a:cxn ang="0">
                  <a:pos x="214" y="144"/>
                </a:cxn>
                <a:cxn ang="0">
                  <a:pos x="207" y="168"/>
                </a:cxn>
                <a:cxn ang="0">
                  <a:pos x="214" y="192"/>
                </a:cxn>
                <a:cxn ang="0">
                  <a:pos x="162" y="216"/>
                </a:cxn>
                <a:cxn ang="0">
                  <a:pos x="162" y="248"/>
                </a:cxn>
                <a:cxn ang="0">
                  <a:pos x="177" y="280"/>
                </a:cxn>
                <a:cxn ang="0">
                  <a:pos x="162" y="296"/>
                </a:cxn>
                <a:cxn ang="0">
                  <a:pos x="162" y="312"/>
                </a:cxn>
                <a:cxn ang="0">
                  <a:pos x="103" y="344"/>
                </a:cxn>
                <a:cxn ang="0">
                  <a:pos x="81" y="336"/>
                </a:cxn>
                <a:cxn ang="0">
                  <a:pos x="81" y="312"/>
                </a:cxn>
                <a:cxn ang="0">
                  <a:pos x="103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6" y="120"/>
                </a:cxn>
                <a:cxn ang="0">
                  <a:pos x="66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1" y="8"/>
                </a:cxn>
                <a:cxn ang="0">
                  <a:pos x="81" y="40"/>
                </a:cxn>
                <a:cxn ang="0">
                  <a:pos x="125" y="56"/>
                </a:cxn>
                <a:cxn ang="0">
                  <a:pos x="140" y="40"/>
                </a:cxn>
                <a:cxn ang="0">
                  <a:pos x="162" y="56"/>
                </a:cxn>
                <a:cxn ang="0">
                  <a:pos x="199" y="24"/>
                </a:cxn>
                <a:cxn ang="0">
                  <a:pos x="199" y="32"/>
                </a:cxn>
                <a:cxn ang="0">
                  <a:pos x="207" y="88"/>
                </a:cxn>
                <a:cxn ang="0">
                  <a:pos x="214" y="136"/>
                </a:cxn>
              </a:cxnLst>
              <a:rect l="0" t="0" r="r" b="b"/>
              <a:pathLst>
                <a:path w="215" h="345">
                  <a:moveTo>
                    <a:pt x="214" y="136"/>
                  </a:moveTo>
                  <a:lnTo>
                    <a:pt x="214" y="144"/>
                  </a:lnTo>
                  <a:lnTo>
                    <a:pt x="207" y="168"/>
                  </a:lnTo>
                  <a:lnTo>
                    <a:pt x="214" y="192"/>
                  </a:lnTo>
                  <a:lnTo>
                    <a:pt x="162" y="216"/>
                  </a:lnTo>
                  <a:lnTo>
                    <a:pt x="162" y="248"/>
                  </a:lnTo>
                  <a:lnTo>
                    <a:pt x="177" y="280"/>
                  </a:lnTo>
                  <a:lnTo>
                    <a:pt x="162" y="296"/>
                  </a:lnTo>
                  <a:lnTo>
                    <a:pt x="162" y="312"/>
                  </a:lnTo>
                  <a:lnTo>
                    <a:pt x="103" y="344"/>
                  </a:lnTo>
                  <a:lnTo>
                    <a:pt x="81" y="336"/>
                  </a:lnTo>
                  <a:lnTo>
                    <a:pt x="81" y="312"/>
                  </a:lnTo>
                  <a:lnTo>
                    <a:pt x="103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6" y="120"/>
                  </a:lnTo>
                  <a:lnTo>
                    <a:pt x="66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1" y="8"/>
                  </a:lnTo>
                  <a:lnTo>
                    <a:pt x="81" y="40"/>
                  </a:lnTo>
                  <a:lnTo>
                    <a:pt x="125" y="56"/>
                  </a:lnTo>
                  <a:lnTo>
                    <a:pt x="140" y="40"/>
                  </a:lnTo>
                  <a:lnTo>
                    <a:pt x="162" y="56"/>
                  </a:lnTo>
                  <a:lnTo>
                    <a:pt x="199" y="24"/>
                  </a:lnTo>
                  <a:lnTo>
                    <a:pt x="199" y="32"/>
                  </a:lnTo>
                  <a:lnTo>
                    <a:pt x="207" y="88"/>
                  </a:lnTo>
                  <a:lnTo>
                    <a:pt x="214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 rot="704206">
              <a:off x="2398713" y="2660650"/>
              <a:ext cx="1233487" cy="760413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 rot="704206">
              <a:off x="2093913" y="2216150"/>
              <a:ext cx="1619250" cy="944563"/>
            </a:xfrm>
            <a:custGeom>
              <a:avLst/>
              <a:gdLst/>
              <a:ahLst/>
              <a:cxnLst>
                <a:cxn ang="0">
                  <a:pos x="502" y="240"/>
                </a:cxn>
                <a:cxn ang="0">
                  <a:pos x="531" y="240"/>
                </a:cxn>
                <a:cxn ang="0">
                  <a:pos x="708" y="336"/>
                </a:cxn>
                <a:cxn ang="0">
                  <a:pos x="768" y="320"/>
                </a:cxn>
                <a:cxn ang="0">
                  <a:pos x="812" y="304"/>
                </a:cxn>
                <a:cxn ang="0">
                  <a:pos x="849" y="296"/>
                </a:cxn>
                <a:cxn ang="0">
                  <a:pos x="841" y="264"/>
                </a:cxn>
                <a:cxn ang="0">
                  <a:pos x="856" y="216"/>
                </a:cxn>
                <a:cxn ang="0">
                  <a:pos x="775" y="168"/>
                </a:cxn>
                <a:cxn ang="0">
                  <a:pos x="745" y="96"/>
                </a:cxn>
                <a:cxn ang="0">
                  <a:pos x="760" y="176"/>
                </a:cxn>
                <a:cxn ang="0">
                  <a:pos x="738" y="232"/>
                </a:cxn>
                <a:cxn ang="0">
                  <a:pos x="701" y="240"/>
                </a:cxn>
                <a:cxn ang="0">
                  <a:pos x="716" y="192"/>
                </a:cxn>
                <a:cxn ang="0">
                  <a:pos x="635" y="184"/>
                </a:cxn>
                <a:cxn ang="0">
                  <a:pos x="583" y="176"/>
                </a:cxn>
                <a:cxn ang="0">
                  <a:pos x="627" y="144"/>
                </a:cxn>
                <a:cxn ang="0">
                  <a:pos x="568" y="160"/>
                </a:cxn>
                <a:cxn ang="0">
                  <a:pos x="487" y="136"/>
                </a:cxn>
                <a:cxn ang="0">
                  <a:pos x="450" y="136"/>
                </a:cxn>
                <a:cxn ang="0">
                  <a:pos x="391" y="152"/>
                </a:cxn>
                <a:cxn ang="0">
                  <a:pos x="443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39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2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7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3" y="480"/>
                </a:cxn>
                <a:cxn ang="0">
                  <a:pos x="303" y="424"/>
                </a:cxn>
                <a:cxn ang="0">
                  <a:pos x="258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4" y="344"/>
                </a:cxn>
                <a:cxn ang="0">
                  <a:pos x="399" y="352"/>
                </a:cxn>
                <a:cxn ang="0">
                  <a:pos x="413" y="296"/>
                </a:cxn>
                <a:cxn ang="0">
                  <a:pos x="428" y="248"/>
                </a:cxn>
              </a:cxnLst>
              <a:rect l="0" t="0" r="r" b="b"/>
              <a:pathLst>
                <a:path w="857" h="529">
                  <a:moveTo>
                    <a:pt x="428" y="248"/>
                  </a:moveTo>
                  <a:lnTo>
                    <a:pt x="502" y="240"/>
                  </a:lnTo>
                  <a:lnTo>
                    <a:pt x="509" y="232"/>
                  </a:lnTo>
                  <a:lnTo>
                    <a:pt x="531" y="240"/>
                  </a:lnTo>
                  <a:lnTo>
                    <a:pt x="620" y="296"/>
                  </a:lnTo>
                  <a:lnTo>
                    <a:pt x="708" y="336"/>
                  </a:lnTo>
                  <a:lnTo>
                    <a:pt x="753" y="336"/>
                  </a:lnTo>
                  <a:lnTo>
                    <a:pt x="768" y="320"/>
                  </a:lnTo>
                  <a:lnTo>
                    <a:pt x="797" y="320"/>
                  </a:lnTo>
                  <a:lnTo>
                    <a:pt x="812" y="304"/>
                  </a:lnTo>
                  <a:lnTo>
                    <a:pt x="841" y="296"/>
                  </a:lnTo>
                  <a:lnTo>
                    <a:pt x="849" y="296"/>
                  </a:lnTo>
                  <a:lnTo>
                    <a:pt x="856" y="280"/>
                  </a:lnTo>
                  <a:lnTo>
                    <a:pt x="841" y="264"/>
                  </a:lnTo>
                  <a:lnTo>
                    <a:pt x="856" y="248"/>
                  </a:lnTo>
                  <a:lnTo>
                    <a:pt x="856" y="216"/>
                  </a:lnTo>
                  <a:lnTo>
                    <a:pt x="804" y="168"/>
                  </a:lnTo>
                  <a:lnTo>
                    <a:pt x="775" y="168"/>
                  </a:lnTo>
                  <a:lnTo>
                    <a:pt x="775" y="120"/>
                  </a:lnTo>
                  <a:lnTo>
                    <a:pt x="745" y="96"/>
                  </a:lnTo>
                  <a:lnTo>
                    <a:pt x="745" y="128"/>
                  </a:lnTo>
                  <a:lnTo>
                    <a:pt x="760" y="176"/>
                  </a:lnTo>
                  <a:lnTo>
                    <a:pt x="760" y="216"/>
                  </a:lnTo>
                  <a:lnTo>
                    <a:pt x="738" y="232"/>
                  </a:lnTo>
                  <a:lnTo>
                    <a:pt x="723" y="256"/>
                  </a:lnTo>
                  <a:lnTo>
                    <a:pt x="701" y="240"/>
                  </a:lnTo>
                  <a:lnTo>
                    <a:pt x="723" y="224"/>
                  </a:lnTo>
                  <a:lnTo>
                    <a:pt x="716" y="192"/>
                  </a:lnTo>
                  <a:lnTo>
                    <a:pt x="672" y="200"/>
                  </a:lnTo>
                  <a:lnTo>
                    <a:pt x="635" y="184"/>
                  </a:lnTo>
                  <a:lnTo>
                    <a:pt x="605" y="200"/>
                  </a:lnTo>
                  <a:lnTo>
                    <a:pt x="583" y="176"/>
                  </a:lnTo>
                  <a:lnTo>
                    <a:pt x="627" y="168"/>
                  </a:lnTo>
                  <a:lnTo>
                    <a:pt x="627" y="144"/>
                  </a:lnTo>
                  <a:lnTo>
                    <a:pt x="583" y="136"/>
                  </a:lnTo>
                  <a:lnTo>
                    <a:pt x="568" y="160"/>
                  </a:lnTo>
                  <a:lnTo>
                    <a:pt x="553" y="144"/>
                  </a:lnTo>
                  <a:lnTo>
                    <a:pt x="487" y="136"/>
                  </a:lnTo>
                  <a:lnTo>
                    <a:pt x="472" y="152"/>
                  </a:lnTo>
                  <a:lnTo>
                    <a:pt x="450" y="136"/>
                  </a:lnTo>
                  <a:lnTo>
                    <a:pt x="428" y="168"/>
                  </a:lnTo>
                  <a:lnTo>
                    <a:pt x="391" y="152"/>
                  </a:lnTo>
                  <a:lnTo>
                    <a:pt x="406" y="104"/>
                  </a:lnTo>
                  <a:lnTo>
                    <a:pt x="443" y="112"/>
                  </a:lnTo>
                  <a:lnTo>
                    <a:pt x="450" y="56"/>
                  </a:lnTo>
                  <a:lnTo>
                    <a:pt x="399" y="0"/>
                  </a:lnTo>
                  <a:lnTo>
                    <a:pt x="406" y="56"/>
                  </a:lnTo>
                  <a:lnTo>
                    <a:pt x="362" y="88"/>
                  </a:lnTo>
                  <a:lnTo>
                    <a:pt x="354" y="136"/>
                  </a:lnTo>
                  <a:lnTo>
                    <a:pt x="339" y="144"/>
                  </a:lnTo>
                  <a:lnTo>
                    <a:pt x="332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2" y="128"/>
                  </a:lnTo>
                  <a:lnTo>
                    <a:pt x="140" y="80"/>
                  </a:lnTo>
                  <a:lnTo>
                    <a:pt x="118" y="104"/>
                  </a:lnTo>
                  <a:lnTo>
                    <a:pt x="125" y="152"/>
                  </a:lnTo>
                  <a:lnTo>
                    <a:pt x="81" y="144"/>
                  </a:lnTo>
                  <a:lnTo>
                    <a:pt x="66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5" y="424"/>
                  </a:lnTo>
                  <a:lnTo>
                    <a:pt x="177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0" y="512"/>
                  </a:lnTo>
                  <a:lnTo>
                    <a:pt x="273" y="480"/>
                  </a:lnTo>
                  <a:lnTo>
                    <a:pt x="332" y="440"/>
                  </a:lnTo>
                  <a:lnTo>
                    <a:pt x="303" y="424"/>
                  </a:lnTo>
                  <a:lnTo>
                    <a:pt x="280" y="440"/>
                  </a:lnTo>
                  <a:lnTo>
                    <a:pt x="258" y="416"/>
                  </a:lnTo>
                  <a:lnTo>
                    <a:pt x="280" y="392"/>
                  </a:lnTo>
                  <a:lnTo>
                    <a:pt x="303" y="336"/>
                  </a:lnTo>
                  <a:lnTo>
                    <a:pt x="280" y="304"/>
                  </a:lnTo>
                  <a:lnTo>
                    <a:pt x="288" y="288"/>
                  </a:lnTo>
                  <a:lnTo>
                    <a:pt x="332" y="312"/>
                  </a:lnTo>
                  <a:lnTo>
                    <a:pt x="354" y="344"/>
                  </a:lnTo>
                  <a:lnTo>
                    <a:pt x="384" y="336"/>
                  </a:lnTo>
                  <a:lnTo>
                    <a:pt x="399" y="352"/>
                  </a:lnTo>
                  <a:lnTo>
                    <a:pt x="413" y="336"/>
                  </a:lnTo>
                  <a:lnTo>
                    <a:pt x="413" y="296"/>
                  </a:lnTo>
                  <a:lnTo>
                    <a:pt x="399" y="280"/>
                  </a:lnTo>
                  <a:lnTo>
                    <a:pt x="428" y="2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 rot="704206">
              <a:off x="2763838" y="2459038"/>
              <a:ext cx="166687" cy="187325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81" y="88"/>
                </a:cxn>
                <a:cxn ang="0">
                  <a:pos x="37" y="88"/>
                </a:cxn>
                <a:cxn ang="0">
                  <a:pos x="0" y="0"/>
                </a:cxn>
              </a:cxnLst>
              <a:rect l="0" t="0" r="r" b="b"/>
              <a:pathLst>
                <a:path w="89" h="105">
                  <a:moveTo>
                    <a:pt x="88" y="104"/>
                  </a:moveTo>
                  <a:lnTo>
                    <a:pt x="81" y="88"/>
                  </a:lnTo>
                  <a:lnTo>
                    <a:pt x="37" y="88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 rot="704206">
              <a:off x="2638425" y="4022725"/>
              <a:ext cx="422275" cy="314325"/>
            </a:xfrm>
            <a:custGeom>
              <a:avLst/>
              <a:gdLst/>
              <a:ahLst/>
              <a:cxnLst>
                <a:cxn ang="0">
                  <a:pos x="215" y="120"/>
                </a:cxn>
                <a:cxn ang="0">
                  <a:pos x="192" y="112"/>
                </a:cxn>
                <a:cxn ang="0">
                  <a:pos x="185" y="88"/>
                </a:cxn>
                <a:cxn ang="0">
                  <a:pos x="155" y="88"/>
                </a:cxn>
                <a:cxn ang="0">
                  <a:pos x="141" y="56"/>
                </a:cxn>
                <a:cxn ang="0">
                  <a:pos x="141" y="24"/>
                </a:cxn>
                <a:cxn ang="0">
                  <a:pos x="126" y="16"/>
                </a:cxn>
                <a:cxn ang="0">
                  <a:pos x="96" y="24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4" y="152"/>
                </a:cxn>
                <a:cxn ang="0">
                  <a:pos x="185" y="160"/>
                </a:cxn>
                <a:cxn ang="0">
                  <a:pos x="222" y="144"/>
                </a:cxn>
                <a:cxn ang="0">
                  <a:pos x="215" y="120"/>
                </a:cxn>
              </a:cxnLst>
              <a:rect l="0" t="0" r="r" b="b"/>
              <a:pathLst>
                <a:path w="223" h="177">
                  <a:moveTo>
                    <a:pt x="215" y="120"/>
                  </a:moveTo>
                  <a:lnTo>
                    <a:pt x="192" y="112"/>
                  </a:lnTo>
                  <a:lnTo>
                    <a:pt x="185" y="88"/>
                  </a:lnTo>
                  <a:lnTo>
                    <a:pt x="155" y="88"/>
                  </a:lnTo>
                  <a:lnTo>
                    <a:pt x="141" y="56"/>
                  </a:lnTo>
                  <a:lnTo>
                    <a:pt x="141" y="24"/>
                  </a:lnTo>
                  <a:lnTo>
                    <a:pt x="126" y="16"/>
                  </a:lnTo>
                  <a:lnTo>
                    <a:pt x="96" y="24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4" y="152"/>
                  </a:lnTo>
                  <a:lnTo>
                    <a:pt x="185" y="160"/>
                  </a:lnTo>
                  <a:lnTo>
                    <a:pt x="222" y="144"/>
                  </a:lnTo>
                  <a:lnTo>
                    <a:pt x="215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 rot="704206">
              <a:off x="2338388" y="3883025"/>
              <a:ext cx="366712" cy="47307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 rot="704206">
              <a:off x="2120900" y="3684588"/>
              <a:ext cx="434975" cy="631825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 rot="704206">
              <a:off x="1782763" y="3800475"/>
              <a:ext cx="657225" cy="673100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 rot="704206">
              <a:off x="1765300" y="2481263"/>
              <a:ext cx="658812" cy="573088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 rot="704206">
              <a:off x="2066925" y="2986088"/>
              <a:ext cx="547687" cy="631825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 rot="704206">
              <a:off x="2197100" y="3403600"/>
              <a:ext cx="265112" cy="330200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40" y="64"/>
                </a:cxn>
                <a:cxn ang="0">
                  <a:pos x="125" y="80"/>
                </a:cxn>
                <a:cxn ang="0">
                  <a:pos x="125" y="112"/>
                </a:cxn>
                <a:cxn ang="0">
                  <a:pos x="81" y="128"/>
                </a:cxn>
                <a:cxn ang="0">
                  <a:pos x="103" y="152"/>
                </a:cxn>
                <a:cxn ang="0">
                  <a:pos x="66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29" y="152"/>
                </a:cxn>
                <a:cxn ang="0">
                  <a:pos x="0" y="120"/>
                </a:cxn>
                <a:cxn ang="0">
                  <a:pos x="29" y="80"/>
                </a:cxn>
                <a:cxn ang="0">
                  <a:pos x="37" y="48"/>
                </a:cxn>
                <a:cxn ang="0">
                  <a:pos x="66" y="40"/>
                </a:cxn>
                <a:cxn ang="0">
                  <a:pos x="81" y="0"/>
                </a:cxn>
                <a:cxn ang="0">
                  <a:pos x="103" y="8"/>
                </a:cxn>
                <a:cxn ang="0">
                  <a:pos x="118" y="32"/>
                </a:cxn>
                <a:cxn ang="0">
                  <a:pos x="133" y="32"/>
                </a:cxn>
              </a:cxnLst>
              <a:rect l="0" t="0" r="r" b="b"/>
              <a:pathLst>
                <a:path w="141" h="185">
                  <a:moveTo>
                    <a:pt x="133" y="32"/>
                  </a:moveTo>
                  <a:lnTo>
                    <a:pt x="140" y="64"/>
                  </a:lnTo>
                  <a:lnTo>
                    <a:pt x="125" y="80"/>
                  </a:lnTo>
                  <a:lnTo>
                    <a:pt x="125" y="112"/>
                  </a:lnTo>
                  <a:lnTo>
                    <a:pt x="81" y="128"/>
                  </a:lnTo>
                  <a:lnTo>
                    <a:pt x="103" y="152"/>
                  </a:lnTo>
                  <a:lnTo>
                    <a:pt x="66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29" y="152"/>
                  </a:lnTo>
                  <a:lnTo>
                    <a:pt x="0" y="120"/>
                  </a:lnTo>
                  <a:lnTo>
                    <a:pt x="29" y="80"/>
                  </a:lnTo>
                  <a:lnTo>
                    <a:pt x="37" y="48"/>
                  </a:lnTo>
                  <a:lnTo>
                    <a:pt x="66" y="40"/>
                  </a:lnTo>
                  <a:lnTo>
                    <a:pt x="81" y="0"/>
                  </a:lnTo>
                  <a:lnTo>
                    <a:pt x="103" y="8"/>
                  </a:lnTo>
                  <a:lnTo>
                    <a:pt x="118" y="32"/>
                  </a:lnTo>
                  <a:lnTo>
                    <a:pt x="13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 rot="704206">
              <a:off x="1882775" y="3470275"/>
              <a:ext cx="419100" cy="34607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59" y="8"/>
                </a:cxn>
                <a:cxn ang="0">
                  <a:pos x="29" y="24"/>
                </a:cxn>
                <a:cxn ang="0">
                  <a:pos x="29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6" y="136"/>
                </a:cxn>
                <a:cxn ang="0">
                  <a:pos x="103" y="136"/>
                </a:cxn>
                <a:cxn ang="0">
                  <a:pos x="133" y="176"/>
                </a:cxn>
                <a:cxn ang="0">
                  <a:pos x="162" y="192"/>
                </a:cxn>
                <a:cxn ang="0">
                  <a:pos x="184" y="168"/>
                </a:cxn>
                <a:cxn ang="0">
                  <a:pos x="177" y="144"/>
                </a:cxn>
                <a:cxn ang="0">
                  <a:pos x="214" y="144"/>
                </a:cxn>
                <a:cxn ang="0">
                  <a:pos x="221" y="112"/>
                </a:cxn>
                <a:cxn ang="0">
                  <a:pos x="214" y="120"/>
                </a:cxn>
                <a:cxn ang="0">
                  <a:pos x="214" y="72"/>
                </a:cxn>
                <a:cxn ang="0">
                  <a:pos x="192" y="72"/>
                </a:cxn>
                <a:cxn ang="0">
                  <a:pos x="184" y="88"/>
                </a:cxn>
                <a:cxn ang="0">
                  <a:pos x="155" y="56"/>
                </a:cxn>
                <a:cxn ang="0">
                  <a:pos x="147" y="16"/>
                </a:cxn>
                <a:cxn ang="0">
                  <a:pos x="140" y="8"/>
                </a:cxn>
                <a:cxn ang="0">
                  <a:pos x="140" y="0"/>
                </a:cxn>
              </a:cxnLst>
              <a:rect l="0" t="0" r="r" b="b"/>
              <a:pathLst>
                <a:path w="222" h="193">
                  <a:moveTo>
                    <a:pt x="140" y="0"/>
                  </a:moveTo>
                  <a:lnTo>
                    <a:pt x="59" y="8"/>
                  </a:lnTo>
                  <a:lnTo>
                    <a:pt x="29" y="24"/>
                  </a:lnTo>
                  <a:lnTo>
                    <a:pt x="29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6" y="136"/>
                  </a:lnTo>
                  <a:lnTo>
                    <a:pt x="103" y="136"/>
                  </a:lnTo>
                  <a:lnTo>
                    <a:pt x="133" y="176"/>
                  </a:lnTo>
                  <a:lnTo>
                    <a:pt x="162" y="192"/>
                  </a:lnTo>
                  <a:lnTo>
                    <a:pt x="184" y="168"/>
                  </a:lnTo>
                  <a:lnTo>
                    <a:pt x="177" y="144"/>
                  </a:lnTo>
                  <a:lnTo>
                    <a:pt x="214" y="144"/>
                  </a:lnTo>
                  <a:lnTo>
                    <a:pt x="221" y="112"/>
                  </a:lnTo>
                  <a:lnTo>
                    <a:pt x="214" y="120"/>
                  </a:lnTo>
                  <a:lnTo>
                    <a:pt x="214" y="72"/>
                  </a:lnTo>
                  <a:lnTo>
                    <a:pt x="192" y="72"/>
                  </a:lnTo>
                  <a:lnTo>
                    <a:pt x="184" y="88"/>
                  </a:lnTo>
                  <a:lnTo>
                    <a:pt x="155" y="56"/>
                  </a:lnTo>
                  <a:lnTo>
                    <a:pt x="147" y="16"/>
                  </a:lnTo>
                  <a:lnTo>
                    <a:pt x="140" y="8"/>
                  </a:lnTo>
                  <a:lnTo>
                    <a:pt x="14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1"/>
            <p:cNvSpPr>
              <a:spLocks/>
            </p:cNvSpPr>
            <p:nvPr/>
          </p:nvSpPr>
          <p:spPr bwMode="auto">
            <a:xfrm rot="704206">
              <a:off x="1947863" y="3290888"/>
              <a:ext cx="252412" cy="187325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3" y="48"/>
                </a:cxn>
                <a:cxn ang="0">
                  <a:pos x="126" y="72"/>
                </a:cxn>
                <a:cxn ang="0">
                  <a:pos x="133" y="96"/>
                </a:cxn>
                <a:cxn ang="0">
                  <a:pos x="52" y="104"/>
                </a:cxn>
              </a:cxnLst>
              <a:rect l="0" t="0" r="r" b="b"/>
              <a:pathLst>
                <a:path w="134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3" y="48"/>
                  </a:lnTo>
                  <a:lnTo>
                    <a:pt x="126" y="72"/>
                  </a:lnTo>
                  <a:lnTo>
                    <a:pt x="133" y="96"/>
                  </a:lnTo>
                  <a:lnTo>
                    <a:pt x="52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2"/>
            <p:cNvSpPr>
              <a:spLocks/>
            </p:cNvSpPr>
            <p:nvPr/>
          </p:nvSpPr>
          <p:spPr bwMode="auto">
            <a:xfrm rot="704206">
              <a:off x="1847850" y="3363913"/>
              <a:ext cx="184150" cy="17462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43"/>
            <p:cNvSpPr>
              <a:spLocks/>
            </p:cNvSpPr>
            <p:nvPr/>
          </p:nvSpPr>
          <p:spPr bwMode="auto">
            <a:xfrm rot="704206">
              <a:off x="1771650" y="3684588"/>
              <a:ext cx="325437" cy="27305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1" y="120"/>
                </a:cxn>
                <a:cxn ang="0">
                  <a:pos x="118" y="112"/>
                </a:cxn>
                <a:cxn ang="0">
                  <a:pos x="126" y="80"/>
                </a:cxn>
                <a:cxn ang="0">
                  <a:pos x="148" y="72"/>
                </a:cxn>
                <a:cxn ang="0">
                  <a:pos x="170" y="40"/>
                </a:cxn>
                <a:cxn ang="0">
                  <a:pos x="140" y="0"/>
                </a:cxn>
                <a:cxn ang="0">
                  <a:pos x="104" y="0"/>
                </a:cxn>
              </a:cxnLst>
              <a:rect l="0" t="0" r="r" b="b"/>
              <a:pathLst>
                <a:path w="171" h="153">
                  <a:moveTo>
                    <a:pt x="104" y="0"/>
                  </a:moveTo>
                  <a:lnTo>
                    <a:pt x="67" y="24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1" y="120"/>
                  </a:lnTo>
                  <a:lnTo>
                    <a:pt x="118" y="112"/>
                  </a:lnTo>
                  <a:lnTo>
                    <a:pt x="126" y="80"/>
                  </a:lnTo>
                  <a:lnTo>
                    <a:pt x="148" y="72"/>
                  </a:lnTo>
                  <a:lnTo>
                    <a:pt x="170" y="40"/>
                  </a:lnTo>
                  <a:lnTo>
                    <a:pt x="140" y="0"/>
                  </a:lnTo>
                  <a:lnTo>
                    <a:pt x="10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 rot="704206">
              <a:off x="1362075" y="3502025"/>
              <a:ext cx="488950" cy="488950"/>
            </a:xfrm>
            <a:custGeom>
              <a:avLst/>
              <a:gdLst/>
              <a:ahLst/>
              <a:cxnLst>
                <a:cxn ang="0">
                  <a:pos x="111" y="264"/>
                </a:cxn>
                <a:cxn ang="0">
                  <a:pos x="133" y="272"/>
                </a:cxn>
                <a:cxn ang="0">
                  <a:pos x="140" y="240"/>
                </a:cxn>
                <a:cxn ang="0">
                  <a:pos x="199" y="224"/>
                </a:cxn>
                <a:cxn ang="0">
                  <a:pos x="229" y="224"/>
                </a:cxn>
                <a:cxn ang="0">
                  <a:pos x="258" y="216"/>
                </a:cxn>
                <a:cxn ang="0">
                  <a:pos x="258" y="176"/>
                </a:cxn>
                <a:cxn ang="0">
                  <a:pos x="236" y="144"/>
                </a:cxn>
                <a:cxn ang="0">
                  <a:pos x="221" y="120"/>
                </a:cxn>
                <a:cxn ang="0">
                  <a:pos x="221" y="104"/>
                </a:cxn>
                <a:cxn ang="0">
                  <a:pos x="177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6" y="32"/>
                </a:cxn>
                <a:cxn ang="0">
                  <a:pos x="81" y="32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6" y="176"/>
                </a:cxn>
                <a:cxn ang="0">
                  <a:pos x="96" y="200"/>
                </a:cxn>
                <a:cxn ang="0">
                  <a:pos x="96" y="208"/>
                </a:cxn>
                <a:cxn ang="0">
                  <a:pos x="111" y="264"/>
                </a:cxn>
              </a:cxnLst>
              <a:rect l="0" t="0" r="r" b="b"/>
              <a:pathLst>
                <a:path w="259" h="273">
                  <a:moveTo>
                    <a:pt x="111" y="264"/>
                  </a:moveTo>
                  <a:lnTo>
                    <a:pt x="133" y="272"/>
                  </a:lnTo>
                  <a:lnTo>
                    <a:pt x="140" y="240"/>
                  </a:lnTo>
                  <a:lnTo>
                    <a:pt x="199" y="224"/>
                  </a:lnTo>
                  <a:lnTo>
                    <a:pt x="229" y="224"/>
                  </a:lnTo>
                  <a:lnTo>
                    <a:pt x="258" y="216"/>
                  </a:lnTo>
                  <a:lnTo>
                    <a:pt x="258" y="176"/>
                  </a:lnTo>
                  <a:lnTo>
                    <a:pt x="236" y="144"/>
                  </a:lnTo>
                  <a:lnTo>
                    <a:pt x="221" y="120"/>
                  </a:lnTo>
                  <a:lnTo>
                    <a:pt x="221" y="104"/>
                  </a:lnTo>
                  <a:lnTo>
                    <a:pt x="177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6" y="32"/>
                  </a:lnTo>
                  <a:lnTo>
                    <a:pt x="81" y="3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6" y="176"/>
                  </a:lnTo>
                  <a:lnTo>
                    <a:pt x="96" y="200"/>
                  </a:lnTo>
                  <a:lnTo>
                    <a:pt x="96" y="208"/>
                  </a:lnTo>
                  <a:lnTo>
                    <a:pt x="111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45"/>
            <p:cNvSpPr>
              <a:spLocks/>
            </p:cNvSpPr>
            <p:nvPr/>
          </p:nvSpPr>
          <p:spPr bwMode="auto">
            <a:xfrm rot="704206">
              <a:off x="1701800" y="3495675"/>
              <a:ext cx="306387" cy="2444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96" y="16"/>
                </a:cxn>
                <a:cxn ang="0">
                  <a:pos x="118" y="40"/>
                </a:cxn>
                <a:cxn ang="0">
                  <a:pos x="147" y="40"/>
                </a:cxn>
                <a:cxn ang="0">
                  <a:pos x="155" y="72"/>
                </a:cxn>
                <a:cxn ang="0">
                  <a:pos x="162" y="96"/>
                </a:cxn>
                <a:cxn ang="0">
                  <a:pos x="125" y="120"/>
                </a:cxn>
                <a:cxn ang="0">
                  <a:pos x="103" y="96"/>
                </a:cxn>
                <a:cxn ang="0">
                  <a:pos x="66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29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6" y="0"/>
                </a:cxn>
              </a:cxnLst>
              <a:rect l="0" t="0" r="r" b="b"/>
              <a:pathLst>
                <a:path w="163" h="137">
                  <a:moveTo>
                    <a:pt x="66" y="0"/>
                  </a:moveTo>
                  <a:lnTo>
                    <a:pt x="96" y="16"/>
                  </a:lnTo>
                  <a:lnTo>
                    <a:pt x="118" y="40"/>
                  </a:lnTo>
                  <a:lnTo>
                    <a:pt x="147" y="40"/>
                  </a:lnTo>
                  <a:lnTo>
                    <a:pt x="155" y="72"/>
                  </a:lnTo>
                  <a:lnTo>
                    <a:pt x="162" y="96"/>
                  </a:lnTo>
                  <a:lnTo>
                    <a:pt x="125" y="120"/>
                  </a:lnTo>
                  <a:lnTo>
                    <a:pt x="103" y="96"/>
                  </a:lnTo>
                  <a:lnTo>
                    <a:pt x="66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29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6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6"/>
            <p:cNvSpPr>
              <a:spLocks/>
            </p:cNvSpPr>
            <p:nvPr/>
          </p:nvSpPr>
          <p:spPr bwMode="auto">
            <a:xfrm rot="704206">
              <a:off x="1066800" y="3498850"/>
              <a:ext cx="477837" cy="460375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47"/>
            <p:cNvSpPr>
              <a:spLocks/>
            </p:cNvSpPr>
            <p:nvPr/>
          </p:nvSpPr>
          <p:spPr bwMode="auto">
            <a:xfrm rot="704206">
              <a:off x="854075" y="3829050"/>
              <a:ext cx="419100" cy="458788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 rot="704206">
              <a:off x="1858963" y="1811338"/>
              <a:ext cx="603250" cy="74453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4" y="216"/>
                </a:cxn>
                <a:cxn ang="0">
                  <a:pos x="118" y="144"/>
                </a:cxn>
                <a:cxn ang="0">
                  <a:pos x="141" y="136"/>
                </a:cxn>
                <a:cxn ang="0">
                  <a:pos x="170" y="96"/>
                </a:cxn>
                <a:cxn ang="0">
                  <a:pos x="185" y="56"/>
                </a:cxn>
                <a:cxn ang="0">
                  <a:pos x="229" y="40"/>
                </a:cxn>
                <a:cxn ang="0">
                  <a:pos x="252" y="0"/>
                </a:cxn>
                <a:cxn ang="0">
                  <a:pos x="281" y="32"/>
                </a:cxn>
                <a:cxn ang="0">
                  <a:pos x="274" y="64"/>
                </a:cxn>
                <a:cxn ang="0">
                  <a:pos x="288" y="80"/>
                </a:cxn>
                <a:cxn ang="0">
                  <a:pos x="296" y="56"/>
                </a:cxn>
                <a:cxn ang="0">
                  <a:pos x="311" y="64"/>
                </a:cxn>
                <a:cxn ang="0">
                  <a:pos x="303" y="72"/>
                </a:cxn>
                <a:cxn ang="0">
                  <a:pos x="318" y="128"/>
                </a:cxn>
                <a:cxn ang="0">
                  <a:pos x="274" y="168"/>
                </a:cxn>
                <a:cxn ang="0">
                  <a:pos x="259" y="224"/>
                </a:cxn>
                <a:cxn ang="0">
                  <a:pos x="274" y="256"/>
                </a:cxn>
                <a:cxn ang="0">
                  <a:pos x="252" y="280"/>
                </a:cxn>
                <a:cxn ang="0">
                  <a:pos x="237" y="280"/>
                </a:cxn>
                <a:cxn ang="0">
                  <a:pos x="215" y="320"/>
                </a:cxn>
                <a:cxn ang="0">
                  <a:pos x="229" y="344"/>
                </a:cxn>
                <a:cxn ang="0">
                  <a:pos x="215" y="392"/>
                </a:cxn>
                <a:cxn ang="0">
                  <a:pos x="185" y="416"/>
                </a:cxn>
                <a:cxn ang="0">
                  <a:pos x="148" y="376"/>
                </a:cxn>
                <a:cxn ang="0">
                  <a:pos x="126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9" h="417">
                  <a:moveTo>
                    <a:pt x="0" y="224"/>
                  </a:moveTo>
                  <a:lnTo>
                    <a:pt x="104" y="216"/>
                  </a:lnTo>
                  <a:lnTo>
                    <a:pt x="118" y="144"/>
                  </a:lnTo>
                  <a:lnTo>
                    <a:pt x="141" y="136"/>
                  </a:lnTo>
                  <a:lnTo>
                    <a:pt x="170" y="96"/>
                  </a:lnTo>
                  <a:lnTo>
                    <a:pt x="185" y="56"/>
                  </a:lnTo>
                  <a:lnTo>
                    <a:pt x="229" y="40"/>
                  </a:lnTo>
                  <a:lnTo>
                    <a:pt x="252" y="0"/>
                  </a:lnTo>
                  <a:lnTo>
                    <a:pt x="281" y="32"/>
                  </a:lnTo>
                  <a:lnTo>
                    <a:pt x="274" y="64"/>
                  </a:lnTo>
                  <a:lnTo>
                    <a:pt x="288" y="80"/>
                  </a:lnTo>
                  <a:lnTo>
                    <a:pt x="296" y="56"/>
                  </a:lnTo>
                  <a:lnTo>
                    <a:pt x="311" y="64"/>
                  </a:lnTo>
                  <a:lnTo>
                    <a:pt x="303" y="72"/>
                  </a:lnTo>
                  <a:lnTo>
                    <a:pt x="318" y="128"/>
                  </a:lnTo>
                  <a:lnTo>
                    <a:pt x="274" y="168"/>
                  </a:lnTo>
                  <a:lnTo>
                    <a:pt x="259" y="224"/>
                  </a:lnTo>
                  <a:lnTo>
                    <a:pt x="274" y="256"/>
                  </a:lnTo>
                  <a:lnTo>
                    <a:pt x="252" y="280"/>
                  </a:lnTo>
                  <a:lnTo>
                    <a:pt x="237" y="280"/>
                  </a:lnTo>
                  <a:lnTo>
                    <a:pt x="215" y="320"/>
                  </a:lnTo>
                  <a:lnTo>
                    <a:pt x="229" y="344"/>
                  </a:lnTo>
                  <a:lnTo>
                    <a:pt x="215" y="392"/>
                  </a:lnTo>
                  <a:lnTo>
                    <a:pt x="185" y="416"/>
                  </a:lnTo>
                  <a:lnTo>
                    <a:pt x="148" y="376"/>
                  </a:lnTo>
                  <a:lnTo>
                    <a:pt x="126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 rot="704206">
              <a:off x="2384425" y="1671638"/>
              <a:ext cx="476250" cy="615950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 rot="704206">
              <a:off x="1565275" y="2141538"/>
              <a:ext cx="490537" cy="417513"/>
            </a:xfrm>
            <a:custGeom>
              <a:avLst/>
              <a:gdLst/>
              <a:ahLst/>
              <a:cxnLst>
                <a:cxn ang="0">
                  <a:pos x="259" y="152"/>
                </a:cxn>
                <a:cxn ang="0">
                  <a:pos x="200" y="200"/>
                </a:cxn>
                <a:cxn ang="0">
                  <a:pos x="192" y="232"/>
                </a:cxn>
                <a:cxn ang="0">
                  <a:pos x="155" y="232"/>
                </a:cxn>
                <a:cxn ang="0">
                  <a:pos x="133" y="216"/>
                </a:cxn>
                <a:cxn ang="0">
                  <a:pos x="126" y="184"/>
                </a:cxn>
                <a:cxn ang="0">
                  <a:pos x="104" y="176"/>
                </a:cxn>
                <a:cxn ang="0">
                  <a:pos x="89" y="144"/>
                </a:cxn>
                <a:cxn ang="0">
                  <a:pos x="52" y="152"/>
                </a:cxn>
                <a:cxn ang="0">
                  <a:pos x="30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9" y="40"/>
                </a:cxn>
                <a:cxn ang="0">
                  <a:pos x="89" y="8"/>
                </a:cxn>
                <a:cxn ang="0">
                  <a:pos x="133" y="0"/>
                </a:cxn>
                <a:cxn ang="0">
                  <a:pos x="178" y="120"/>
                </a:cxn>
                <a:cxn ang="0">
                  <a:pos x="207" y="120"/>
                </a:cxn>
                <a:cxn ang="0">
                  <a:pos x="215" y="104"/>
                </a:cxn>
                <a:cxn ang="0">
                  <a:pos x="259" y="152"/>
                </a:cxn>
              </a:cxnLst>
              <a:rect l="0" t="0" r="r" b="b"/>
              <a:pathLst>
                <a:path w="260" h="233">
                  <a:moveTo>
                    <a:pt x="259" y="152"/>
                  </a:moveTo>
                  <a:lnTo>
                    <a:pt x="200" y="200"/>
                  </a:lnTo>
                  <a:lnTo>
                    <a:pt x="192" y="232"/>
                  </a:lnTo>
                  <a:lnTo>
                    <a:pt x="155" y="232"/>
                  </a:lnTo>
                  <a:lnTo>
                    <a:pt x="133" y="216"/>
                  </a:lnTo>
                  <a:lnTo>
                    <a:pt x="126" y="184"/>
                  </a:lnTo>
                  <a:lnTo>
                    <a:pt x="104" y="176"/>
                  </a:lnTo>
                  <a:lnTo>
                    <a:pt x="89" y="144"/>
                  </a:lnTo>
                  <a:lnTo>
                    <a:pt x="52" y="152"/>
                  </a:lnTo>
                  <a:lnTo>
                    <a:pt x="30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9" y="40"/>
                  </a:lnTo>
                  <a:lnTo>
                    <a:pt x="89" y="8"/>
                  </a:lnTo>
                  <a:lnTo>
                    <a:pt x="133" y="0"/>
                  </a:lnTo>
                  <a:lnTo>
                    <a:pt x="178" y="120"/>
                  </a:lnTo>
                  <a:lnTo>
                    <a:pt x="207" y="120"/>
                  </a:lnTo>
                  <a:lnTo>
                    <a:pt x="215" y="104"/>
                  </a:lnTo>
                  <a:lnTo>
                    <a:pt x="259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 rot="704206">
              <a:off x="1300163" y="2168525"/>
              <a:ext cx="280987" cy="431800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9" y="192"/>
                </a:cxn>
                <a:cxn ang="0">
                  <a:pos x="89" y="224"/>
                </a:cxn>
                <a:cxn ang="0">
                  <a:pos x="67" y="240"/>
                </a:cxn>
                <a:cxn ang="0">
                  <a:pos x="44" y="240"/>
                </a:cxn>
                <a:cxn ang="0">
                  <a:pos x="30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30" y="112"/>
                </a:cxn>
                <a:cxn ang="0">
                  <a:pos x="30" y="88"/>
                </a:cxn>
                <a:cxn ang="0">
                  <a:pos x="44" y="80"/>
                </a:cxn>
                <a:cxn ang="0">
                  <a:pos x="52" y="56"/>
                </a:cxn>
                <a:cxn ang="0">
                  <a:pos x="74" y="48"/>
                </a:cxn>
                <a:cxn ang="0">
                  <a:pos x="111" y="0"/>
                </a:cxn>
                <a:cxn ang="0">
                  <a:pos x="133" y="8"/>
                </a:cxn>
                <a:cxn ang="0">
                  <a:pos x="148" y="80"/>
                </a:cxn>
                <a:cxn ang="0">
                  <a:pos x="126" y="88"/>
                </a:cxn>
                <a:cxn ang="0">
                  <a:pos x="126" y="136"/>
                </a:cxn>
                <a:cxn ang="0">
                  <a:pos x="96" y="184"/>
                </a:cxn>
              </a:cxnLst>
              <a:rect l="0" t="0" r="r" b="b"/>
              <a:pathLst>
                <a:path w="149" h="241">
                  <a:moveTo>
                    <a:pt x="96" y="184"/>
                  </a:moveTo>
                  <a:lnTo>
                    <a:pt x="89" y="192"/>
                  </a:lnTo>
                  <a:lnTo>
                    <a:pt x="89" y="224"/>
                  </a:lnTo>
                  <a:lnTo>
                    <a:pt x="67" y="240"/>
                  </a:lnTo>
                  <a:lnTo>
                    <a:pt x="44" y="240"/>
                  </a:lnTo>
                  <a:lnTo>
                    <a:pt x="30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30" y="112"/>
                  </a:lnTo>
                  <a:lnTo>
                    <a:pt x="30" y="88"/>
                  </a:lnTo>
                  <a:lnTo>
                    <a:pt x="44" y="80"/>
                  </a:lnTo>
                  <a:lnTo>
                    <a:pt x="52" y="56"/>
                  </a:lnTo>
                  <a:lnTo>
                    <a:pt x="74" y="48"/>
                  </a:lnTo>
                  <a:lnTo>
                    <a:pt x="111" y="0"/>
                  </a:lnTo>
                  <a:lnTo>
                    <a:pt x="133" y="8"/>
                  </a:lnTo>
                  <a:lnTo>
                    <a:pt x="148" y="80"/>
                  </a:lnTo>
                  <a:lnTo>
                    <a:pt x="126" y="88"/>
                  </a:lnTo>
                  <a:lnTo>
                    <a:pt x="126" y="136"/>
                  </a:lnTo>
                  <a:lnTo>
                    <a:pt x="96" y="18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 rot="704206">
              <a:off x="1460500" y="2355850"/>
              <a:ext cx="395287" cy="290513"/>
            </a:xfrm>
            <a:custGeom>
              <a:avLst/>
              <a:gdLst/>
              <a:ahLst/>
              <a:cxnLst>
                <a:cxn ang="0">
                  <a:pos x="207" y="160"/>
                </a:cxn>
                <a:cxn ang="0">
                  <a:pos x="200" y="144"/>
                </a:cxn>
                <a:cxn ang="0">
                  <a:pos x="185" y="128"/>
                </a:cxn>
                <a:cxn ang="0">
                  <a:pos x="192" y="96"/>
                </a:cxn>
                <a:cxn ang="0">
                  <a:pos x="170" y="80"/>
                </a:cxn>
                <a:cxn ang="0">
                  <a:pos x="163" y="48"/>
                </a:cxn>
                <a:cxn ang="0">
                  <a:pos x="141" y="40"/>
                </a:cxn>
                <a:cxn ang="0">
                  <a:pos x="126" y="8"/>
                </a:cxn>
                <a:cxn ang="0">
                  <a:pos x="89" y="16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8"/>
                </a:cxn>
                <a:cxn ang="0">
                  <a:pos x="30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4" y="136"/>
                </a:cxn>
                <a:cxn ang="0">
                  <a:pos x="126" y="128"/>
                </a:cxn>
                <a:cxn ang="0">
                  <a:pos x="148" y="144"/>
                </a:cxn>
                <a:cxn ang="0">
                  <a:pos x="192" y="160"/>
                </a:cxn>
                <a:cxn ang="0">
                  <a:pos x="207" y="160"/>
                </a:cxn>
              </a:cxnLst>
              <a:rect l="0" t="0" r="r" b="b"/>
              <a:pathLst>
                <a:path w="208" h="161">
                  <a:moveTo>
                    <a:pt x="207" y="160"/>
                  </a:moveTo>
                  <a:lnTo>
                    <a:pt x="200" y="144"/>
                  </a:lnTo>
                  <a:lnTo>
                    <a:pt x="185" y="128"/>
                  </a:lnTo>
                  <a:lnTo>
                    <a:pt x="192" y="96"/>
                  </a:lnTo>
                  <a:lnTo>
                    <a:pt x="170" y="80"/>
                  </a:lnTo>
                  <a:lnTo>
                    <a:pt x="163" y="48"/>
                  </a:lnTo>
                  <a:lnTo>
                    <a:pt x="141" y="40"/>
                  </a:lnTo>
                  <a:lnTo>
                    <a:pt x="126" y="8"/>
                  </a:lnTo>
                  <a:lnTo>
                    <a:pt x="89" y="16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8"/>
                  </a:lnTo>
                  <a:lnTo>
                    <a:pt x="30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4" y="136"/>
                  </a:lnTo>
                  <a:lnTo>
                    <a:pt x="126" y="128"/>
                  </a:lnTo>
                  <a:lnTo>
                    <a:pt x="148" y="144"/>
                  </a:lnTo>
                  <a:lnTo>
                    <a:pt x="192" y="160"/>
                  </a:lnTo>
                  <a:lnTo>
                    <a:pt x="207" y="16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 rot="704206">
              <a:off x="1363663" y="2536825"/>
              <a:ext cx="476250" cy="330200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 rot="704206">
              <a:off x="1174750" y="2587625"/>
              <a:ext cx="365125" cy="25876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 rot="704206">
              <a:off x="993775" y="2762250"/>
              <a:ext cx="280987" cy="273050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1" y="24"/>
                </a:cxn>
                <a:cxn ang="0">
                  <a:pos x="141" y="24"/>
                </a:cxn>
                <a:cxn ang="0">
                  <a:pos x="148" y="64"/>
                </a:cxn>
                <a:cxn ang="0">
                  <a:pos x="133" y="72"/>
                </a:cxn>
                <a:cxn ang="0">
                  <a:pos x="148" y="104"/>
                </a:cxn>
                <a:cxn ang="0">
                  <a:pos x="118" y="112"/>
                </a:cxn>
                <a:cxn ang="0">
                  <a:pos x="104" y="144"/>
                </a:cxn>
                <a:cxn ang="0">
                  <a:pos x="74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59" y="104"/>
                </a:cxn>
                <a:cxn ang="0">
                  <a:pos x="44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49" h="153">
                  <a:moveTo>
                    <a:pt x="89" y="24"/>
                  </a:moveTo>
                  <a:lnTo>
                    <a:pt x="111" y="24"/>
                  </a:lnTo>
                  <a:lnTo>
                    <a:pt x="141" y="24"/>
                  </a:lnTo>
                  <a:lnTo>
                    <a:pt x="148" y="64"/>
                  </a:lnTo>
                  <a:lnTo>
                    <a:pt x="133" y="72"/>
                  </a:lnTo>
                  <a:lnTo>
                    <a:pt x="148" y="104"/>
                  </a:lnTo>
                  <a:lnTo>
                    <a:pt x="118" y="112"/>
                  </a:lnTo>
                  <a:lnTo>
                    <a:pt x="104" y="144"/>
                  </a:lnTo>
                  <a:lnTo>
                    <a:pt x="74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59" y="104"/>
                  </a:lnTo>
                  <a:lnTo>
                    <a:pt x="44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56"/>
            <p:cNvSpPr>
              <a:spLocks/>
            </p:cNvSpPr>
            <p:nvPr/>
          </p:nvSpPr>
          <p:spPr bwMode="auto">
            <a:xfrm rot="704206">
              <a:off x="581025" y="3973513"/>
              <a:ext cx="155575" cy="158750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5" y="88"/>
                </a:cxn>
                <a:cxn ang="0">
                  <a:pos x="52" y="72"/>
                </a:cxn>
                <a:cxn ang="0">
                  <a:pos x="75" y="64"/>
                </a:cxn>
                <a:cxn ang="0">
                  <a:pos x="82" y="24"/>
                </a:cxn>
                <a:cxn ang="0">
                  <a:pos x="67" y="8"/>
                </a:cxn>
              </a:cxnLst>
              <a:rect l="0" t="0" r="r" b="b"/>
              <a:pathLst>
                <a:path w="83" h="89">
                  <a:moveTo>
                    <a:pt x="67" y="8"/>
                  </a:moveTo>
                  <a:lnTo>
                    <a:pt x="52" y="8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5" y="88"/>
                  </a:lnTo>
                  <a:lnTo>
                    <a:pt x="52" y="72"/>
                  </a:lnTo>
                  <a:lnTo>
                    <a:pt x="75" y="64"/>
                  </a:lnTo>
                  <a:lnTo>
                    <a:pt x="82" y="24"/>
                  </a:lnTo>
                  <a:lnTo>
                    <a:pt x="67" y="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57"/>
            <p:cNvSpPr>
              <a:spLocks/>
            </p:cNvSpPr>
            <p:nvPr/>
          </p:nvSpPr>
          <p:spPr bwMode="auto">
            <a:xfrm rot="704206">
              <a:off x="708025" y="3859213"/>
              <a:ext cx="309562" cy="401638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8" y="40"/>
                </a:cxn>
                <a:cxn ang="0">
                  <a:pos x="103" y="48"/>
                </a:cxn>
                <a:cxn ang="0">
                  <a:pos x="125" y="80"/>
                </a:cxn>
                <a:cxn ang="0">
                  <a:pos x="147" y="112"/>
                </a:cxn>
                <a:cxn ang="0">
                  <a:pos x="155" y="136"/>
                </a:cxn>
                <a:cxn ang="0">
                  <a:pos x="162" y="184"/>
                </a:cxn>
                <a:cxn ang="0">
                  <a:pos x="125" y="192"/>
                </a:cxn>
                <a:cxn ang="0">
                  <a:pos x="118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3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8" y="40"/>
                  </a:lnTo>
                  <a:lnTo>
                    <a:pt x="103" y="48"/>
                  </a:lnTo>
                  <a:lnTo>
                    <a:pt x="125" y="80"/>
                  </a:lnTo>
                  <a:lnTo>
                    <a:pt x="147" y="112"/>
                  </a:lnTo>
                  <a:lnTo>
                    <a:pt x="155" y="136"/>
                  </a:lnTo>
                  <a:lnTo>
                    <a:pt x="162" y="184"/>
                  </a:lnTo>
                  <a:lnTo>
                    <a:pt x="125" y="192"/>
                  </a:lnTo>
                  <a:lnTo>
                    <a:pt x="118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58"/>
            <p:cNvSpPr>
              <a:spLocks/>
            </p:cNvSpPr>
            <p:nvPr/>
          </p:nvSpPr>
          <p:spPr bwMode="auto">
            <a:xfrm rot="704206">
              <a:off x="641350" y="4106863"/>
              <a:ext cx="184150" cy="130175"/>
            </a:xfrm>
            <a:custGeom>
              <a:avLst/>
              <a:gdLst/>
              <a:ahLst/>
              <a:cxnLst>
                <a:cxn ang="0">
                  <a:pos x="74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4" y="8"/>
                </a:cxn>
                <a:cxn ang="0">
                  <a:pos x="81" y="32"/>
                </a:cxn>
                <a:cxn ang="0">
                  <a:pos x="96" y="48"/>
                </a:cxn>
                <a:cxn ang="0">
                  <a:pos x="74" y="64"/>
                </a:cxn>
              </a:cxnLst>
              <a:rect l="0" t="0" r="r" b="b"/>
              <a:pathLst>
                <a:path w="97" h="73">
                  <a:moveTo>
                    <a:pt x="74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4" y="8"/>
                  </a:lnTo>
                  <a:lnTo>
                    <a:pt x="81" y="32"/>
                  </a:lnTo>
                  <a:lnTo>
                    <a:pt x="96" y="48"/>
                  </a:lnTo>
                  <a:lnTo>
                    <a:pt x="74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59"/>
            <p:cNvSpPr>
              <a:spLocks/>
            </p:cNvSpPr>
            <p:nvPr/>
          </p:nvSpPr>
          <p:spPr bwMode="auto">
            <a:xfrm rot="704206">
              <a:off x="709613" y="4241800"/>
              <a:ext cx="225425" cy="171450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60"/>
            <p:cNvSpPr>
              <a:spLocks/>
            </p:cNvSpPr>
            <p:nvPr/>
          </p:nvSpPr>
          <p:spPr bwMode="auto">
            <a:xfrm rot="704206">
              <a:off x="665163" y="4195763"/>
              <a:ext cx="142875" cy="130175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7" y="72"/>
                </a:cxn>
                <a:cxn ang="0">
                  <a:pos x="59" y="72"/>
                </a:cxn>
                <a:cxn ang="0">
                  <a:pos x="59" y="32"/>
                </a:cxn>
                <a:cxn ang="0">
                  <a:pos x="59" y="24"/>
                </a:cxn>
                <a:cxn ang="0">
                  <a:pos x="74" y="24"/>
                </a:cxn>
                <a:cxn ang="0">
                  <a:pos x="74" y="0"/>
                </a:cxn>
                <a:cxn ang="0">
                  <a:pos x="52" y="16"/>
                </a:cxn>
              </a:cxnLst>
              <a:rect l="0" t="0" r="r" b="b"/>
              <a:pathLst>
                <a:path w="75" h="73">
                  <a:moveTo>
                    <a:pt x="52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7" y="72"/>
                  </a:lnTo>
                  <a:lnTo>
                    <a:pt x="59" y="72"/>
                  </a:lnTo>
                  <a:lnTo>
                    <a:pt x="59" y="32"/>
                  </a:lnTo>
                  <a:lnTo>
                    <a:pt x="59" y="24"/>
                  </a:lnTo>
                  <a:lnTo>
                    <a:pt x="74" y="24"/>
                  </a:lnTo>
                  <a:lnTo>
                    <a:pt x="74" y="0"/>
                  </a:lnTo>
                  <a:lnTo>
                    <a:pt x="52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61"/>
            <p:cNvSpPr>
              <a:spLocks/>
            </p:cNvSpPr>
            <p:nvPr/>
          </p:nvSpPr>
          <p:spPr bwMode="auto">
            <a:xfrm rot="704206">
              <a:off x="1144588" y="3897313"/>
              <a:ext cx="223837" cy="401638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62"/>
            <p:cNvSpPr>
              <a:spLocks/>
            </p:cNvSpPr>
            <p:nvPr/>
          </p:nvSpPr>
          <p:spPr bwMode="auto">
            <a:xfrm rot="704206">
              <a:off x="746125" y="4197350"/>
              <a:ext cx="252412" cy="473075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26" y="8"/>
                </a:cxn>
                <a:cxn ang="0">
                  <a:pos x="104" y="0"/>
                </a:cxn>
                <a:cxn ang="0">
                  <a:pos x="67" y="8"/>
                </a:cxn>
                <a:cxn ang="0">
                  <a:pos x="59" y="32"/>
                </a:cxn>
                <a:cxn ang="0">
                  <a:pos x="67" y="56"/>
                </a:cxn>
                <a:cxn ang="0">
                  <a:pos x="89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30" y="200"/>
                </a:cxn>
                <a:cxn ang="0">
                  <a:pos x="30" y="256"/>
                </a:cxn>
                <a:cxn ang="0">
                  <a:pos x="81" y="264"/>
                </a:cxn>
                <a:cxn ang="0">
                  <a:pos x="96" y="144"/>
                </a:cxn>
                <a:cxn ang="0">
                  <a:pos x="133" y="96"/>
                </a:cxn>
                <a:cxn ang="0">
                  <a:pos x="118" y="80"/>
                </a:cxn>
                <a:cxn ang="0">
                  <a:pos x="126" y="40"/>
                </a:cxn>
                <a:cxn ang="0">
                  <a:pos x="133" y="32"/>
                </a:cxn>
              </a:cxnLst>
              <a:rect l="0" t="0" r="r" b="b"/>
              <a:pathLst>
                <a:path w="134" h="265">
                  <a:moveTo>
                    <a:pt x="133" y="32"/>
                  </a:moveTo>
                  <a:lnTo>
                    <a:pt x="126" y="8"/>
                  </a:lnTo>
                  <a:lnTo>
                    <a:pt x="104" y="0"/>
                  </a:lnTo>
                  <a:lnTo>
                    <a:pt x="67" y="8"/>
                  </a:lnTo>
                  <a:lnTo>
                    <a:pt x="59" y="32"/>
                  </a:lnTo>
                  <a:lnTo>
                    <a:pt x="67" y="56"/>
                  </a:lnTo>
                  <a:lnTo>
                    <a:pt x="89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30" y="200"/>
                  </a:lnTo>
                  <a:lnTo>
                    <a:pt x="30" y="256"/>
                  </a:lnTo>
                  <a:lnTo>
                    <a:pt x="81" y="264"/>
                  </a:lnTo>
                  <a:lnTo>
                    <a:pt x="96" y="144"/>
                  </a:lnTo>
                  <a:lnTo>
                    <a:pt x="133" y="96"/>
                  </a:lnTo>
                  <a:lnTo>
                    <a:pt x="118" y="80"/>
                  </a:lnTo>
                  <a:lnTo>
                    <a:pt x="126" y="40"/>
                  </a:lnTo>
                  <a:lnTo>
                    <a:pt x="13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63"/>
            <p:cNvSpPr>
              <a:spLocks/>
            </p:cNvSpPr>
            <p:nvPr/>
          </p:nvSpPr>
          <p:spPr bwMode="auto">
            <a:xfrm rot="704206">
              <a:off x="509588" y="3557588"/>
              <a:ext cx="336550" cy="460375"/>
            </a:xfrm>
            <a:custGeom>
              <a:avLst/>
              <a:gdLst/>
              <a:ahLst/>
              <a:cxnLst>
                <a:cxn ang="0">
                  <a:pos x="170" y="144"/>
                </a:cxn>
                <a:cxn ang="0">
                  <a:pos x="177" y="112"/>
                </a:cxn>
                <a:cxn ang="0">
                  <a:pos x="148" y="96"/>
                </a:cxn>
                <a:cxn ang="0">
                  <a:pos x="155" y="72"/>
                </a:cxn>
                <a:cxn ang="0">
                  <a:pos x="170" y="64"/>
                </a:cxn>
                <a:cxn ang="0">
                  <a:pos x="162" y="40"/>
                </a:cxn>
                <a:cxn ang="0">
                  <a:pos x="133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9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30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6" y="232"/>
                </a:cxn>
                <a:cxn ang="0">
                  <a:pos x="118" y="240"/>
                </a:cxn>
                <a:cxn ang="0">
                  <a:pos x="133" y="240"/>
                </a:cxn>
                <a:cxn ang="0">
                  <a:pos x="133" y="216"/>
                </a:cxn>
                <a:cxn ang="0">
                  <a:pos x="155" y="208"/>
                </a:cxn>
                <a:cxn ang="0">
                  <a:pos x="140" y="168"/>
                </a:cxn>
                <a:cxn ang="0">
                  <a:pos x="170" y="144"/>
                </a:cxn>
              </a:cxnLst>
              <a:rect l="0" t="0" r="r" b="b"/>
              <a:pathLst>
                <a:path w="178" h="257">
                  <a:moveTo>
                    <a:pt x="170" y="144"/>
                  </a:moveTo>
                  <a:lnTo>
                    <a:pt x="177" y="112"/>
                  </a:lnTo>
                  <a:lnTo>
                    <a:pt x="148" y="96"/>
                  </a:lnTo>
                  <a:lnTo>
                    <a:pt x="155" y="72"/>
                  </a:lnTo>
                  <a:lnTo>
                    <a:pt x="170" y="64"/>
                  </a:lnTo>
                  <a:lnTo>
                    <a:pt x="162" y="40"/>
                  </a:lnTo>
                  <a:lnTo>
                    <a:pt x="133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9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30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6" y="232"/>
                  </a:lnTo>
                  <a:lnTo>
                    <a:pt x="118" y="240"/>
                  </a:lnTo>
                  <a:lnTo>
                    <a:pt x="133" y="240"/>
                  </a:lnTo>
                  <a:lnTo>
                    <a:pt x="133" y="216"/>
                  </a:lnTo>
                  <a:lnTo>
                    <a:pt x="155" y="208"/>
                  </a:lnTo>
                  <a:lnTo>
                    <a:pt x="140" y="168"/>
                  </a:lnTo>
                  <a:lnTo>
                    <a:pt x="170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64"/>
            <p:cNvSpPr>
              <a:spLocks/>
            </p:cNvSpPr>
            <p:nvPr/>
          </p:nvSpPr>
          <p:spPr bwMode="auto">
            <a:xfrm rot="704206">
              <a:off x="606425" y="3740150"/>
              <a:ext cx="84137" cy="230188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22" y="4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22" y="24"/>
                </a:cxn>
                <a:cxn ang="0">
                  <a:pos x="44" y="40"/>
                </a:cxn>
                <a:cxn ang="0">
                  <a:pos x="44" y="88"/>
                </a:cxn>
                <a:cxn ang="0">
                  <a:pos x="29" y="80"/>
                </a:cxn>
                <a:cxn ang="0">
                  <a:pos x="22" y="104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15" y="64"/>
                </a:cxn>
              </a:cxnLst>
              <a:rect l="0" t="0" r="r" b="b"/>
              <a:pathLst>
                <a:path w="45" h="129">
                  <a:moveTo>
                    <a:pt x="15" y="64"/>
                  </a:moveTo>
                  <a:lnTo>
                    <a:pt x="22" y="4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2" y="24"/>
                  </a:lnTo>
                  <a:lnTo>
                    <a:pt x="44" y="40"/>
                  </a:lnTo>
                  <a:lnTo>
                    <a:pt x="44" y="88"/>
                  </a:lnTo>
                  <a:lnTo>
                    <a:pt x="29" y="80"/>
                  </a:lnTo>
                  <a:lnTo>
                    <a:pt x="22" y="104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15" y="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65"/>
            <p:cNvSpPr>
              <a:spLocks/>
            </p:cNvSpPr>
            <p:nvPr/>
          </p:nvSpPr>
          <p:spPr bwMode="auto">
            <a:xfrm rot="704206">
              <a:off x="1604963" y="3278188"/>
              <a:ext cx="265112" cy="217488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66"/>
            <p:cNvSpPr>
              <a:spLocks/>
            </p:cNvSpPr>
            <p:nvPr/>
          </p:nvSpPr>
          <p:spPr bwMode="auto">
            <a:xfrm rot="704206">
              <a:off x="1514475" y="3319463"/>
              <a:ext cx="268287" cy="330200"/>
            </a:xfrm>
            <a:custGeom>
              <a:avLst/>
              <a:gdLst/>
              <a:ahLst/>
              <a:cxnLst>
                <a:cxn ang="0">
                  <a:pos x="134" y="88"/>
                </a:cxn>
                <a:cxn ang="0">
                  <a:pos x="104" y="64"/>
                </a:cxn>
                <a:cxn ang="0">
                  <a:pos x="82" y="72"/>
                </a:cxn>
                <a:cxn ang="0">
                  <a:pos x="82" y="40"/>
                </a:cxn>
                <a:cxn ang="0">
                  <a:pos x="59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30" y="8"/>
                </a:cxn>
                <a:cxn ang="0">
                  <a:pos x="0" y="104"/>
                </a:cxn>
                <a:cxn ang="0">
                  <a:pos x="30" y="136"/>
                </a:cxn>
                <a:cxn ang="0">
                  <a:pos x="45" y="136"/>
                </a:cxn>
                <a:cxn ang="0">
                  <a:pos x="74" y="168"/>
                </a:cxn>
                <a:cxn ang="0">
                  <a:pos x="97" y="168"/>
                </a:cxn>
                <a:cxn ang="0">
                  <a:pos x="111" y="184"/>
                </a:cxn>
                <a:cxn ang="0">
                  <a:pos x="134" y="152"/>
                </a:cxn>
                <a:cxn ang="0">
                  <a:pos x="126" y="128"/>
                </a:cxn>
                <a:cxn ang="0">
                  <a:pos x="141" y="112"/>
                </a:cxn>
                <a:cxn ang="0">
                  <a:pos x="134" y="88"/>
                </a:cxn>
              </a:cxnLst>
              <a:rect l="0" t="0" r="r" b="b"/>
              <a:pathLst>
                <a:path w="142" h="185">
                  <a:moveTo>
                    <a:pt x="134" y="88"/>
                  </a:moveTo>
                  <a:lnTo>
                    <a:pt x="104" y="64"/>
                  </a:lnTo>
                  <a:lnTo>
                    <a:pt x="82" y="72"/>
                  </a:lnTo>
                  <a:lnTo>
                    <a:pt x="82" y="40"/>
                  </a:lnTo>
                  <a:lnTo>
                    <a:pt x="59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30" y="8"/>
                  </a:lnTo>
                  <a:lnTo>
                    <a:pt x="0" y="104"/>
                  </a:lnTo>
                  <a:lnTo>
                    <a:pt x="30" y="136"/>
                  </a:lnTo>
                  <a:lnTo>
                    <a:pt x="45" y="136"/>
                  </a:lnTo>
                  <a:lnTo>
                    <a:pt x="74" y="168"/>
                  </a:lnTo>
                  <a:lnTo>
                    <a:pt x="97" y="168"/>
                  </a:lnTo>
                  <a:lnTo>
                    <a:pt x="111" y="184"/>
                  </a:lnTo>
                  <a:lnTo>
                    <a:pt x="134" y="152"/>
                  </a:lnTo>
                  <a:lnTo>
                    <a:pt x="126" y="128"/>
                  </a:lnTo>
                  <a:lnTo>
                    <a:pt x="141" y="112"/>
                  </a:lnTo>
                  <a:lnTo>
                    <a:pt x="134" y="8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67"/>
            <p:cNvSpPr>
              <a:spLocks/>
            </p:cNvSpPr>
            <p:nvPr/>
          </p:nvSpPr>
          <p:spPr bwMode="auto">
            <a:xfrm rot="704206">
              <a:off x="1428750" y="3097213"/>
              <a:ext cx="266700" cy="215900"/>
            </a:xfrm>
            <a:custGeom>
              <a:avLst/>
              <a:gdLst/>
              <a:ahLst/>
              <a:cxnLst>
                <a:cxn ang="0">
                  <a:pos x="141" y="40"/>
                </a:cxn>
                <a:cxn ang="0">
                  <a:pos x="141" y="80"/>
                </a:cxn>
                <a:cxn ang="0">
                  <a:pos x="111" y="112"/>
                </a:cxn>
                <a:cxn ang="0">
                  <a:pos x="104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30" y="0"/>
                </a:cxn>
                <a:cxn ang="0">
                  <a:pos x="104" y="0"/>
                </a:cxn>
                <a:cxn ang="0">
                  <a:pos x="141" y="32"/>
                </a:cxn>
                <a:cxn ang="0">
                  <a:pos x="141" y="40"/>
                </a:cxn>
              </a:cxnLst>
              <a:rect l="0" t="0" r="r" b="b"/>
              <a:pathLst>
                <a:path w="142" h="121">
                  <a:moveTo>
                    <a:pt x="141" y="40"/>
                  </a:moveTo>
                  <a:lnTo>
                    <a:pt x="141" y="80"/>
                  </a:lnTo>
                  <a:lnTo>
                    <a:pt x="111" y="112"/>
                  </a:lnTo>
                  <a:lnTo>
                    <a:pt x="104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41" y="32"/>
                  </a:lnTo>
                  <a:lnTo>
                    <a:pt x="141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68"/>
            <p:cNvSpPr>
              <a:spLocks/>
            </p:cNvSpPr>
            <p:nvPr/>
          </p:nvSpPr>
          <p:spPr bwMode="auto">
            <a:xfrm rot="704206">
              <a:off x="1685925" y="3116263"/>
              <a:ext cx="490537" cy="331788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69"/>
            <p:cNvSpPr>
              <a:spLocks/>
            </p:cNvSpPr>
            <p:nvPr/>
          </p:nvSpPr>
          <p:spPr bwMode="auto">
            <a:xfrm rot="704206">
              <a:off x="1835150" y="2909888"/>
              <a:ext cx="477837" cy="26035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70"/>
            <p:cNvSpPr>
              <a:spLocks/>
            </p:cNvSpPr>
            <p:nvPr/>
          </p:nvSpPr>
          <p:spPr bwMode="auto">
            <a:xfrm rot="704206">
              <a:off x="1697038" y="2759075"/>
              <a:ext cx="277812" cy="244475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1" y="112"/>
                </a:cxn>
                <a:cxn ang="0">
                  <a:pos x="81" y="120"/>
                </a:cxn>
                <a:cxn ang="0">
                  <a:pos x="88" y="112"/>
                </a:cxn>
                <a:cxn ang="0">
                  <a:pos x="147" y="64"/>
                </a:cxn>
                <a:cxn ang="0">
                  <a:pos x="125" y="56"/>
                </a:cxn>
                <a:cxn ang="0">
                  <a:pos x="125" y="32"/>
                </a:cxn>
                <a:cxn ang="0">
                  <a:pos x="140" y="16"/>
                </a:cxn>
                <a:cxn ang="0">
                  <a:pos x="132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29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8" h="137">
                  <a:moveTo>
                    <a:pt x="44" y="112"/>
                  </a:moveTo>
                  <a:lnTo>
                    <a:pt x="51" y="112"/>
                  </a:lnTo>
                  <a:lnTo>
                    <a:pt x="81" y="120"/>
                  </a:lnTo>
                  <a:lnTo>
                    <a:pt x="88" y="112"/>
                  </a:lnTo>
                  <a:lnTo>
                    <a:pt x="147" y="64"/>
                  </a:lnTo>
                  <a:lnTo>
                    <a:pt x="125" y="56"/>
                  </a:lnTo>
                  <a:lnTo>
                    <a:pt x="125" y="32"/>
                  </a:lnTo>
                  <a:lnTo>
                    <a:pt x="140" y="16"/>
                  </a:lnTo>
                  <a:lnTo>
                    <a:pt x="132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29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71"/>
            <p:cNvSpPr>
              <a:spLocks/>
            </p:cNvSpPr>
            <p:nvPr/>
          </p:nvSpPr>
          <p:spPr bwMode="auto">
            <a:xfrm rot="704206">
              <a:off x="1743075" y="2967038"/>
              <a:ext cx="223837" cy="201613"/>
            </a:xfrm>
            <a:custGeom>
              <a:avLst/>
              <a:gdLst/>
              <a:ahLst/>
              <a:cxnLst>
                <a:cxn ang="0">
                  <a:pos x="66" y="112"/>
                </a:cxn>
                <a:cxn ang="0">
                  <a:pos x="44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4" y="0"/>
                </a:cxn>
                <a:cxn ang="0">
                  <a:pos x="59" y="24"/>
                </a:cxn>
                <a:cxn ang="0">
                  <a:pos x="81" y="16"/>
                </a:cxn>
                <a:cxn ang="0">
                  <a:pos x="111" y="48"/>
                </a:cxn>
                <a:cxn ang="0">
                  <a:pos x="118" y="72"/>
                </a:cxn>
                <a:cxn ang="0">
                  <a:pos x="111" y="104"/>
                </a:cxn>
                <a:cxn ang="0">
                  <a:pos x="74" y="96"/>
                </a:cxn>
                <a:cxn ang="0">
                  <a:pos x="66" y="112"/>
                </a:cxn>
              </a:cxnLst>
              <a:rect l="0" t="0" r="r" b="b"/>
              <a:pathLst>
                <a:path w="119" h="113">
                  <a:moveTo>
                    <a:pt x="66" y="112"/>
                  </a:moveTo>
                  <a:lnTo>
                    <a:pt x="44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4" y="0"/>
                  </a:lnTo>
                  <a:lnTo>
                    <a:pt x="59" y="24"/>
                  </a:lnTo>
                  <a:lnTo>
                    <a:pt x="81" y="16"/>
                  </a:lnTo>
                  <a:lnTo>
                    <a:pt x="111" y="48"/>
                  </a:lnTo>
                  <a:lnTo>
                    <a:pt x="118" y="72"/>
                  </a:lnTo>
                  <a:lnTo>
                    <a:pt x="111" y="104"/>
                  </a:lnTo>
                  <a:lnTo>
                    <a:pt x="74" y="96"/>
                  </a:lnTo>
                  <a:lnTo>
                    <a:pt x="66" y="11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72"/>
            <p:cNvSpPr>
              <a:spLocks/>
            </p:cNvSpPr>
            <p:nvPr/>
          </p:nvSpPr>
          <p:spPr bwMode="auto">
            <a:xfrm rot="704206">
              <a:off x="1625600" y="2944813"/>
              <a:ext cx="241300" cy="258763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73"/>
            <p:cNvSpPr>
              <a:spLocks/>
            </p:cNvSpPr>
            <p:nvPr/>
          </p:nvSpPr>
          <p:spPr bwMode="auto">
            <a:xfrm rot="704206">
              <a:off x="1349375" y="3252788"/>
              <a:ext cx="241300" cy="2444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7" y="136"/>
                </a:cxn>
                <a:cxn ang="0">
                  <a:pos x="89" y="120"/>
                </a:cxn>
                <a:cxn ang="0">
                  <a:pos x="96" y="120"/>
                </a:cxn>
                <a:cxn ang="0">
                  <a:pos x="126" y="24"/>
                </a:cxn>
                <a:cxn ang="0">
                  <a:pos x="96" y="16"/>
                </a:cxn>
                <a:cxn ang="0">
                  <a:pos x="82" y="24"/>
                </a:cxn>
                <a:cxn ang="0">
                  <a:pos x="74" y="8"/>
                </a:cxn>
                <a:cxn ang="0">
                  <a:pos x="30" y="0"/>
                </a:cxn>
              </a:cxnLst>
              <a:rect l="0" t="0" r="r" b="b"/>
              <a:pathLst>
                <a:path w="127" h="137">
                  <a:moveTo>
                    <a:pt x="30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7" y="136"/>
                  </a:lnTo>
                  <a:lnTo>
                    <a:pt x="89" y="120"/>
                  </a:lnTo>
                  <a:lnTo>
                    <a:pt x="96" y="120"/>
                  </a:lnTo>
                  <a:lnTo>
                    <a:pt x="126" y="24"/>
                  </a:lnTo>
                  <a:lnTo>
                    <a:pt x="96" y="16"/>
                  </a:lnTo>
                  <a:lnTo>
                    <a:pt x="82" y="24"/>
                  </a:lnTo>
                  <a:lnTo>
                    <a:pt x="74" y="8"/>
                  </a:lnTo>
                  <a:lnTo>
                    <a:pt x="3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74"/>
            <p:cNvSpPr>
              <a:spLocks/>
            </p:cNvSpPr>
            <p:nvPr/>
          </p:nvSpPr>
          <p:spPr bwMode="auto">
            <a:xfrm rot="704206">
              <a:off x="1296988" y="2974975"/>
              <a:ext cx="211137" cy="217488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75"/>
            <p:cNvSpPr>
              <a:spLocks/>
            </p:cNvSpPr>
            <p:nvPr/>
          </p:nvSpPr>
          <p:spPr bwMode="auto">
            <a:xfrm rot="704206">
              <a:off x="1249363" y="2824163"/>
              <a:ext cx="252412" cy="173038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1" y="8"/>
                </a:cxn>
                <a:cxn ang="0">
                  <a:pos x="118" y="24"/>
                </a:cxn>
                <a:cxn ang="0">
                  <a:pos x="133" y="40"/>
                </a:cxn>
                <a:cxn ang="0">
                  <a:pos x="133" y="80"/>
                </a:cxn>
                <a:cxn ang="0">
                  <a:pos x="96" y="96"/>
                </a:cxn>
                <a:cxn ang="0">
                  <a:pos x="74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4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1" y="8"/>
                  </a:lnTo>
                  <a:lnTo>
                    <a:pt x="118" y="24"/>
                  </a:lnTo>
                  <a:lnTo>
                    <a:pt x="133" y="40"/>
                  </a:lnTo>
                  <a:lnTo>
                    <a:pt x="133" y="80"/>
                  </a:lnTo>
                  <a:lnTo>
                    <a:pt x="96" y="96"/>
                  </a:lnTo>
                  <a:lnTo>
                    <a:pt x="74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76"/>
            <p:cNvSpPr>
              <a:spLocks/>
            </p:cNvSpPr>
            <p:nvPr/>
          </p:nvSpPr>
          <p:spPr bwMode="auto">
            <a:xfrm rot="704206">
              <a:off x="1441450" y="2778125"/>
              <a:ext cx="254000" cy="317500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126" y="176"/>
                </a:cxn>
                <a:cxn ang="0">
                  <a:pos x="126" y="160"/>
                </a:cxn>
                <a:cxn ang="0">
                  <a:pos x="133" y="136"/>
                </a:cxn>
                <a:cxn ang="0">
                  <a:pos x="111" y="104"/>
                </a:cxn>
                <a:cxn ang="0">
                  <a:pos x="126" y="80"/>
                </a:cxn>
                <a:cxn ang="0">
                  <a:pos x="126" y="48"/>
                </a:cxn>
                <a:cxn ang="0">
                  <a:pos x="104" y="32"/>
                </a:cxn>
                <a:cxn ang="0">
                  <a:pos x="81" y="32"/>
                </a:cxn>
                <a:cxn ang="0">
                  <a:pos x="44" y="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30" y="88"/>
                </a:cxn>
                <a:cxn ang="0">
                  <a:pos x="30" y="128"/>
                </a:cxn>
                <a:cxn ang="0">
                  <a:pos x="52" y="176"/>
                </a:cxn>
              </a:cxnLst>
              <a:rect l="0" t="0" r="r" b="b"/>
              <a:pathLst>
                <a:path w="134" h="177">
                  <a:moveTo>
                    <a:pt x="52" y="176"/>
                  </a:moveTo>
                  <a:lnTo>
                    <a:pt x="126" y="176"/>
                  </a:lnTo>
                  <a:lnTo>
                    <a:pt x="126" y="160"/>
                  </a:lnTo>
                  <a:lnTo>
                    <a:pt x="133" y="136"/>
                  </a:lnTo>
                  <a:lnTo>
                    <a:pt x="111" y="104"/>
                  </a:lnTo>
                  <a:lnTo>
                    <a:pt x="126" y="80"/>
                  </a:lnTo>
                  <a:lnTo>
                    <a:pt x="126" y="48"/>
                  </a:lnTo>
                  <a:lnTo>
                    <a:pt x="104" y="32"/>
                  </a:lnTo>
                  <a:lnTo>
                    <a:pt x="81" y="32"/>
                  </a:lnTo>
                  <a:lnTo>
                    <a:pt x="44" y="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30" y="88"/>
                  </a:lnTo>
                  <a:lnTo>
                    <a:pt x="30" y="128"/>
                  </a:lnTo>
                  <a:lnTo>
                    <a:pt x="52" y="17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77"/>
            <p:cNvSpPr>
              <a:spLocks/>
            </p:cNvSpPr>
            <p:nvPr/>
          </p:nvSpPr>
          <p:spPr bwMode="auto">
            <a:xfrm rot="704206">
              <a:off x="1152525" y="2974975"/>
              <a:ext cx="211137" cy="23018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1" y="24"/>
                </a:cxn>
                <a:cxn ang="0">
                  <a:pos x="96" y="48"/>
                </a:cxn>
                <a:cxn ang="0">
                  <a:pos x="111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4" y="0"/>
                </a:cxn>
              </a:cxnLst>
              <a:rect l="0" t="0" r="r" b="b"/>
              <a:pathLst>
                <a:path w="112" h="129">
                  <a:moveTo>
                    <a:pt x="74" y="0"/>
                  </a:moveTo>
                  <a:lnTo>
                    <a:pt x="81" y="24"/>
                  </a:lnTo>
                  <a:lnTo>
                    <a:pt x="96" y="48"/>
                  </a:lnTo>
                  <a:lnTo>
                    <a:pt x="111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78"/>
            <p:cNvSpPr>
              <a:spLocks/>
            </p:cNvSpPr>
            <p:nvPr/>
          </p:nvSpPr>
          <p:spPr bwMode="auto">
            <a:xfrm rot="704206">
              <a:off x="1233488" y="3140075"/>
              <a:ext cx="227012" cy="214313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60" y="24"/>
                </a:cxn>
                <a:cxn ang="0">
                  <a:pos x="74" y="0"/>
                </a:cxn>
                <a:cxn ang="0">
                  <a:pos x="97" y="0"/>
                </a:cxn>
                <a:cxn ang="0">
                  <a:pos x="97" y="24"/>
                </a:cxn>
                <a:cxn ang="0">
                  <a:pos x="119" y="32"/>
                </a:cxn>
                <a:cxn ang="0">
                  <a:pos x="104" y="48"/>
                </a:cxn>
                <a:cxn ang="0">
                  <a:pos x="82" y="80"/>
                </a:cxn>
                <a:cxn ang="0">
                  <a:pos x="97" y="104"/>
                </a:cxn>
                <a:cxn ang="0">
                  <a:pos x="74" y="120"/>
                </a:cxn>
              </a:cxnLst>
              <a:rect l="0" t="0" r="r" b="b"/>
              <a:pathLst>
                <a:path w="120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60" y="24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24"/>
                  </a:lnTo>
                  <a:lnTo>
                    <a:pt x="119" y="32"/>
                  </a:lnTo>
                  <a:lnTo>
                    <a:pt x="104" y="48"/>
                  </a:lnTo>
                  <a:lnTo>
                    <a:pt x="82" y="80"/>
                  </a:lnTo>
                  <a:lnTo>
                    <a:pt x="97" y="104"/>
                  </a:lnTo>
                  <a:lnTo>
                    <a:pt x="7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79"/>
            <p:cNvSpPr>
              <a:spLocks/>
            </p:cNvSpPr>
            <p:nvPr/>
          </p:nvSpPr>
          <p:spPr bwMode="auto">
            <a:xfrm rot="704206">
              <a:off x="985838" y="3019425"/>
              <a:ext cx="266700" cy="244475"/>
            </a:xfrm>
            <a:custGeom>
              <a:avLst/>
              <a:gdLst/>
              <a:ahLst/>
              <a:cxnLst>
                <a:cxn ang="0">
                  <a:pos x="125" y="136"/>
                </a:cxn>
                <a:cxn ang="0">
                  <a:pos x="140" y="120"/>
                </a:cxn>
                <a:cxn ang="0">
                  <a:pos x="140" y="104"/>
                </a:cxn>
                <a:cxn ang="0">
                  <a:pos x="140" y="88"/>
                </a:cxn>
                <a:cxn ang="0">
                  <a:pos x="118" y="80"/>
                </a:cxn>
                <a:cxn ang="0">
                  <a:pos x="125" y="40"/>
                </a:cxn>
                <a:cxn ang="0">
                  <a:pos x="103" y="32"/>
                </a:cxn>
                <a:cxn ang="0">
                  <a:pos x="81" y="0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3" y="104"/>
                </a:cxn>
                <a:cxn ang="0">
                  <a:pos x="125" y="136"/>
                </a:cxn>
              </a:cxnLst>
              <a:rect l="0" t="0" r="r" b="b"/>
              <a:pathLst>
                <a:path w="141" h="137">
                  <a:moveTo>
                    <a:pt x="125" y="136"/>
                  </a:moveTo>
                  <a:lnTo>
                    <a:pt x="140" y="120"/>
                  </a:lnTo>
                  <a:lnTo>
                    <a:pt x="140" y="104"/>
                  </a:lnTo>
                  <a:lnTo>
                    <a:pt x="140" y="88"/>
                  </a:lnTo>
                  <a:lnTo>
                    <a:pt x="118" y="80"/>
                  </a:lnTo>
                  <a:lnTo>
                    <a:pt x="125" y="40"/>
                  </a:lnTo>
                  <a:lnTo>
                    <a:pt x="103" y="32"/>
                  </a:lnTo>
                  <a:lnTo>
                    <a:pt x="81" y="0"/>
                  </a:lnTo>
                  <a:lnTo>
                    <a:pt x="52" y="8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3" y="104"/>
                  </a:lnTo>
                  <a:lnTo>
                    <a:pt x="125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80"/>
            <p:cNvSpPr>
              <a:spLocks/>
            </p:cNvSpPr>
            <p:nvPr/>
          </p:nvSpPr>
          <p:spPr bwMode="auto">
            <a:xfrm rot="704206">
              <a:off x="1101725" y="3240088"/>
              <a:ext cx="323850" cy="3444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auto">
            <a:xfrm rot="704206">
              <a:off x="766763" y="3490913"/>
              <a:ext cx="447675" cy="487363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82"/>
            <p:cNvSpPr>
              <a:spLocks/>
            </p:cNvSpPr>
            <p:nvPr/>
          </p:nvSpPr>
          <p:spPr bwMode="auto">
            <a:xfrm rot="704206">
              <a:off x="969963" y="3128963"/>
              <a:ext cx="225425" cy="301625"/>
            </a:xfrm>
            <a:custGeom>
              <a:avLst/>
              <a:gdLst/>
              <a:ahLst/>
              <a:cxnLst>
                <a:cxn ang="0">
                  <a:pos x="118" y="72"/>
                </a:cxn>
                <a:cxn ang="0">
                  <a:pos x="118" y="72"/>
                </a:cxn>
                <a:cxn ang="0">
                  <a:pos x="96" y="40"/>
                </a:cxn>
                <a:cxn ang="0">
                  <a:pos x="66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4" y="88"/>
                </a:cxn>
                <a:cxn ang="0">
                  <a:pos x="52" y="136"/>
                </a:cxn>
                <a:cxn ang="0">
                  <a:pos x="66" y="144"/>
                </a:cxn>
                <a:cxn ang="0">
                  <a:pos x="81" y="168"/>
                </a:cxn>
                <a:cxn ang="0">
                  <a:pos x="111" y="128"/>
                </a:cxn>
                <a:cxn ang="0">
                  <a:pos x="118" y="72"/>
                </a:cxn>
              </a:cxnLst>
              <a:rect l="0" t="0" r="r" b="b"/>
              <a:pathLst>
                <a:path w="119" h="169">
                  <a:moveTo>
                    <a:pt x="118" y="72"/>
                  </a:moveTo>
                  <a:lnTo>
                    <a:pt x="118" y="72"/>
                  </a:lnTo>
                  <a:lnTo>
                    <a:pt x="96" y="40"/>
                  </a:lnTo>
                  <a:lnTo>
                    <a:pt x="66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4" y="88"/>
                  </a:lnTo>
                  <a:lnTo>
                    <a:pt x="52" y="136"/>
                  </a:lnTo>
                  <a:lnTo>
                    <a:pt x="66" y="144"/>
                  </a:lnTo>
                  <a:lnTo>
                    <a:pt x="81" y="168"/>
                  </a:lnTo>
                  <a:lnTo>
                    <a:pt x="111" y="128"/>
                  </a:lnTo>
                  <a:lnTo>
                    <a:pt x="118" y="7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83"/>
            <p:cNvSpPr>
              <a:spLocks/>
            </p:cNvSpPr>
            <p:nvPr/>
          </p:nvSpPr>
          <p:spPr bwMode="auto">
            <a:xfrm rot="704206">
              <a:off x="896938" y="1952625"/>
              <a:ext cx="1555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84"/>
            <p:cNvSpPr>
              <a:spLocks/>
            </p:cNvSpPr>
            <p:nvPr/>
          </p:nvSpPr>
          <p:spPr bwMode="auto">
            <a:xfrm rot="704206">
              <a:off x="2514600" y="3348038"/>
              <a:ext cx="603250" cy="701675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7" y="240"/>
                </a:cxn>
                <a:cxn ang="0">
                  <a:pos x="89" y="240"/>
                </a:cxn>
                <a:cxn ang="0">
                  <a:pos x="96" y="216"/>
                </a:cxn>
                <a:cxn ang="0">
                  <a:pos x="126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6" y="176"/>
                </a:cxn>
                <a:cxn ang="0">
                  <a:pos x="126" y="152"/>
                </a:cxn>
                <a:cxn ang="0">
                  <a:pos x="118" y="136"/>
                </a:cxn>
                <a:cxn ang="0">
                  <a:pos x="126" y="120"/>
                </a:cxn>
                <a:cxn ang="0">
                  <a:pos x="148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2" y="0"/>
                </a:cxn>
                <a:cxn ang="0">
                  <a:pos x="229" y="16"/>
                </a:cxn>
                <a:cxn ang="0">
                  <a:pos x="259" y="48"/>
                </a:cxn>
                <a:cxn ang="0">
                  <a:pos x="274" y="96"/>
                </a:cxn>
                <a:cxn ang="0">
                  <a:pos x="274" y="144"/>
                </a:cxn>
                <a:cxn ang="0">
                  <a:pos x="281" y="176"/>
                </a:cxn>
                <a:cxn ang="0">
                  <a:pos x="274" y="208"/>
                </a:cxn>
                <a:cxn ang="0">
                  <a:pos x="311" y="240"/>
                </a:cxn>
                <a:cxn ang="0">
                  <a:pos x="318" y="288"/>
                </a:cxn>
                <a:cxn ang="0">
                  <a:pos x="318" y="296"/>
                </a:cxn>
                <a:cxn ang="0">
                  <a:pos x="296" y="328"/>
                </a:cxn>
                <a:cxn ang="0">
                  <a:pos x="274" y="328"/>
                </a:cxn>
                <a:cxn ang="0">
                  <a:pos x="259" y="392"/>
                </a:cxn>
                <a:cxn ang="0">
                  <a:pos x="244" y="384"/>
                </a:cxn>
                <a:cxn ang="0">
                  <a:pos x="215" y="392"/>
                </a:cxn>
                <a:cxn ang="0">
                  <a:pos x="185" y="368"/>
                </a:cxn>
                <a:cxn ang="0">
                  <a:pos x="170" y="368"/>
                </a:cxn>
                <a:cxn ang="0">
                  <a:pos x="148" y="384"/>
                </a:cxn>
                <a:cxn ang="0">
                  <a:pos x="126" y="360"/>
                </a:cxn>
                <a:cxn ang="0">
                  <a:pos x="96" y="360"/>
                </a:cxn>
                <a:cxn ang="0">
                  <a:pos x="67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9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7" y="240"/>
                  </a:lnTo>
                  <a:lnTo>
                    <a:pt x="89" y="240"/>
                  </a:lnTo>
                  <a:lnTo>
                    <a:pt x="96" y="216"/>
                  </a:lnTo>
                  <a:lnTo>
                    <a:pt x="126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6" y="176"/>
                  </a:lnTo>
                  <a:lnTo>
                    <a:pt x="126" y="152"/>
                  </a:lnTo>
                  <a:lnTo>
                    <a:pt x="118" y="136"/>
                  </a:lnTo>
                  <a:lnTo>
                    <a:pt x="126" y="120"/>
                  </a:lnTo>
                  <a:lnTo>
                    <a:pt x="148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2" y="0"/>
                  </a:lnTo>
                  <a:lnTo>
                    <a:pt x="229" y="16"/>
                  </a:lnTo>
                  <a:lnTo>
                    <a:pt x="259" y="48"/>
                  </a:lnTo>
                  <a:lnTo>
                    <a:pt x="274" y="96"/>
                  </a:lnTo>
                  <a:lnTo>
                    <a:pt x="274" y="144"/>
                  </a:lnTo>
                  <a:lnTo>
                    <a:pt x="281" y="176"/>
                  </a:lnTo>
                  <a:lnTo>
                    <a:pt x="274" y="208"/>
                  </a:lnTo>
                  <a:lnTo>
                    <a:pt x="311" y="240"/>
                  </a:lnTo>
                  <a:lnTo>
                    <a:pt x="318" y="288"/>
                  </a:lnTo>
                  <a:lnTo>
                    <a:pt x="318" y="296"/>
                  </a:lnTo>
                  <a:lnTo>
                    <a:pt x="296" y="328"/>
                  </a:lnTo>
                  <a:lnTo>
                    <a:pt x="274" y="328"/>
                  </a:lnTo>
                  <a:lnTo>
                    <a:pt x="259" y="392"/>
                  </a:lnTo>
                  <a:lnTo>
                    <a:pt x="244" y="384"/>
                  </a:lnTo>
                  <a:lnTo>
                    <a:pt x="215" y="392"/>
                  </a:lnTo>
                  <a:lnTo>
                    <a:pt x="185" y="368"/>
                  </a:lnTo>
                  <a:lnTo>
                    <a:pt x="170" y="368"/>
                  </a:lnTo>
                  <a:lnTo>
                    <a:pt x="148" y="384"/>
                  </a:lnTo>
                  <a:lnTo>
                    <a:pt x="126" y="360"/>
                  </a:lnTo>
                  <a:lnTo>
                    <a:pt x="96" y="360"/>
                  </a:lnTo>
                  <a:lnTo>
                    <a:pt x="67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85"/>
            <p:cNvSpPr>
              <a:spLocks/>
            </p:cNvSpPr>
            <p:nvPr/>
          </p:nvSpPr>
          <p:spPr bwMode="auto">
            <a:xfrm rot="704206">
              <a:off x="2362200" y="3221038"/>
              <a:ext cx="546100" cy="630238"/>
            </a:xfrm>
            <a:custGeom>
              <a:avLst/>
              <a:gdLst/>
              <a:ahLst/>
              <a:cxnLst>
                <a:cxn ang="0">
                  <a:pos x="74" y="160"/>
                </a:cxn>
                <a:cxn ang="0">
                  <a:pos x="81" y="96"/>
                </a:cxn>
                <a:cxn ang="0">
                  <a:pos x="111" y="64"/>
                </a:cxn>
                <a:cxn ang="0">
                  <a:pos x="81" y="48"/>
                </a:cxn>
                <a:cxn ang="0">
                  <a:pos x="81" y="40"/>
                </a:cxn>
                <a:cxn ang="0">
                  <a:pos x="74" y="0"/>
                </a:cxn>
                <a:cxn ang="0">
                  <a:pos x="118" y="0"/>
                </a:cxn>
                <a:cxn ang="0">
                  <a:pos x="126" y="24"/>
                </a:cxn>
                <a:cxn ang="0">
                  <a:pos x="170" y="40"/>
                </a:cxn>
                <a:cxn ang="0">
                  <a:pos x="229" y="40"/>
                </a:cxn>
                <a:cxn ang="0">
                  <a:pos x="288" y="72"/>
                </a:cxn>
                <a:cxn ang="0">
                  <a:pos x="288" y="120"/>
                </a:cxn>
                <a:cxn ang="0">
                  <a:pos x="244" y="152"/>
                </a:cxn>
                <a:cxn ang="0">
                  <a:pos x="222" y="168"/>
                </a:cxn>
                <a:cxn ang="0">
                  <a:pos x="214" y="184"/>
                </a:cxn>
                <a:cxn ang="0">
                  <a:pos x="222" y="200"/>
                </a:cxn>
                <a:cxn ang="0">
                  <a:pos x="222" y="224"/>
                </a:cxn>
                <a:cxn ang="0">
                  <a:pos x="214" y="232"/>
                </a:cxn>
                <a:cxn ang="0">
                  <a:pos x="229" y="240"/>
                </a:cxn>
                <a:cxn ang="0">
                  <a:pos x="222" y="256"/>
                </a:cxn>
                <a:cxn ang="0">
                  <a:pos x="192" y="264"/>
                </a:cxn>
                <a:cxn ang="0">
                  <a:pos x="185" y="288"/>
                </a:cxn>
                <a:cxn ang="0">
                  <a:pos x="163" y="288"/>
                </a:cxn>
                <a:cxn ang="0">
                  <a:pos x="155" y="288"/>
                </a:cxn>
                <a:cxn ang="0">
                  <a:pos x="148" y="312"/>
                </a:cxn>
                <a:cxn ang="0">
                  <a:pos x="118" y="320"/>
                </a:cxn>
                <a:cxn ang="0">
                  <a:pos x="96" y="352"/>
                </a:cxn>
                <a:cxn ang="0">
                  <a:pos x="74" y="344"/>
                </a:cxn>
                <a:cxn ang="0">
                  <a:pos x="74" y="328"/>
                </a:cxn>
                <a:cxn ang="0">
                  <a:pos x="44" y="328"/>
                </a:cxn>
                <a:cxn ang="0">
                  <a:pos x="44" y="312"/>
                </a:cxn>
                <a:cxn ang="0">
                  <a:pos x="30" y="304"/>
                </a:cxn>
                <a:cxn ang="0">
                  <a:pos x="30" y="288"/>
                </a:cxn>
                <a:cxn ang="0">
                  <a:pos x="22" y="288"/>
                </a:cxn>
                <a:cxn ang="0">
                  <a:pos x="0" y="264"/>
                </a:cxn>
                <a:cxn ang="0">
                  <a:pos x="44" y="248"/>
                </a:cxn>
                <a:cxn ang="0">
                  <a:pos x="44" y="216"/>
                </a:cxn>
                <a:cxn ang="0">
                  <a:pos x="59" y="200"/>
                </a:cxn>
                <a:cxn ang="0">
                  <a:pos x="52" y="168"/>
                </a:cxn>
                <a:cxn ang="0">
                  <a:pos x="74" y="160"/>
                </a:cxn>
              </a:cxnLst>
              <a:rect l="0" t="0" r="r" b="b"/>
              <a:pathLst>
                <a:path w="289" h="353">
                  <a:moveTo>
                    <a:pt x="74" y="160"/>
                  </a:moveTo>
                  <a:lnTo>
                    <a:pt x="81" y="96"/>
                  </a:lnTo>
                  <a:lnTo>
                    <a:pt x="111" y="64"/>
                  </a:lnTo>
                  <a:lnTo>
                    <a:pt x="81" y="48"/>
                  </a:lnTo>
                  <a:lnTo>
                    <a:pt x="81" y="40"/>
                  </a:lnTo>
                  <a:lnTo>
                    <a:pt x="74" y="0"/>
                  </a:lnTo>
                  <a:lnTo>
                    <a:pt x="118" y="0"/>
                  </a:lnTo>
                  <a:lnTo>
                    <a:pt x="126" y="24"/>
                  </a:lnTo>
                  <a:lnTo>
                    <a:pt x="170" y="40"/>
                  </a:lnTo>
                  <a:lnTo>
                    <a:pt x="229" y="40"/>
                  </a:lnTo>
                  <a:lnTo>
                    <a:pt x="288" y="72"/>
                  </a:lnTo>
                  <a:lnTo>
                    <a:pt x="288" y="120"/>
                  </a:lnTo>
                  <a:lnTo>
                    <a:pt x="244" y="152"/>
                  </a:lnTo>
                  <a:lnTo>
                    <a:pt x="222" y="168"/>
                  </a:lnTo>
                  <a:lnTo>
                    <a:pt x="214" y="184"/>
                  </a:lnTo>
                  <a:lnTo>
                    <a:pt x="222" y="200"/>
                  </a:lnTo>
                  <a:lnTo>
                    <a:pt x="222" y="224"/>
                  </a:lnTo>
                  <a:lnTo>
                    <a:pt x="214" y="232"/>
                  </a:lnTo>
                  <a:lnTo>
                    <a:pt x="229" y="240"/>
                  </a:lnTo>
                  <a:lnTo>
                    <a:pt x="222" y="256"/>
                  </a:lnTo>
                  <a:lnTo>
                    <a:pt x="192" y="264"/>
                  </a:lnTo>
                  <a:lnTo>
                    <a:pt x="185" y="288"/>
                  </a:lnTo>
                  <a:lnTo>
                    <a:pt x="163" y="288"/>
                  </a:lnTo>
                  <a:lnTo>
                    <a:pt x="155" y="288"/>
                  </a:lnTo>
                  <a:lnTo>
                    <a:pt x="148" y="312"/>
                  </a:lnTo>
                  <a:lnTo>
                    <a:pt x="118" y="320"/>
                  </a:lnTo>
                  <a:lnTo>
                    <a:pt x="96" y="352"/>
                  </a:lnTo>
                  <a:lnTo>
                    <a:pt x="74" y="344"/>
                  </a:lnTo>
                  <a:lnTo>
                    <a:pt x="74" y="328"/>
                  </a:lnTo>
                  <a:lnTo>
                    <a:pt x="44" y="328"/>
                  </a:lnTo>
                  <a:lnTo>
                    <a:pt x="44" y="312"/>
                  </a:lnTo>
                  <a:lnTo>
                    <a:pt x="30" y="304"/>
                  </a:lnTo>
                  <a:lnTo>
                    <a:pt x="30" y="288"/>
                  </a:lnTo>
                  <a:lnTo>
                    <a:pt x="22" y="288"/>
                  </a:lnTo>
                  <a:lnTo>
                    <a:pt x="0" y="264"/>
                  </a:lnTo>
                  <a:lnTo>
                    <a:pt x="44" y="248"/>
                  </a:lnTo>
                  <a:lnTo>
                    <a:pt x="44" y="216"/>
                  </a:lnTo>
                  <a:lnTo>
                    <a:pt x="59" y="200"/>
                  </a:lnTo>
                  <a:lnTo>
                    <a:pt x="52" y="168"/>
                  </a:lnTo>
                  <a:lnTo>
                    <a:pt x="74" y="16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86"/>
            <p:cNvSpPr>
              <a:spLocks/>
            </p:cNvSpPr>
            <p:nvPr/>
          </p:nvSpPr>
          <p:spPr bwMode="auto">
            <a:xfrm rot="704206">
              <a:off x="7400925" y="1320800"/>
              <a:ext cx="1074737" cy="2417763"/>
            </a:xfrm>
            <a:custGeom>
              <a:avLst/>
              <a:gdLst/>
              <a:ahLst/>
              <a:cxnLst>
                <a:cxn ang="0">
                  <a:pos x="118" y="784"/>
                </a:cxn>
                <a:cxn ang="0">
                  <a:pos x="81" y="760"/>
                </a:cxn>
                <a:cxn ang="0">
                  <a:pos x="22" y="720"/>
                </a:cxn>
                <a:cxn ang="0">
                  <a:pos x="59" y="632"/>
                </a:cxn>
                <a:cxn ang="0">
                  <a:pos x="0" y="584"/>
                </a:cxn>
                <a:cxn ang="0">
                  <a:pos x="37" y="504"/>
                </a:cxn>
                <a:cxn ang="0">
                  <a:pos x="96" y="464"/>
                </a:cxn>
                <a:cxn ang="0">
                  <a:pos x="74" y="416"/>
                </a:cxn>
                <a:cxn ang="0">
                  <a:pos x="103" y="328"/>
                </a:cxn>
                <a:cxn ang="0">
                  <a:pos x="221" y="192"/>
                </a:cxn>
                <a:cxn ang="0">
                  <a:pos x="369" y="120"/>
                </a:cxn>
                <a:cxn ang="0">
                  <a:pos x="339" y="88"/>
                </a:cxn>
                <a:cxn ang="0">
                  <a:pos x="450" y="56"/>
                </a:cxn>
                <a:cxn ang="0">
                  <a:pos x="465" y="80"/>
                </a:cxn>
                <a:cxn ang="0">
                  <a:pos x="516" y="96"/>
                </a:cxn>
                <a:cxn ang="0">
                  <a:pos x="457" y="176"/>
                </a:cxn>
                <a:cxn ang="0">
                  <a:pos x="406" y="240"/>
                </a:cxn>
                <a:cxn ang="0">
                  <a:pos x="354" y="264"/>
                </a:cxn>
                <a:cxn ang="0">
                  <a:pos x="428" y="312"/>
                </a:cxn>
                <a:cxn ang="0">
                  <a:pos x="413" y="408"/>
                </a:cxn>
                <a:cxn ang="0">
                  <a:pos x="494" y="368"/>
                </a:cxn>
                <a:cxn ang="0">
                  <a:pos x="568" y="344"/>
                </a:cxn>
                <a:cxn ang="0">
                  <a:pos x="553" y="408"/>
                </a:cxn>
                <a:cxn ang="0">
                  <a:pos x="516" y="528"/>
                </a:cxn>
                <a:cxn ang="0">
                  <a:pos x="450" y="632"/>
                </a:cxn>
                <a:cxn ang="0">
                  <a:pos x="406" y="608"/>
                </a:cxn>
                <a:cxn ang="0">
                  <a:pos x="339" y="632"/>
                </a:cxn>
                <a:cxn ang="0">
                  <a:pos x="280" y="704"/>
                </a:cxn>
                <a:cxn ang="0">
                  <a:pos x="266" y="744"/>
                </a:cxn>
                <a:cxn ang="0">
                  <a:pos x="295" y="768"/>
                </a:cxn>
                <a:cxn ang="0">
                  <a:pos x="332" y="800"/>
                </a:cxn>
                <a:cxn ang="0">
                  <a:pos x="384" y="816"/>
                </a:cxn>
                <a:cxn ang="0">
                  <a:pos x="435" y="952"/>
                </a:cxn>
                <a:cxn ang="0">
                  <a:pos x="369" y="896"/>
                </a:cxn>
                <a:cxn ang="0">
                  <a:pos x="332" y="976"/>
                </a:cxn>
                <a:cxn ang="0">
                  <a:pos x="376" y="1136"/>
                </a:cxn>
                <a:cxn ang="0">
                  <a:pos x="406" y="1176"/>
                </a:cxn>
                <a:cxn ang="0">
                  <a:pos x="391" y="1224"/>
                </a:cxn>
                <a:cxn ang="0">
                  <a:pos x="354" y="1224"/>
                </a:cxn>
                <a:cxn ang="0">
                  <a:pos x="280" y="1288"/>
                </a:cxn>
                <a:cxn ang="0">
                  <a:pos x="266" y="1320"/>
                </a:cxn>
                <a:cxn ang="0">
                  <a:pos x="243" y="1328"/>
                </a:cxn>
                <a:cxn ang="0">
                  <a:pos x="177" y="1344"/>
                </a:cxn>
                <a:cxn ang="0">
                  <a:pos x="118" y="1248"/>
                </a:cxn>
                <a:cxn ang="0">
                  <a:pos x="81" y="1248"/>
                </a:cxn>
                <a:cxn ang="0">
                  <a:pos x="22" y="1144"/>
                </a:cxn>
                <a:cxn ang="0">
                  <a:pos x="37" y="1080"/>
                </a:cxn>
                <a:cxn ang="0">
                  <a:pos x="103" y="1048"/>
                </a:cxn>
                <a:cxn ang="0">
                  <a:pos x="96" y="968"/>
                </a:cxn>
                <a:cxn ang="0">
                  <a:pos x="81" y="920"/>
                </a:cxn>
                <a:cxn ang="0">
                  <a:pos x="111" y="832"/>
                </a:cxn>
              </a:cxnLst>
              <a:rect l="0" t="0" r="r" b="b"/>
              <a:pathLst>
                <a:path w="569" h="1353">
                  <a:moveTo>
                    <a:pt x="118" y="784"/>
                  </a:moveTo>
                  <a:lnTo>
                    <a:pt x="118" y="784"/>
                  </a:lnTo>
                  <a:lnTo>
                    <a:pt x="96" y="760"/>
                  </a:lnTo>
                  <a:lnTo>
                    <a:pt x="81" y="760"/>
                  </a:lnTo>
                  <a:lnTo>
                    <a:pt x="44" y="760"/>
                  </a:lnTo>
                  <a:lnTo>
                    <a:pt x="22" y="720"/>
                  </a:lnTo>
                  <a:lnTo>
                    <a:pt x="30" y="696"/>
                  </a:lnTo>
                  <a:lnTo>
                    <a:pt x="59" y="632"/>
                  </a:lnTo>
                  <a:lnTo>
                    <a:pt x="30" y="600"/>
                  </a:lnTo>
                  <a:lnTo>
                    <a:pt x="0" y="584"/>
                  </a:lnTo>
                  <a:lnTo>
                    <a:pt x="0" y="560"/>
                  </a:lnTo>
                  <a:lnTo>
                    <a:pt x="37" y="504"/>
                  </a:lnTo>
                  <a:lnTo>
                    <a:pt x="52" y="472"/>
                  </a:lnTo>
                  <a:lnTo>
                    <a:pt x="96" y="464"/>
                  </a:lnTo>
                  <a:lnTo>
                    <a:pt x="118" y="424"/>
                  </a:lnTo>
                  <a:lnTo>
                    <a:pt x="74" y="416"/>
                  </a:lnTo>
                  <a:lnTo>
                    <a:pt x="52" y="384"/>
                  </a:lnTo>
                  <a:lnTo>
                    <a:pt x="103" y="328"/>
                  </a:lnTo>
                  <a:lnTo>
                    <a:pt x="103" y="280"/>
                  </a:lnTo>
                  <a:lnTo>
                    <a:pt x="221" y="192"/>
                  </a:lnTo>
                  <a:lnTo>
                    <a:pt x="295" y="120"/>
                  </a:lnTo>
                  <a:lnTo>
                    <a:pt x="369" y="120"/>
                  </a:lnTo>
                  <a:lnTo>
                    <a:pt x="369" y="88"/>
                  </a:lnTo>
                  <a:lnTo>
                    <a:pt x="339" y="88"/>
                  </a:lnTo>
                  <a:lnTo>
                    <a:pt x="406" y="0"/>
                  </a:lnTo>
                  <a:lnTo>
                    <a:pt x="450" y="56"/>
                  </a:lnTo>
                  <a:lnTo>
                    <a:pt x="428" y="80"/>
                  </a:lnTo>
                  <a:lnTo>
                    <a:pt x="465" y="80"/>
                  </a:lnTo>
                  <a:lnTo>
                    <a:pt x="472" y="96"/>
                  </a:lnTo>
                  <a:lnTo>
                    <a:pt x="516" y="96"/>
                  </a:lnTo>
                  <a:lnTo>
                    <a:pt x="472" y="152"/>
                  </a:lnTo>
                  <a:lnTo>
                    <a:pt x="457" y="176"/>
                  </a:lnTo>
                  <a:lnTo>
                    <a:pt x="421" y="176"/>
                  </a:lnTo>
                  <a:lnTo>
                    <a:pt x="406" y="240"/>
                  </a:lnTo>
                  <a:lnTo>
                    <a:pt x="354" y="240"/>
                  </a:lnTo>
                  <a:lnTo>
                    <a:pt x="354" y="264"/>
                  </a:lnTo>
                  <a:lnTo>
                    <a:pt x="406" y="280"/>
                  </a:lnTo>
                  <a:lnTo>
                    <a:pt x="428" y="312"/>
                  </a:lnTo>
                  <a:lnTo>
                    <a:pt x="398" y="384"/>
                  </a:lnTo>
                  <a:lnTo>
                    <a:pt x="413" y="408"/>
                  </a:lnTo>
                  <a:lnTo>
                    <a:pt x="457" y="352"/>
                  </a:lnTo>
                  <a:lnTo>
                    <a:pt x="494" y="368"/>
                  </a:lnTo>
                  <a:lnTo>
                    <a:pt x="531" y="344"/>
                  </a:lnTo>
                  <a:lnTo>
                    <a:pt x="568" y="344"/>
                  </a:lnTo>
                  <a:lnTo>
                    <a:pt x="568" y="376"/>
                  </a:lnTo>
                  <a:lnTo>
                    <a:pt x="553" y="408"/>
                  </a:lnTo>
                  <a:lnTo>
                    <a:pt x="553" y="504"/>
                  </a:lnTo>
                  <a:lnTo>
                    <a:pt x="516" y="528"/>
                  </a:lnTo>
                  <a:lnTo>
                    <a:pt x="487" y="624"/>
                  </a:lnTo>
                  <a:lnTo>
                    <a:pt x="450" y="632"/>
                  </a:lnTo>
                  <a:lnTo>
                    <a:pt x="421" y="648"/>
                  </a:lnTo>
                  <a:lnTo>
                    <a:pt x="406" y="608"/>
                  </a:lnTo>
                  <a:lnTo>
                    <a:pt x="362" y="616"/>
                  </a:lnTo>
                  <a:lnTo>
                    <a:pt x="339" y="632"/>
                  </a:lnTo>
                  <a:lnTo>
                    <a:pt x="288" y="680"/>
                  </a:lnTo>
                  <a:lnTo>
                    <a:pt x="280" y="704"/>
                  </a:lnTo>
                  <a:lnTo>
                    <a:pt x="258" y="720"/>
                  </a:lnTo>
                  <a:lnTo>
                    <a:pt x="266" y="744"/>
                  </a:lnTo>
                  <a:lnTo>
                    <a:pt x="288" y="752"/>
                  </a:lnTo>
                  <a:lnTo>
                    <a:pt x="295" y="768"/>
                  </a:lnTo>
                  <a:lnTo>
                    <a:pt x="310" y="776"/>
                  </a:lnTo>
                  <a:lnTo>
                    <a:pt x="332" y="800"/>
                  </a:lnTo>
                  <a:lnTo>
                    <a:pt x="354" y="824"/>
                  </a:lnTo>
                  <a:lnTo>
                    <a:pt x="384" y="816"/>
                  </a:lnTo>
                  <a:lnTo>
                    <a:pt x="421" y="856"/>
                  </a:lnTo>
                  <a:lnTo>
                    <a:pt x="435" y="952"/>
                  </a:lnTo>
                  <a:lnTo>
                    <a:pt x="406" y="944"/>
                  </a:lnTo>
                  <a:lnTo>
                    <a:pt x="369" y="896"/>
                  </a:lnTo>
                  <a:lnTo>
                    <a:pt x="369" y="928"/>
                  </a:lnTo>
                  <a:lnTo>
                    <a:pt x="332" y="976"/>
                  </a:lnTo>
                  <a:lnTo>
                    <a:pt x="347" y="1048"/>
                  </a:lnTo>
                  <a:lnTo>
                    <a:pt x="376" y="1136"/>
                  </a:lnTo>
                  <a:lnTo>
                    <a:pt x="413" y="1152"/>
                  </a:lnTo>
                  <a:lnTo>
                    <a:pt x="406" y="1176"/>
                  </a:lnTo>
                  <a:lnTo>
                    <a:pt x="376" y="1184"/>
                  </a:lnTo>
                  <a:lnTo>
                    <a:pt x="391" y="1224"/>
                  </a:lnTo>
                  <a:lnTo>
                    <a:pt x="347" y="1264"/>
                  </a:lnTo>
                  <a:lnTo>
                    <a:pt x="354" y="1224"/>
                  </a:lnTo>
                  <a:lnTo>
                    <a:pt x="310" y="1248"/>
                  </a:lnTo>
                  <a:lnTo>
                    <a:pt x="280" y="1288"/>
                  </a:lnTo>
                  <a:lnTo>
                    <a:pt x="295" y="1312"/>
                  </a:lnTo>
                  <a:lnTo>
                    <a:pt x="266" y="1320"/>
                  </a:lnTo>
                  <a:lnTo>
                    <a:pt x="243" y="1352"/>
                  </a:lnTo>
                  <a:lnTo>
                    <a:pt x="243" y="1328"/>
                  </a:lnTo>
                  <a:lnTo>
                    <a:pt x="199" y="1320"/>
                  </a:lnTo>
                  <a:lnTo>
                    <a:pt x="177" y="1344"/>
                  </a:lnTo>
                  <a:lnTo>
                    <a:pt x="170" y="1280"/>
                  </a:lnTo>
                  <a:lnTo>
                    <a:pt x="118" y="1248"/>
                  </a:lnTo>
                  <a:lnTo>
                    <a:pt x="81" y="1280"/>
                  </a:lnTo>
                  <a:lnTo>
                    <a:pt x="81" y="1248"/>
                  </a:lnTo>
                  <a:lnTo>
                    <a:pt x="30" y="1176"/>
                  </a:lnTo>
                  <a:lnTo>
                    <a:pt x="22" y="1144"/>
                  </a:lnTo>
                  <a:lnTo>
                    <a:pt x="59" y="1112"/>
                  </a:lnTo>
                  <a:lnTo>
                    <a:pt x="37" y="1080"/>
                  </a:lnTo>
                  <a:lnTo>
                    <a:pt x="81" y="1056"/>
                  </a:lnTo>
                  <a:lnTo>
                    <a:pt x="103" y="1048"/>
                  </a:lnTo>
                  <a:lnTo>
                    <a:pt x="125" y="984"/>
                  </a:lnTo>
                  <a:lnTo>
                    <a:pt x="96" y="968"/>
                  </a:lnTo>
                  <a:lnTo>
                    <a:pt x="103" y="936"/>
                  </a:lnTo>
                  <a:lnTo>
                    <a:pt x="81" y="920"/>
                  </a:lnTo>
                  <a:lnTo>
                    <a:pt x="74" y="872"/>
                  </a:lnTo>
                  <a:lnTo>
                    <a:pt x="111" y="832"/>
                  </a:lnTo>
                  <a:lnTo>
                    <a:pt x="118" y="7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87"/>
            <p:cNvSpPr>
              <a:spLocks/>
            </p:cNvSpPr>
            <p:nvPr/>
          </p:nvSpPr>
          <p:spPr bwMode="auto">
            <a:xfrm rot="704206">
              <a:off x="7773988" y="2317750"/>
              <a:ext cx="1147762" cy="1630363"/>
            </a:xfrm>
            <a:custGeom>
              <a:avLst/>
              <a:gdLst/>
              <a:ahLst/>
              <a:cxnLst>
                <a:cxn ang="0">
                  <a:pos x="340" y="760"/>
                </a:cxn>
                <a:cxn ang="0">
                  <a:pos x="296" y="688"/>
                </a:cxn>
                <a:cxn ang="0">
                  <a:pos x="273" y="664"/>
                </a:cxn>
                <a:cxn ang="0">
                  <a:pos x="273" y="584"/>
                </a:cxn>
                <a:cxn ang="0">
                  <a:pos x="229" y="448"/>
                </a:cxn>
                <a:cxn ang="0">
                  <a:pos x="222" y="352"/>
                </a:cxn>
                <a:cxn ang="0">
                  <a:pos x="155" y="296"/>
                </a:cxn>
                <a:cxn ang="0">
                  <a:pos x="148" y="256"/>
                </a:cxn>
                <a:cxn ang="0">
                  <a:pos x="118" y="272"/>
                </a:cxn>
                <a:cxn ang="0">
                  <a:pos x="118" y="312"/>
                </a:cxn>
                <a:cxn ang="0">
                  <a:pos x="126" y="312"/>
                </a:cxn>
                <a:cxn ang="0">
                  <a:pos x="96" y="320"/>
                </a:cxn>
                <a:cxn ang="0">
                  <a:pos x="74" y="296"/>
                </a:cxn>
                <a:cxn ang="0">
                  <a:pos x="52" y="272"/>
                </a:cxn>
                <a:cxn ang="0">
                  <a:pos x="37" y="264"/>
                </a:cxn>
                <a:cxn ang="0">
                  <a:pos x="30" y="248"/>
                </a:cxn>
                <a:cxn ang="0">
                  <a:pos x="7" y="240"/>
                </a:cxn>
                <a:cxn ang="0">
                  <a:pos x="0" y="216"/>
                </a:cxn>
                <a:cxn ang="0">
                  <a:pos x="22" y="200"/>
                </a:cxn>
                <a:cxn ang="0">
                  <a:pos x="30" y="176"/>
                </a:cxn>
                <a:cxn ang="0">
                  <a:pos x="81" y="128"/>
                </a:cxn>
                <a:cxn ang="0">
                  <a:pos x="103" y="112"/>
                </a:cxn>
                <a:cxn ang="0">
                  <a:pos x="148" y="104"/>
                </a:cxn>
                <a:cxn ang="0">
                  <a:pos x="163" y="144"/>
                </a:cxn>
                <a:cxn ang="0">
                  <a:pos x="192" y="128"/>
                </a:cxn>
                <a:cxn ang="0">
                  <a:pos x="229" y="120"/>
                </a:cxn>
                <a:cxn ang="0">
                  <a:pos x="259" y="24"/>
                </a:cxn>
                <a:cxn ang="0">
                  <a:pos x="296" y="0"/>
                </a:cxn>
                <a:cxn ang="0">
                  <a:pos x="340" y="152"/>
                </a:cxn>
                <a:cxn ang="0">
                  <a:pos x="362" y="184"/>
                </a:cxn>
                <a:cxn ang="0">
                  <a:pos x="303" y="200"/>
                </a:cxn>
                <a:cxn ang="0">
                  <a:pos x="288" y="264"/>
                </a:cxn>
                <a:cxn ang="0">
                  <a:pos x="303" y="296"/>
                </a:cxn>
                <a:cxn ang="0">
                  <a:pos x="281" y="304"/>
                </a:cxn>
                <a:cxn ang="0">
                  <a:pos x="303" y="344"/>
                </a:cxn>
                <a:cxn ang="0">
                  <a:pos x="273" y="376"/>
                </a:cxn>
                <a:cxn ang="0">
                  <a:pos x="347" y="488"/>
                </a:cxn>
                <a:cxn ang="0">
                  <a:pos x="377" y="456"/>
                </a:cxn>
                <a:cxn ang="0">
                  <a:pos x="399" y="488"/>
                </a:cxn>
                <a:cxn ang="0">
                  <a:pos x="407" y="496"/>
                </a:cxn>
                <a:cxn ang="0">
                  <a:pos x="436" y="488"/>
                </a:cxn>
                <a:cxn ang="0">
                  <a:pos x="458" y="520"/>
                </a:cxn>
                <a:cxn ang="0">
                  <a:pos x="436" y="528"/>
                </a:cxn>
                <a:cxn ang="0">
                  <a:pos x="458" y="576"/>
                </a:cxn>
                <a:cxn ang="0">
                  <a:pos x="525" y="608"/>
                </a:cxn>
                <a:cxn ang="0">
                  <a:pos x="495" y="648"/>
                </a:cxn>
                <a:cxn ang="0">
                  <a:pos x="517" y="696"/>
                </a:cxn>
                <a:cxn ang="0">
                  <a:pos x="554" y="720"/>
                </a:cxn>
                <a:cxn ang="0">
                  <a:pos x="547" y="768"/>
                </a:cxn>
                <a:cxn ang="0">
                  <a:pos x="584" y="824"/>
                </a:cxn>
                <a:cxn ang="0">
                  <a:pos x="606" y="912"/>
                </a:cxn>
                <a:cxn ang="0">
                  <a:pos x="584" y="912"/>
                </a:cxn>
                <a:cxn ang="0">
                  <a:pos x="532" y="880"/>
                </a:cxn>
                <a:cxn ang="0">
                  <a:pos x="362" y="792"/>
                </a:cxn>
                <a:cxn ang="0">
                  <a:pos x="340" y="760"/>
                </a:cxn>
              </a:cxnLst>
              <a:rect l="0" t="0" r="r" b="b"/>
              <a:pathLst>
                <a:path w="607" h="913">
                  <a:moveTo>
                    <a:pt x="340" y="760"/>
                  </a:moveTo>
                  <a:lnTo>
                    <a:pt x="296" y="688"/>
                  </a:lnTo>
                  <a:lnTo>
                    <a:pt x="273" y="664"/>
                  </a:lnTo>
                  <a:lnTo>
                    <a:pt x="273" y="584"/>
                  </a:lnTo>
                  <a:lnTo>
                    <a:pt x="229" y="448"/>
                  </a:lnTo>
                  <a:lnTo>
                    <a:pt x="222" y="352"/>
                  </a:lnTo>
                  <a:lnTo>
                    <a:pt x="155" y="296"/>
                  </a:lnTo>
                  <a:lnTo>
                    <a:pt x="148" y="256"/>
                  </a:lnTo>
                  <a:lnTo>
                    <a:pt x="118" y="272"/>
                  </a:lnTo>
                  <a:lnTo>
                    <a:pt x="118" y="312"/>
                  </a:lnTo>
                  <a:lnTo>
                    <a:pt x="126" y="312"/>
                  </a:lnTo>
                  <a:lnTo>
                    <a:pt x="96" y="320"/>
                  </a:lnTo>
                  <a:lnTo>
                    <a:pt x="74" y="296"/>
                  </a:lnTo>
                  <a:lnTo>
                    <a:pt x="52" y="272"/>
                  </a:lnTo>
                  <a:lnTo>
                    <a:pt x="37" y="264"/>
                  </a:lnTo>
                  <a:lnTo>
                    <a:pt x="30" y="248"/>
                  </a:lnTo>
                  <a:lnTo>
                    <a:pt x="7" y="240"/>
                  </a:lnTo>
                  <a:lnTo>
                    <a:pt x="0" y="216"/>
                  </a:lnTo>
                  <a:lnTo>
                    <a:pt x="22" y="200"/>
                  </a:lnTo>
                  <a:lnTo>
                    <a:pt x="30" y="176"/>
                  </a:lnTo>
                  <a:lnTo>
                    <a:pt x="81" y="128"/>
                  </a:lnTo>
                  <a:lnTo>
                    <a:pt x="103" y="112"/>
                  </a:lnTo>
                  <a:lnTo>
                    <a:pt x="148" y="104"/>
                  </a:lnTo>
                  <a:lnTo>
                    <a:pt x="163" y="144"/>
                  </a:lnTo>
                  <a:lnTo>
                    <a:pt x="192" y="128"/>
                  </a:lnTo>
                  <a:lnTo>
                    <a:pt x="229" y="120"/>
                  </a:lnTo>
                  <a:lnTo>
                    <a:pt x="259" y="24"/>
                  </a:lnTo>
                  <a:lnTo>
                    <a:pt x="296" y="0"/>
                  </a:lnTo>
                  <a:lnTo>
                    <a:pt x="340" y="152"/>
                  </a:lnTo>
                  <a:lnTo>
                    <a:pt x="362" y="184"/>
                  </a:lnTo>
                  <a:lnTo>
                    <a:pt x="303" y="200"/>
                  </a:lnTo>
                  <a:lnTo>
                    <a:pt x="288" y="264"/>
                  </a:lnTo>
                  <a:lnTo>
                    <a:pt x="303" y="296"/>
                  </a:lnTo>
                  <a:lnTo>
                    <a:pt x="281" y="304"/>
                  </a:lnTo>
                  <a:lnTo>
                    <a:pt x="303" y="344"/>
                  </a:lnTo>
                  <a:lnTo>
                    <a:pt x="273" y="376"/>
                  </a:lnTo>
                  <a:lnTo>
                    <a:pt x="347" y="488"/>
                  </a:lnTo>
                  <a:lnTo>
                    <a:pt x="377" y="456"/>
                  </a:lnTo>
                  <a:lnTo>
                    <a:pt x="399" y="488"/>
                  </a:lnTo>
                  <a:lnTo>
                    <a:pt x="407" y="496"/>
                  </a:lnTo>
                  <a:lnTo>
                    <a:pt x="436" y="488"/>
                  </a:lnTo>
                  <a:lnTo>
                    <a:pt x="458" y="520"/>
                  </a:lnTo>
                  <a:lnTo>
                    <a:pt x="436" y="528"/>
                  </a:lnTo>
                  <a:lnTo>
                    <a:pt x="458" y="576"/>
                  </a:lnTo>
                  <a:lnTo>
                    <a:pt x="525" y="608"/>
                  </a:lnTo>
                  <a:lnTo>
                    <a:pt x="495" y="648"/>
                  </a:lnTo>
                  <a:lnTo>
                    <a:pt x="517" y="696"/>
                  </a:lnTo>
                  <a:lnTo>
                    <a:pt x="554" y="720"/>
                  </a:lnTo>
                  <a:lnTo>
                    <a:pt x="547" y="768"/>
                  </a:lnTo>
                  <a:lnTo>
                    <a:pt x="584" y="824"/>
                  </a:lnTo>
                  <a:lnTo>
                    <a:pt x="606" y="912"/>
                  </a:lnTo>
                  <a:lnTo>
                    <a:pt x="584" y="912"/>
                  </a:lnTo>
                  <a:lnTo>
                    <a:pt x="532" y="880"/>
                  </a:lnTo>
                  <a:lnTo>
                    <a:pt x="362" y="792"/>
                  </a:lnTo>
                  <a:lnTo>
                    <a:pt x="340" y="7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88"/>
            <p:cNvSpPr>
              <a:spLocks/>
            </p:cNvSpPr>
            <p:nvPr/>
          </p:nvSpPr>
          <p:spPr bwMode="auto">
            <a:xfrm rot="704206">
              <a:off x="8342313" y="3206750"/>
              <a:ext cx="123825" cy="487363"/>
            </a:xfrm>
            <a:custGeom>
              <a:avLst/>
              <a:gdLst/>
              <a:ahLst/>
              <a:cxnLst>
                <a:cxn ang="0">
                  <a:pos x="7" y="272"/>
                </a:cxn>
                <a:cxn ang="0">
                  <a:pos x="7" y="272"/>
                </a:cxn>
                <a:cxn ang="0">
                  <a:pos x="51" y="232"/>
                </a:cxn>
                <a:cxn ang="0">
                  <a:pos x="44" y="200"/>
                </a:cxn>
                <a:cxn ang="0">
                  <a:pos x="7" y="200"/>
                </a:cxn>
                <a:cxn ang="0">
                  <a:pos x="0" y="160"/>
                </a:cxn>
                <a:cxn ang="0">
                  <a:pos x="29" y="152"/>
                </a:cxn>
                <a:cxn ang="0">
                  <a:pos x="37" y="128"/>
                </a:cxn>
                <a:cxn ang="0">
                  <a:pos x="15" y="72"/>
                </a:cxn>
                <a:cxn ang="0">
                  <a:pos x="66" y="0"/>
                </a:cxn>
              </a:cxnLst>
              <a:rect l="0" t="0" r="r" b="b"/>
              <a:pathLst>
                <a:path w="67" h="273">
                  <a:moveTo>
                    <a:pt x="7" y="272"/>
                  </a:moveTo>
                  <a:lnTo>
                    <a:pt x="7" y="272"/>
                  </a:lnTo>
                  <a:lnTo>
                    <a:pt x="51" y="232"/>
                  </a:lnTo>
                  <a:lnTo>
                    <a:pt x="44" y="200"/>
                  </a:lnTo>
                  <a:lnTo>
                    <a:pt x="7" y="200"/>
                  </a:lnTo>
                  <a:lnTo>
                    <a:pt x="0" y="160"/>
                  </a:lnTo>
                  <a:lnTo>
                    <a:pt x="29" y="152"/>
                  </a:lnTo>
                  <a:lnTo>
                    <a:pt x="37" y="128"/>
                  </a:lnTo>
                  <a:lnTo>
                    <a:pt x="15" y="72"/>
                  </a:lnTo>
                  <a:lnTo>
                    <a:pt x="6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89"/>
            <p:cNvSpPr>
              <a:spLocks/>
            </p:cNvSpPr>
            <p:nvPr/>
          </p:nvSpPr>
          <p:spPr bwMode="auto">
            <a:xfrm rot="704206">
              <a:off x="5356225" y="2066925"/>
              <a:ext cx="2084387" cy="2560638"/>
            </a:xfrm>
            <a:custGeom>
              <a:avLst/>
              <a:gdLst/>
              <a:ahLst/>
              <a:cxnLst>
                <a:cxn ang="0">
                  <a:pos x="236" y="352"/>
                </a:cxn>
                <a:cxn ang="0">
                  <a:pos x="347" y="352"/>
                </a:cxn>
                <a:cxn ang="0">
                  <a:pos x="458" y="472"/>
                </a:cxn>
                <a:cxn ang="0">
                  <a:pos x="502" y="360"/>
                </a:cxn>
                <a:cxn ang="0">
                  <a:pos x="539" y="232"/>
                </a:cxn>
                <a:cxn ang="0">
                  <a:pos x="642" y="152"/>
                </a:cxn>
                <a:cxn ang="0">
                  <a:pos x="724" y="152"/>
                </a:cxn>
                <a:cxn ang="0">
                  <a:pos x="812" y="80"/>
                </a:cxn>
                <a:cxn ang="0">
                  <a:pos x="945" y="32"/>
                </a:cxn>
                <a:cxn ang="0">
                  <a:pos x="1004" y="16"/>
                </a:cxn>
                <a:cxn ang="0">
                  <a:pos x="997" y="136"/>
                </a:cxn>
                <a:cxn ang="0">
                  <a:pos x="1071" y="176"/>
                </a:cxn>
                <a:cxn ang="0">
                  <a:pos x="1048" y="288"/>
                </a:cxn>
                <a:cxn ang="0">
                  <a:pos x="1071" y="384"/>
                </a:cxn>
                <a:cxn ang="0">
                  <a:pos x="1056" y="472"/>
                </a:cxn>
                <a:cxn ang="0">
                  <a:pos x="997" y="560"/>
                </a:cxn>
                <a:cxn ang="0">
                  <a:pos x="1056" y="696"/>
                </a:cxn>
                <a:cxn ang="0">
                  <a:pos x="997" y="760"/>
                </a:cxn>
                <a:cxn ang="0">
                  <a:pos x="982" y="816"/>
                </a:cxn>
                <a:cxn ang="0">
                  <a:pos x="982" y="1008"/>
                </a:cxn>
                <a:cxn ang="0">
                  <a:pos x="901" y="1072"/>
                </a:cxn>
                <a:cxn ang="0">
                  <a:pos x="930" y="1192"/>
                </a:cxn>
                <a:cxn ang="0">
                  <a:pos x="952" y="1280"/>
                </a:cxn>
                <a:cxn ang="0">
                  <a:pos x="916" y="1376"/>
                </a:cxn>
                <a:cxn ang="0">
                  <a:pos x="834" y="1416"/>
                </a:cxn>
                <a:cxn ang="0">
                  <a:pos x="738" y="1408"/>
                </a:cxn>
                <a:cxn ang="0">
                  <a:pos x="664" y="1432"/>
                </a:cxn>
                <a:cxn ang="0">
                  <a:pos x="576" y="1408"/>
                </a:cxn>
                <a:cxn ang="0">
                  <a:pos x="517" y="1328"/>
                </a:cxn>
                <a:cxn ang="0">
                  <a:pos x="473" y="1320"/>
                </a:cxn>
                <a:cxn ang="0">
                  <a:pos x="377" y="1312"/>
                </a:cxn>
                <a:cxn ang="0">
                  <a:pos x="325" y="1376"/>
                </a:cxn>
                <a:cxn ang="0">
                  <a:pos x="266" y="1424"/>
                </a:cxn>
                <a:cxn ang="0">
                  <a:pos x="244" y="1296"/>
                </a:cxn>
                <a:cxn ang="0">
                  <a:pos x="207" y="1224"/>
                </a:cxn>
                <a:cxn ang="0">
                  <a:pos x="148" y="1144"/>
                </a:cxn>
                <a:cxn ang="0">
                  <a:pos x="66" y="1104"/>
                </a:cxn>
                <a:cxn ang="0">
                  <a:pos x="52" y="1000"/>
                </a:cxn>
                <a:cxn ang="0">
                  <a:pos x="52" y="912"/>
                </a:cxn>
                <a:cxn ang="0">
                  <a:pos x="22" y="816"/>
                </a:cxn>
                <a:cxn ang="0">
                  <a:pos x="59" y="744"/>
                </a:cxn>
                <a:cxn ang="0">
                  <a:pos x="81" y="608"/>
                </a:cxn>
                <a:cxn ang="0">
                  <a:pos x="30" y="496"/>
                </a:cxn>
                <a:cxn ang="0">
                  <a:pos x="59" y="440"/>
                </a:cxn>
                <a:cxn ang="0">
                  <a:pos x="162" y="448"/>
                </a:cxn>
              </a:cxnLst>
              <a:rect l="0" t="0" r="r" b="b"/>
              <a:pathLst>
                <a:path w="1101" h="1433">
                  <a:moveTo>
                    <a:pt x="251" y="432"/>
                  </a:moveTo>
                  <a:lnTo>
                    <a:pt x="236" y="392"/>
                  </a:lnTo>
                  <a:lnTo>
                    <a:pt x="236" y="352"/>
                  </a:lnTo>
                  <a:lnTo>
                    <a:pt x="273" y="360"/>
                  </a:lnTo>
                  <a:lnTo>
                    <a:pt x="303" y="344"/>
                  </a:lnTo>
                  <a:lnTo>
                    <a:pt x="347" y="352"/>
                  </a:lnTo>
                  <a:lnTo>
                    <a:pt x="325" y="408"/>
                  </a:lnTo>
                  <a:lnTo>
                    <a:pt x="369" y="432"/>
                  </a:lnTo>
                  <a:lnTo>
                    <a:pt x="458" y="472"/>
                  </a:lnTo>
                  <a:lnTo>
                    <a:pt x="450" y="400"/>
                  </a:lnTo>
                  <a:lnTo>
                    <a:pt x="495" y="392"/>
                  </a:lnTo>
                  <a:lnTo>
                    <a:pt x="502" y="360"/>
                  </a:lnTo>
                  <a:lnTo>
                    <a:pt x="576" y="312"/>
                  </a:lnTo>
                  <a:lnTo>
                    <a:pt x="524" y="272"/>
                  </a:lnTo>
                  <a:lnTo>
                    <a:pt x="539" y="232"/>
                  </a:lnTo>
                  <a:lnTo>
                    <a:pt x="598" y="176"/>
                  </a:lnTo>
                  <a:lnTo>
                    <a:pt x="628" y="192"/>
                  </a:lnTo>
                  <a:lnTo>
                    <a:pt x="642" y="152"/>
                  </a:lnTo>
                  <a:lnTo>
                    <a:pt x="694" y="120"/>
                  </a:lnTo>
                  <a:lnTo>
                    <a:pt x="694" y="152"/>
                  </a:lnTo>
                  <a:lnTo>
                    <a:pt x="724" y="152"/>
                  </a:lnTo>
                  <a:lnTo>
                    <a:pt x="738" y="136"/>
                  </a:lnTo>
                  <a:lnTo>
                    <a:pt x="812" y="136"/>
                  </a:lnTo>
                  <a:lnTo>
                    <a:pt x="812" y="80"/>
                  </a:lnTo>
                  <a:lnTo>
                    <a:pt x="871" y="16"/>
                  </a:lnTo>
                  <a:lnTo>
                    <a:pt x="923" y="40"/>
                  </a:lnTo>
                  <a:lnTo>
                    <a:pt x="945" y="32"/>
                  </a:lnTo>
                  <a:lnTo>
                    <a:pt x="982" y="40"/>
                  </a:lnTo>
                  <a:lnTo>
                    <a:pt x="975" y="0"/>
                  </a:lnTo>
                  <a:lnTo>
                    <a:pt x="1004" y="16"/>
                  </a:lnTo>
                  <a:lnTo>
                    <a:pt x="1034" y="48"/>
                  </a:lnTo>
                  <a:lnTo>
                    <a:pt x="1004" y="112"/>
                  </a:lnTo>
                  <a:lnTo>
                    <a:pt x="997" y="136"/>
                  </a:lnTo>
                  <a:lnTo>
                    <a:pt x="1019" y="176"/>
                  </a:lnTo>
                  <a:lnTo>
                    <a:pt x="1056" y="176"/>
                  </a:lnTo>
                  <a:lnTo>
                    <a:pt x="1071" y="176"/>
                  </a:lnTo>
                  <a:lnTo>
                    <a:pt x="1093" y="200"/>
                  </a:lnTo>
                  <a:lnTo>
                    <a:pt x="1085" y="248"/>
                  </a:lnTo>
                  <a:lnTo>
                    <a:pt x="1048" y="288"/>
                  </a:lnTo>
                  <a:lnTo>
                    <a:pt x="1056" y="336"/>
                  </a:lnTo>
                  <a:lnTo>
                    <a:pt x="1078" y="352"/>
                  </a:lnTo>
                  <a:lnTo>
                    <a:pt x="1071" y="384"/>
                  </a:lnTo>
                  <a:lnTo>
                    <a:pt x="1100" y="400"/>
                  </a:lnTo>
                  <a:lnTo>
                    <a:pt x="1078" y="464"/>
                  </a:lnTo>
                  <a:lnTo>
                    <a:pt x="1056" y="472"/>
                  </a:lnTo>
                  <a:lnTo>
                    <a:pt x="1011" y="496"/>
                  </a:lnTo>
                  <a:lnTo>
                    <a:pt x="1034" y="528"/>
                  </a:lnTo>
                  <a:lnTo>
                    <a:pt x="997" y="560"/>
                  </a:lnTo>
                  <a:lnTo>
                    <a:pt x="1004" y="592"/>
                  </a:lnTo>
                  <a:lnTo>
                    <a:pt x="1056" y="664"/>
                  </a:lnTo>
                  <a:lnTo>
                    <a:pt x="1056" y="696"/>
                  </a:lnTo>
                  <a:lnTo>
                    <a:pt x="1063" y="720"/>
                  </a:lnTo>
                  <a:lnTo>
                    <a:pt x="1026" y="736"/>
                  </a:lnTo>
                  <a:lnTo>
                    <a:pt x="997" y="760"/>
                  </a:lnTo>
                  <a:lnTo>
                    <a:pt x="960" y="744"/>
                  </a:lnTo>
                  <a:lnTo>
                    <a:pt x="952" y="784"/>
                  </a:lnTo>
                  <a:lnTo>
                    <a:pt x="982" y="816"/>
                  </a:lnTo>
                  <a:lnTo>
                    <a:pt x="967" y="872"/>
                  </a:lnTo>
                  <a:lnTo>
                    <a:pt x="1011" y="952"/>
                  </a:lnTo>
                  <a:lnTo>
                    <a:pt x="982" y="1008"/>
                  </a:lnTo>
                  <a:lnTo>
                    <a:pt x="960" y="1008"/>
                  </a:lnTo>
                  <a:lnTo>
                    <a:pt x="960" y="1040"/>
                  </a:lnTo>
                  <a:lnTo>
                    <a:pt x="901" y="1072"/>
                  </a:lnTo>
                  <a:lnTo>
                    <a:pt x="916" y="1144"/>
                  </a:lnTo>
                  <a:lnTo>
                    <a:pt x="908" y="1168"/>
                  </a:lnTo>
                  <a:lnTo>
                    <a:pt x="930" y="1192"/>
                  </a:lnTo>
                  <a:lnTo>
                    <a:pt x="930" y="1232"/>
                  </a:lnTo>
                  <a:lnTo>
                    <a:pt x="960" y="1232"/>
                  </a:lnTo>
                  <a:lnTo>
                    <a:pt x="952" y="1280"/>
                  </a:lnTo>
                  <a:lnTo>
                    <a:pt x="967" y="1312"/>
                  </a:lnTo>
                  <a:lnTo>
                    <a:pt x="923" y="1336"/>
                  </a:lnTo>
                  <a:lnTo>
                    <a:pt x="916" y="1376"/>
                  </a:lnTo>
                  <a:lnTo>
                    <a:pt x="886" y="1376"/>
                  </a:lnTo>
                  <a:lnTo>
                    <a:pt x="849" y="1400"/>
                  </a:lnTo>
                  <a:lnTo>
                    <a:pt x="834" y="1416"/>
                  </a:lnTo>
                  <a:lnTo>
                    <a:pt x="797" y="1416"/>
                  </a:lnTo>
                  <a:lnTo>
                    <a:pt x="775" y="1432"/>
                  </a:lnTo>
                  <a:lnTo>
                    <a:pt x="738" y="1408"/>
                  </a:lnTo>
                  <a:lnTo>
                    <a:pt x="709" y="1424"/>
                  </a:lnTo>
                  <a:lnTo>
                    <a:pt x="679" y="1416"/>
                  </a:lnTo>
                  <a:lnTo>
                    <a:pt x="664" y="1432"/>
                  </a:lnTo>
                  <a:lnTo>
                    <a:pt x="642" y="1416"/>
                  </a:lnTo>
                  <a:lnTo>
                    <a:pt x="605" y="1432"/>
                  </a:lnTo>
                  <a:lnTo>
                    <a:pt x="576" y="1408"/>
                  </a:lnTo>
                  <a:lnTo>
                    <a:pt x="554" y="1392"/>
                  </a:lnTo>
                  <a:lnTo>
                    <a:pt x="546" y="1376"/>
                  </a:lnTo>
                  <a:lnTo>
                    <a:pt x="517" y="1328"/>
                  </a:lnTo>
                  <a:lnTo>
                    <a:pt x="509" y="1304"/>
                  </a:lnTo>
                  <a:lnTo>
                    <a:pt x="495" y="1296"/>
                  </a:lnTo>
                  <a:lnTo>
                    <a:pt x="473" y="1320"/>
                  </a:lnTo>
                  <a:lnTo>
                    <a:pt x="450" y="1296"/>
                  </a:lnTo>
                  <a:lnTo>
                    <a:pt x="413" y="1272"/>
                  </a:lnTo>
                  <a:lnTo>
                    <a:pt x="377" y="1312"/>
                  </a:lnTo>
                  <a:lnTo>
                    <a:pt x="369" y="1360"/>
                  </a:lnTo>
                  <a:lnTo>
                    <a:pt x="340" y="1400"/>
                  </a:lnTo>
                  <a:lnTo>
                    <a:pt x="325" y="1376"/>
                  </a:lnTo>
                  <a:lnTo>
                    <a:pt x="317" y="1392"/>
                  </a:lnTo>
                  <a:lnTo>
                    <a:pt x="273" y="1408"/>
                  </a:lnTo>
                  <a:lnTo>
                    <a:pt x="266" y="1424"/>
                  </a:lnTo>
                  <a:lnTo>
                    <a:pt x="244" y="1424"/>
                  </a:lnTo>
                  <a:lnTo>
                    <a:pt x="236" y="1384"/>
                  </a:lnTo>
                  <a:lnTo>
                    <a:pt x="244" y="1296"/>
                  </a:lnTo>
                  <a:lnTo>
                    <a:pt x="214" y="1272"/>
                  </a:lnTo>
                  <a:lnTo>
                    <a:pt x="199" y="1248"/>
                  </a:lnTo>
                  <a:lnTo>
                    <a:pt x="207" y="1224"/>
                  </a:lnTo>
                  <a:lnTo>
                    <a:pt x="185" y="1216"/>
                  </a:lnTo>
                  <a:lnTo>
                    <a:pt x="185" y="1176"/>
                  </a:lnTo>
                  <a:lnTo>
                    <a:pt x="148" y="1144"/>
                  </a:lnTo>
                  <a:lnTo>
                    <a:pt x="140" y="1128"/>
                  </a:lnTo>
                  <a:lnTo>
                    <a:pt x="133" y="1104"/>
                  </a:lnTo>
                  <a:lnTo>
                    <a:pt x="66" y="1104"/>
                  </a:lnTo>
                  <a:lnTo>
                    <a:pt x="59" y="1064"/>
                  </a:lnTo>
                  <a:lnTo>
                    <a:pt x="74" y="1032"/>
                  </a:lnTo>
                  <a:lnTo>
                    <a:pt x="52" y="1000"/>
                  </a:lnTo>
                  <a:lnTo>
                    <a:pt x="44" y="960"/>
                  </a:lnTo>
                  <a:lnTo>
                    <a:pt x="22" y="952"/>
                  </a:lnTo>
                  <a:lnTo>
                    <a:pt x="52" y="912"/>
                  </a:lnTo>
                  <a:lnTo>
                    <a:pt x="37" y="888"/>
                  </a:lnTo>
                  <a:lnTo>
                    <a:pt x="37" y="856"/>
                  </a:lnTo>
                  <a:lnTo>
                    <a:pt x="22" y="816"/>
                  </a:lnTo>
                  <a:lnTo>
                    <a:pt x="0" y="784"/>
                  </a:lnTo>
                  <a:lnTo>
                    <a:pt x="30" y="752"/>
                  </a:lnTo>
                  <a:lnTo>
                    <a:pt x="59" y="744"/>
                  </a:lnTo>
                  <a:lnTo>
                    <a:pt x="59" y="696"/>
                  </a:lnTo>
                  <a:lnTo>
                    <a:pt x="103" y="632"/>
                  </a:lnTo>
                  <a:lnTo>
                    <a:pt x="81" y="608"/>
                  </a:lnTo>
                  <a:lnTo>
                    <a:pt x="81" y="576"/>
                  </a:lnTo>
                  <a:lnTo>
                    <a:pt x="44" y="544"/>
                  </a:lnTo>
                  <a:lnTo>
                    <a:pt x="30" y="496"/>
                  </a:lnTo>
                  <a:lnTo>
                    <a:pt x="37" y="456"/>
                  </a:lnTo>
                  <a:lnTo>
                    <a:pt x="44" y="464"/>
                  </a:lnTo>
                  <a:lnTo>
                    <a:pt x="59" y="440"/>
                  </a:lnTo>
                  <a:lnTo>
                    <a:pt x="81" y="464"/>
                  </a:lnTo>
                  <a:lnTo>
                    <a:pt x="155" y="416"/>
                  </a:lnTo>
                  <a:lnTo>
                    <a:pt x="162" y="448"/>
                  </a:lnTo>
                  <a:lnTo>
                    <a:pt x="251" y="4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90"/>
            <p:cNvSpPr>
              <a:spLocks/>
            </p:cNvSpPr>
            <p:nvPr/>
          </p:nvSpPr>
          <p:spPr bwMode="auto">
            <a:xfrm rot="704206">
              <a:off x="4116388" y="2463800"/>
              <a:ext cx="55562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24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91"/>
            <p:cNvSpPr>
              <a:spLocks/>
            </p:cNvSpPr>
            <p:nvPr/>
          </p:nvSpPr>
          <p:spPr bwMode="auto">
            <a:xfrm rot="704206">
              <a:off x="5016500" y="1709738"/>
              <a:ext cx="127000" cy="1730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37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7" h="97">
                  <a:moveTo>
                    <a:pt x="0" y="80"/>
                  </a:moveTo>
                  <a:lnTo>
                    <a:pt x="22" y="96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37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92"/>
            <p:cNvSpPr>
              <a:spLocks/>
            </p:cNvSpPr>
            <p:nvPr/>
          </p:nvSpPr>
          <p:spPr bwMode="auto">
            <a:xfrm rot="704206">
              <a:off x="5037138" y="1889125"/>
              <a:ext cx="127000" cy="1587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59" y="0"/>
                </a:cxn>
                <a:cxn ang="0">
                  <a:pos x="66" y="56"/>
                </a:cxn>
                <a:cxn ang="0">
                  <a:pos x="59" y="88"/>
                </a:cxn>
                <a:cxn ang="0">
                  <a:pos x="0" y="48"/>
                </a:cxn>
              </a:cxnLst>
              <a:rect l="0" t="0" r="r" b="b"/>
              <a:pathLst>
                <a:path w="67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59" y="0"/>
                  </a:lnTo>
                  <a:lnTo>
                    <a:pt x="66" y="56"/>
                  </a:lnTo>
                  <a:lnTo>
                    <a:pt x="59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93"/>
            <p:cNvSpPr>
              <a:spLocks/>
            </p:cNvSpPr>
            <p:nvPr/>
          </p:nvSpPr>
          <p:spPr bwMode="auto">
            <a:xfrm rot="704206">
              <a:off x="5184775" y="1981200"/>
              <a:ext cx="1428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94"/>
            <p:cNvSpPr>
              <a:spLocks/>
            </p:cNvSpPr>
            <p:nvPr/>
          </p:nvSpPr>
          <p:spPr bwMode="auto">
            <a:xfrm rot="704206">
              <a:off x="4965700" y="1865313"/>
              <a:ext cx="60325" cy="460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31" h="25">
                  <a:moveTo>
                    <a:pt x="8" y="0"/>
                  </a:moveTo>
                  <a:lnTo>
                    <a:pt x="30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95"/>
            <p:cNvSpPr>
              <a:spLocks/>
            </p:cNvSpPr>
            <p:nvPr/>
          </p:nvSpPr>
          <p:spPr bwMode="auto">
            <a:xfrm rot="704206">
              <a:off x="3124200" y="2347913"/>
              <a:ext cx="85725" cy="873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7" y="48"/>
                </a:cxn>
                <a:cxn ang="0">
                  <a:pos x="44" y="32"/>
                </a:cxn>
                <a:cxn ang="0">
                  <a:pos x="22" y="0"/>
                </a:cxn>
                <a:cxn ang="0">
                  <a:pos x="7" y="8"/>
                </a:cxn>
                <a:cxn ang="0">
                  <a:pos x="0" y="40"/>
                </a:cxn>
              </a:cxnLst>
              <a:rect l="0" t="0" r="r" b="b"/>
              <a:pathLst>
                <a:path w="45" h="49">
                  <a:moveTo>
                    <a:pt x="0" y="40"/>
                  </a:moveTo>
                  <a:lnTo>
                    <a:pt x="37" y="48"/>
                  </a:lnTo>
                  <a:lnTo>
                    <a:pt x="44" y="32"/>
                  </a:lnTo>
                  <a:lnTo>
                    <a:pt x="22" y="0"/>
                  </a:lnTo>
                  <a:lnTo>
                    <a:pt x="7" y="8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96"/>
            <p:cNvSpPr>
              <a:spLocks/>
            </p:cNvSpPr>
            <p:nvPr/>
          </p:nvSpPr>
          <p:spPr bwMode="auto">
            <a:xfrm rot="704206">
              <a:off x="4132263" y="1284288"/>
              <a:ext cx="57150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9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0" h="33">
                  <a:moveTo>
                    <a:pt x="0" y="0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97"/>
            <p:cNvSpPr>
              <a:spLocks/>
            </p:cNvSpPr>
            <p:nvPr/>
          </p:nvSpPr>
          <p:spPr bwMode="auto">
            <a:xfrm rot="704206">
              <a:off x="4119563" y="1354138"/>
              <a:ext cx="5715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4"/>
                </a:cxn>
                <a:cxn ang="0">
                  <a:pos x="29" y="8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7" y="24"/>
                  </a:lnTo>
                  <a:lnTo>
                    <a:pt x="29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98"/>
            <p:cNvSpPr>
              <a:spLocks/>
            </p:cNvSpPr>
            <p:nvPr/>
          </p:nvSpPr>
          <p:spPr bwMode="auto">
            <a:xfrm rot="704206">
              <a:off x="4191000" y="1339850"/>
              <a:ext cx="57150" cy="587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32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8"/>
                </a:cxn>
              </a:cxnLst>
              <a:rect l="0" t="0" r="r" b="b"/>
              <a:pathLst>
                <a:path w="30" h="33">
                  <a:moveTo>
                    <a:pt x="0" y="8"/>
                  </a:moveTo>
                  <a:lnTo>
                    <a:pt x="7" y="32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99"/>
            <p:cNvSpPr>
              <a:spLocks/>
            </p:cNvSpPr>
            <p:nvPr/>
          </p:nvSpPr>
          <p:spPr bwMode="auto">
            <a:xfrm rot="704206">
              <a:off x="4291013" y="1406525"/>
              <a:ext cx="85725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44" y="0"/>
                </a:cxn>
                <a:cxn ang="0">
                  <a:pos x="44" y="24"/>
                </a:cxn>
                <a:cxn ang="0">
                  <a:pos x="22" y="32"/>
                </a:cxn>
                <a:cxn ang="0">
                  <a:pos x="0" y="8"/>
                </a:cxn>
              </a:cxnLst>
              <a:rect l="0" t="0" r="r" b="b"/>
              <a:pathLst>
                <a:path w="45" h="33">
                  <a:moveTo>
                    <a:pt x="0" y="8"/>
                  </a:moveTo>
                  <a:lnTo>
                    <a:pt x="15" y="0"/>
                  </a:lnTo>
                  <a:lnTo>
                    <a:pt x="44" y="0"/>
                  </a:lnTo>
                  <a:lnTo>
                    <a:pt x="44" y="24"/>
                  </a:lnTo>
                  <a:lnTo>
                    <a:pt x="22" y="32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00"/>
            <p:cNvSpPr>
              <a:spLocks/>
            </p:cNvSpPr>
            <p:nvPr/>
          </p:nvSpPr>
          <p:spPr bwMode="auto">
            <a:xfrm rot="704206">
              <a:off x="4368800" y="13874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4" y="16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0" y="16"/>
                  </a:lnTo>
                  <a:lnTo>
                    <a:pt x="14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01"/>
            <p:cNvSpPr>
              <a:spLocks/>
            </p:cNvSpPr>
            <p:nvPr/>
          </p:nvSpPr>
          <p:spPr bwMode="auto">
            <a:xfrm rot="704206">
              <a:off x="4214813" y="1444625"/>
              <a:ext cx="28575" cy="301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4" y="0"/>
                </a:cxn>
              </a:cxnLst>
              <a:rect l="0" t="0" r="r" b="b"/>
              <a:pathLst>
                <a:path w="15" h="17">
                  <a:moveTo>
                    <a:pt x="1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02"/>
            <p:cNvSpPr>
              <a:spLocks/>
            </p:cNvSpPr>
            <p:nvPr/>
          </p:nvSpPr>
          <p:spPr bwMode="auto">
            <a:xfrm rot="704206">
              <a:off x="4273550" y="1487488"/>
              <a:ext cx="44450" cy="73025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22" y="8"/>
                </a:cxn>
              </a:cxnLst>
              <a:rect l="0" t="0" r="r" b="b"/>
              <a:pathLst>
                <a:path w="23" h="41">
                  <a:moveTo>
                    <a:pt x="22" y="8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5" y="40"/>
                  </a:lnTo>
                  <a:lnTo>
                    <a:pt x="22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03"/>
            <p:cNvSpPr>
              <a:spLocks/>
            </p:cNvSpPr>
            <p:nvPr/>
          </p:nvSpPr>
          <p:spPr bwMode="auto">
            <a:xfrm rot="704206">
              <a:off x="4321175" y="1481138"/>
              <a:ext cx="42862" cy="460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24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23" h="25">
                  <a:moveTo>
                    <a:pt x="0" y="8"/>
                  </a:moveTo>
                  <a:lnTo>
                    <a:pt x="7" y="24"/>
                  </a:ln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04"/>
            <p:cNvSpPr>
              <a:spLocks/>
            </p:cNvSpPr>
            <p:nvPr/>
          </p:nvSpPr>
          <p:spPr bwMode="auto">
            <a:xfrm rot="704206">
              <a:off x="4318000" y="1552575"/>
              <a:ext cx="30162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6" h="25">
                  <a:moveTo>
                    <a:pt x="0" y="0"/>
                  </a:moveTo>
                  <a:lnTo>
                    <a:pt x="0" y="16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05"/>
            <p:cNvSpPr>
              <a:spLocks/>
            </p:cNvSpPr>
            <p:nvPr/>
          </p:nvSpPr>
          <p:spPr bwMode="auto">
            <a:xfrm rot="704206">
              <a:off x="4376738" y="1481138"/>
              <a:ext cx="57150" cy="587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30" y="32"/>
                </a:cxn>
                <a:cxn ang="0">
                  <a:pos x="0" y="24"/>
                </a:cxn>
                <a:cxn ang="0">
                  <a:pos x="8" y="0"/>
                </a:cxn>
              </a:cxnLst>
              <a:rect l="0" t="0" r="r" b="b"/>
              <a:pathLst>
                <a:path w="31" h="33">
                  <a:moveTo>
                    <a:pt x="8" y="0"/>
                  </a:moveTo>
                  <a:lnTo>
                    <a:pt x="30" y="8"/>
                  </a:lnTo>
                  <a:lnTo>
                    <a:pt x="30" y="32"/>
                  </a:lnTo>
                  <a:lnTo>
                    <a:pt x="0" y="24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06"/>
            <p:cNvSpPr>
              <a:spLocks/>
            </p:cNvSpPr>
            <p:nvPr/>
          </p:nvSpPr>
          <p:spPr bwMode="auto">
            <a:xfrm rot="704206">
              <a:off x="4443413" y="1498600"/>
              <a:ext cx="84137" cy="7143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5" y="8"/>
                </a:cxn>
                <a:cxn ang="0">
                  <a:pos x="29" y="0"/>
                </a:cxn>
                <a:cxn ang="0">
                  <a:pos x="44" y="16"/>
                </a:cxn>
                <a:cxn ang="0">
                  <a:pos x="15" y="40"/>
                </a:cxn>
                <a:cxn ang="0">
                  <a:pos x="0" y="16"/>
                </a:cxn>
              </a:cxnLst>
              <a:rect l="0" t="0" r="r" b="b"/>
              <a:pathLst>
                <a:path w="45" h="41">
                  <a:moveTo>
                    <a:pt x="0" y="16"/>
                  </a:moveTo>
                  <a:lnTo>
                    <a:pt x="15" y="8"/>
                  </a:lnTo>
                  <a:lnTo>
                    <a:pt x="29" y="0"/>
                  </a:lnTo>
                  <a:lnTo>
                    <a:pt x="44" y="16"/>
                  </a:lnTo>
                  <a:lnTo>
                    <a:pt x="15" y="4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07"/>
            <p:cNvSpPr>
              <a:spLocks/>
            </p:cNvSpPr>
            <p:nvPr/>
          </p:nvSpPr>
          <p:spPr bwMode="auto">
            <a:xfrm rot="704206">
              <a:off x="3463925" y="1943100"/>
              <a:ext cx="795337" cy="587375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5" y="48"/>
                </a:cxn>
                <a:cxn ang="0">
                  <a:pos x="420" y="8"/>
                </a:cxn>
                <a:cxn ang="0">
                  <a:pos x="391" y="0"/>
                </a:cxn>
                <a:cxn ang="0">
                  <a:pos x="332" y="24"/>
                </a:cxn>
                <a:cxn ang="0">
                  <a:pos x="302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4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5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29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1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5" y="48"/>
                  </a:lnTo>
                  <a:lnTo>
                    <a:pt x="420" y="8"/>
                  </a:lnTo>
                  <a:lnTo>
                    <a:pt x="391" y="0"/>
                  </a:lnTo>
                  <a:lnTo>
                    <a:pt x="332" y="24"/>
                  </a:lnTo>
                  <a:lnTo>
                    <a:pt x="302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4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5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29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08"/>
            <p:cNvSpPr>
              <a:spLocks/>
            </p:cNvSpPr>
            <p:nvPr/>
          </p:nvSpPr>
          <p:spPr bwMode="auto">
            <a:xfrm rot="704206">
              <a:off x="7624763" y="4406900"/>
              <a:ext cx="700087" cy="771525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09"/>
            <p:cNvSpPr>
              <a:spLocks/>
            </p:cNvSpPr>
            <p:nvPr/>
          </p:nvSpPr>
          <p:spPr bwMode="auto">
            <a:xfrm rot="704206">
              <a:off x="8664575" y="1455738"/>
              <a:ext cx="85725" cy="1873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10"/>
            <p:cNvSpPr>
              <a:spLocks/>
            </p:cNvSpPr>
            <p:nvPr/>
          </p:nvSpPr>
          <p:spPr bwMode="auto">
            <a:xfrm rot="704206">
              <a:off x="7664450" y="1466850"/>
              <a:ext cx="84137" cy="173038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29" y="64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4" y="24"/>
                </a:cxn>
              </a:cxnLst>
              <a:rect l="0" t="0" r="r" b="b"/>
              <a:pathLst>
                <a:path w="45" h="97">
                  <a:moveTo>
                    <a:pt x="44" y="24"/>
                  </a:moveTo>
                  <a:lnTo>
                    <a:pt x="29" y="64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11"/>
            <p:cNvSpPr>
              <a:spLocks/>
            </p:cNvSpPr>
            <p:nvPr/>
          </p:nvSpPr>
          <p:spPr bwMode="auto">
            <a:xfrm rot="704206">
              <a:off x="7561263" y="2024063"/>
              <a:ext cx="42862" cy="444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3" h="25">
                  <a:moveTo>
                    <a:pt x="0" y="24"/>
                  </a:moveTo>
                  <a:lnTo>
                    <a:pt x="22" y="24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12"/>
            <p:cNvSpPr>
              <a:spLocks/>
            </p:cNvSpPr>
            <p:nvPr/>
          </p:nvSpPr>
          <p:spPr bwMode="auto">
            <a:xfrm rot="704206">
              <a:off x="8799513" y="3206750"/>
              <a:ext cx="98425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13"/>
            <p:cNvSpPr>
              <a:spLocks/>
            </p:cNvSpPr>
            <p:nvPr/>
          </p:nvSpPr>
          <p:spPr bwMode="auto">
            <a:xfrm rot="704206">
              <a:off x="8689975" y="4087813"/>
              <a:ext cx="69850" cy="42863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7" y="8"/>
                </a:cxn>
                <a:cxn ang="0">
                  <a:pos x="0" y="0"/>
                </a:cxn>
                <a:cxn ang="0">
                  <a:pos x="15" y="24"/>
                </a:cxn>
              </a:cxnLst>
              <a:rect l="0" t="0" r="r" b="b"/>
              <a:pathLst>
                <a:path w="38" h="25">
                  <a:moveTo>
                    <a:pt x="15" y="24"/>
                  </a:moveTo>
                  <a:lnTo>
                    <a:pt x="37" y="8"/>
                  </a:lnTo>
                  <a:lnTo>
                    <a:pt x="0" y="0"/>
                  </a:lnTo>
                  <a:lnTo>
                    <a:pt x="15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14"/>
            <p:cNvSpPr>
              <a:spLocks/>
            </p:cNvSpPr>
            <p:nvPr/>
          </p:nvSpPr>
          <p:spPr bwMode="auto">
            <a:xfrm rot="704206">
              <a:off x="8713788" y="4133850"/>
              <a:ext cx="44450" cy="1031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15" y="56"/>
                </a:cxn>
                <a:cxn ang="0">
                  <a:pos x="0" y="8"/>
                </a:cxn>
              </a:cxnLst>
              <a:rect l="0" t="0" r="r" b="b"/>
              <a:pathLst>
                <a:path w="23" h="57">
                  <a:moveTo>
                    <a:pt x="0" y="8"/>
                  </a:moveTo>
                  <a:lnTo>
                    <a:pt x="22" y="0"/>
                  </a:lnTo>
                  <a:lnTo>
                    <a:pt x="15" y="56"/>
                  </a:lnTo>
                  <a:lnTo>
                    <a:pt x="0" y="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15"/>
            <p:cNvSpPr>
              <a:spLocks/>
            </p:cNvSpPr>
            <p:nvPr/>
          </p:nvSpPr>
          <p:spPr bwMode="auto">
            <a:xfrm rot="704206">
              <a:off x="8720138" y="4265613"/>
              <a:ext cx="42862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2"/>
                </a:cxn>
                <a:cxn ang="0">
                  <a:pos x="22" y="8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7" y="32"/>
                  </a:lnTo>
                  <a:lnTo>
                    <a:pt x="22" y="8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116"/>
            <p:cNvSpPr>
              <a:spLocks/>
            </p:cNvSpPr>
            <p:nvPr/>
          </p:nvSpPr>
          <p:spPr bwMode="auto">
            <a:xfrm rot="704206">
              <a:off x="8653463" y="4117975"/>
              <a:ext cx="30162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16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15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17"/>
            <p:cNvSpPr>
              <a:spLocks/>
            </p:cNvSpPr>
            <p:nvPr/>
          </p:nvSpPr>
          <p:spPr bwMode="auto">
            <a:xfrm rot="704206">
              <a:off x="8734425" y="4341813"/>
              <a:ext cx="30162" cy="301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18"/>
            <p:cNvSpPr>
              <a:spLocks/>
            </p:cNvSpPr>
            <p:nvPr/>
          </p:nvSpPr>
          <p:spPr bwMode="auto">
            <a:xfrm rot="704206">
              <a:off x="8740775" y="4384675"/>
              <a:ext cx="30162" cy="301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0" y="16"/>
                </a:cxn>
              </a:cxnLst>
              <a:rect l="0" t="0" r="r" b="b"/>
              <a:pathLst>
                <a:path w="15" h="17">
                  <a:moveTo>
                    <a:pt x="0" y="1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19"/>
            <p:cNvSpPr>
              <a:spLocks/>
            </p:cNvSpPr>
            <p:nvPr/>
          </p:nvSpPr>
          <p:spPr bwMode="auto">
            <a:xfrm rot="704206">
              <a:off x="8743950" y="4619625"/>
              <a:ext cx="30162" cy="74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20"/>
            <p:cNvSpPr>
              <a:spLocks/>
            </p:cNvSpPr>
            <p:nvPr/>
          </p:nvSpPr>
          <p:spPr bwMode="auto">
            <a:xfrm rot="704206">
              <a:off x="8688388" y="4800600"/>
              <a:ext cx="42862" cy="11588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121"/>
            <p:cNvSpPr>
              <a:spLocks/>
            </p:cNvSpPr>
            <p:nvPr/>
          </p:nvSpPr>
          <p:spPr bwMode="auto">
            <a:xfrm rot="704206">
              <a:off x="8575675" y="4954588"/>
              <a:ext cx="73025" cy="20320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22"/>
            <p:cNvSpPr>
              <a:spLocks/>
            </p:cNvSpPr>
            <p:nvPr/>
          </p:nvSpPr>
          <p:spPr bwMode="auto">
            <a:xfrm rot="704206">
              <a:off x="8529638" y="5160963"/>
              <a:ext cx="42862" cy="101600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7" y="56"/>
                </a:cxn>
                <a:cxn ang="0">
                  <a:pos x="15" y="56"/>
                </a:cxn>
              </a:cxnLst>
              <a:rect l="0" t="0" r="r" b="b"/>
              <a:pathLst>
                <a:path w="23" h="57">
                  <a:moveTo>
                    <a:pt x="15" y="56"/>
                  </a:move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7" y="56"/>
                  </a:lnTo>
                  <a:lnTo>
                    <a:pt x="15" y="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123"/>
            <p:cNvSpPr>
              <a:spLocks/>
            </p:cNvSpPr>
            <p:nvPr/>
          </p:nvSpPr>
          <p:spPr bwMode="auto">
            <a:xfrm rot="704206">
              <a:off x="8393113" y="2987675"/>
              <a:ext cx="57150" cy="13017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124"/>
            <p:cNvSpPr>
              <a:spLocks/>
            </p:cNvSpPr>
            <p:nvPr/>
          </p:nvSpPr>
          <p:spPr bwMode="auto">
            <a:xfrm rot="704206">
              <a:off x="6486525" y="2363788"/>
              <a:ext cx="114300" cy="873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125"/>
            <p:cNvSpPr>
              <a:spLocks/>
            </p:cNvSpPr>
            <p:nvPr/>
          </p:nvSpPr>
          <p:spPr bwMode="auto">
            <a:xfrm rot="704206">
              <a:off x="6426200" y="2330450"/>
              <a:ext cx="57150" cy="58738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126"/>
            <p:cNvSpPr>
              <a:spLocks/>
            </p:cNvSpPr>
            <p:nvPr/>
          </p:nvSpPr>
          <p:spPr bwMode="auto">
            <a:xfrm rot="704206">
              <a:off x="6270625" y="2111375"/>
              <a:ext cx="212725" cy="21431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1" y="48"/>
                </a:cxn>
                <a:cxn ang="0">
                  <a:pos x="111" y="0"/>
                </a:cxn>
                <a:cxn ang="0">
                  <a:pos x="37" y="0"/>
                </a:cxn>
                <a:cxn ang="0">
                  <a:pos x="30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2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1" y="48"/>
                  </a:lnTo>
                  <a:lnTo>
                    <a:pt x="111" y="0"/>
                  </a:lnTo>
                  <a:lnTo>
                    <a:pt x="37" y="0"/>
                  </a:lnTo>
                  <a:lnTo>
                    <a:pt x="30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127"/>
            <p:cNvSpPr>
              <a:spLocks/>
            </p:cNvSpPr>
            <p:nvPr/>
          </p:nvSpPr>
          <p:spPr bwMode="auto">
            <a:xfrm rot="704206">
              <a:off x="6519863" y="2054225"/>
              <a:ext cx="169862" cy="1031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4"/>
                </a:cxn>
                <a:cxn ang="0">
                  <a:pos x="67" y="0"/>
                </a:cxn>
                <a:cxn ang="0">
                  <a:pos x="89" y="16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90" h="57">
                  <a:moveTo>
                    <a:pt x="0" y="24"/>
                  </a:moveTo>
                  <a:lnTo>
                    <a:pt x="30" y="24"/>
                  </a:lnTo>
                  <a:lnTo>
                    <a:pt x="67" y="0"/>
                  </a:lnTo>
                  <a:lnTo>
                    <a:pt x="89" y="16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128"/>
            <p:cNvSpPr>
              <a:spLocks/>
            </p:cNvSpPr>
            <p:nvPr/>
          </p:nvSpPr>
          <p:spPr bwMode="auto">
            <a:xfrm rot="704206">
              <a:off x="6216650" y="2239963"/>
              <a:ext cx="4445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2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129"/>
            <p:cNvSpPr>
              <a:spLocks/>
            </p:cNvSpPr>
            <p:nvPr/>
          </p:nvSpPr>
          <p:spPr bwMode="auto">
            <a:xfrm rot="704206">
              <a:off x="6151563" y="2695575"/>
              <a:ext cx="57150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2" y="24"/>
                </a:cxn>
                <a:cxn ang="0">
                  <a:pos x="29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0" h="25">
                  <a:moveTo>
                    <a:pt x="0" y="16"/>
                  </a:moveTo>
                  <a:lnTo>
                    <a:pt x="22" y="24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130"/>
            <p:cNvSpPr>
              <a:spLocks/>
            </p:cNvSpPr>
            <p:nvPr/>
          </p:nvSpPr>
          <p:spPr bwMode="auto">
            <a:xfrm rot="704206">
              <a:off x="5527675" y="2595563"/>
              <a:ext cx="58737" cy="603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131"/>
            <p:cNvSpPr>
              <a:spLocks/>
            </p:cNvSpPr>
            <p:nvPr/>
          </p:nvSpPr>
          <p:spPr bwMode="auto">
            <a:xfrm rot="704206">
              <a:off x="3424238" y="2289175"/>
              <a:ext cx="41275" cy="58738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22" y="16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32"/>
                </a:cxn>
              </a:cxnLst>
              <a:rect l="0" t="0" r="r" b="b"/>
              <a:pathLst>
                <a:path w="23" h="33">
                  <a:moveTo>
                    <a:pt x="15" y="32"/>
                  </a:moveTo>
                  <a:lnTo>
                    <a:pt x="22" y="16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5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133"/>
            <p:cNvSpPr>
              <a:spLocks/>
            </p:cNvSpPr>
            <p:nvPr/>
          </p:nvSpPr>
          <p:spPr bwMode="auto">
            <a:xfrm rot="704206">
              <a:off x="3079750" y="3873500"/>
              <a:ext cx="515937" cy="24447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37" y="40"/>
                </a:cxn>
                <a:cxn ang="0">
                  <a:pos x="74" y="40"/>
                </a:cxn>
                <a:cxn ang="0">
                  <a:pos x="96" y="32"/>
                </a:cxn>
                <a:cxn ang="0">
                  <a:pos x="125" y="0"/>
                </a:cxn>
                <a:cxn ang="0">
                  <a:pos x="148" y="24"/>
                </a:cxn>
                <a:cxn ang="0">
                  <a:pos x="162" y="16"/>
                </a:cxn>
                <a:cxn ang="0">
                  <a:pos x="229" y="120"/>
                </a:cxn>
                <a:cxn ang="0">
                  <a:pos x="251" y="120"/>
                </a:cxn>
                <a:cxn ang="0">
                  <a:pos x="273" y="136"/>
                </a:cxn>
              </a:cxnLst>
              <a:rect l="0" t="0" r="r" b="b"/>
              <a:pathLst>
                <a:path w="274" h="137">
                  <a:moveTo>
                    <a:pt x="0" y="56"/>
                  </a:moveTo>
                  <a:lnTo>
                    <a:pt x="15" y="56"/>
                  </a:lnTo>
                  <a:lnTo>
                    <a:pt x="37" y="40"/>
                  </a:lnTo>
                  <a:lnTo>
                    <a:pt x="74" y="40"/>
                  </a:lnTo>
                  <a:lnTo>
                    <a:pt x="96" y="32"/>
                  </a:lnTo>
                  <a:lnTo>
                    <a:pt x="125" y="0"/>
                  </a:lnTo>
                  <a:lnTo>
                    <a:pt x="148" y="24"/>
                  </a:lnTo>
                  <a:lnTo>
                    <a:pt x="162" y="16"/>
                  </a:lnTo>
                  <a:lnTo>
                    <a:pt x="229" y="120"/>
                  </a:lnTo>
                  <a:lnTo>
                    <a:pt x="251" y="120"/>
                  </a:lnTo>
                  <a:lnTo>
                    <a:pt x="273" y="13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134"/>
            <p:cNvSpPr>
              <a:spLocks/>
            </p:cNvSpPr>
            <p:nvPr/>
          </p:nvSpPr>
          <p:spPr bwMode="auto">
            <a:xfrm rot="704206">
              <a:off x="7580313" y="2593975"/>
              <a:ext cx="279400" cy="1143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64"/>
                </a:cxn>
                <a:cxn ang="0">
                  <a:pos x="96" y="32"/>
                </a:cxn>
                <a:cxn ang="0">
                  <a:pos x="118" y="32"/>
                </a:cxn>
                <a:cxn ang="0">
                  <a:pos x="147" y="0"/>
                </a:cxn>
              </a:cxnLst>
              <a:rect l="0" t="0" r="r" b="b"/>
              <a:pathLst>
                <a:path w="148" h="65">
                  <a:moveTo>
                    <a:pt x="0" y="40"/>
                  </a:moveTo>
                  <a:lnTo>
                    <a:pt x="44" y="64"/>
                  </a:lnTo>
                  <a:lnTo>
                    <a:pt x="96" y="32"/>
                  </a:lnTo>
                  <a:lnTo>
                    <a:pt x="118" y="32"/>
                  </a:lnTo>
                  <a:lnTo>
                    <a:pt x="1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140"/>
            <p:cNvSpPr>
              <a:spLocks/>
            </p:cNvSpPr>
            <p:nvPr/>
          </p:nvSpPr>
          <p:spPr bwMode="auto">
            <a:xfrm rot="704206">
              <a:off x="4930775" y="4546600"/>
              <a:ext cx="1108075" cy="1031875"/>
            </a:xfrm>
            <a:custGeom>
              <a:avLst/>
              <a:gdLst/>
              <a:ahLst/>
              <a:cxnLst>
                <a:cxn ang="0">
                  <a:pos x="503" y="24"/>
                </a:cxn>
                <a:cxn ang="0">
                  <a:pos x="510" y="48"/>
                </a:cxn>
                <a:cxn ang="0">
                  <a:pos x="540" y="72"/>
                </a:cxn>
                <a:cxn ang="0">
                  <a:pos x="555" y="112"/>
                </a:cxn>
                <a:cxn ang="0">
                  <a:pos x="584" y="120"/>
                </a:cxn>
                <a:cxn ang="0">
                  <a:pos x="584" y="152"/>
                </a:cxn>
                <a:cxn ang="0">
                  <a:pos x="569" y="160"/>
                </a:cxn>
                <a:cxn ang="0">
                  <a:pos x="540" y="216"/>
                </a:cxn>
                <a:cxn ang="0">
                  <a:pos x="518" y="248"/>
                </a:cxn>
                <a:cxn ang="0">
                  <a:pos x="518" y="272"/>
                </a:cxn>
                <a:cxn ang="0">
                  <a:pos x="547" y="272"/>
                </a:cxn>
                <a:cxn ang="0">
                  <a:pos x="540" y="304"/>
                </a:cxn>
                <a:cxn ang="0">
                  <a:pos x="503" y="352"/>
                </a:cxn>
                <a:cxn ang="0">
                  <a:pos x="488" y="352"/>
                </a:cxn>
                <a:cxn ang="0">
                  <a:pos x="458" y="392"/>
                </a:cxn>
                <a:cxn ang="0">
                  <a:pos x="444" y="432"/>
                </a:cxn>
                <a:cxn ang="0">
                  <a:pos x="414" y="432"/>
                </a:cxn>
                <a:cxn ang="0">
                  <a:pos x="407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7" y="504"/>
                </a:cxn>
                <a:cxn ang="0">
                  <a:pos x="384" y="520"/>
                </a:cxn>
                <a:cxn ang="0">
                  <a:pos x="355" y="544"/>
                </a:cxn>
                <a:cxn ang="0">
                  <a:pos x="355" y="552"/>
                </a:cxn>
                <a:cxn ang="0">
                  <a:pos x="259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6" y="504"/>
                </a:cxn>
                <a:cxn ang="0">
                  <a:pos x="67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200" y="520"/>
                </a:cxn>
                <a:cxn ang="0">
                  <a:pos x="222" y="512"/>
                </a:cxn>
                <a:cxn ang="0">
                  <a:pos x="229" y="488"/>
                </a:cxn>
                <a:cxn ang="0">
                  <a:pos x="237" y="448"/>
                </a:cxn>
                <a:cxn ang="0">
                  <a:pos x="274" y="408"/>
                </a:cxn>
                <a:cxn ang="0">
                  <a:pos x="311" y="352"/>
                </a:cxn>
                <a:cxn ang="0">
                  <a:pos x="333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8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3" y="80"/>
                </a:cxn>
                <a:cxn ang="0">
                  <a:pos x="362" y="80"/>
                </a:cxn>
                <a:cxn ang="0">
                  <a:pos x="370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1" y="48"/>
                </a:cxn>
                <a:cxn ang="0">
                  <a:pos x="488" y="16"/>
                </a:cxn>
                <a:cxn ang="0">
                  <a:pos x="518" y="0"/>
                </a:cxn>
                <a:cxn ang="0">
                  <a:pos x="518" y="8"/>
                </a:cxn>
                <a:cxn ang="0">
                  <a:pos x="503" y="24"/>
                </a:cxn>
              </a:cxnLst>
              <a:rect l="0" t="0" r="r" b="b"/>
              <a:pathLst>
                <a:path w="585" h="577">
                  <a:moveTo>
                    <a:pt x="503" y="24"/>
                  </a:moveTo>
                  <a:lnTo>
                    <a:pt x="510" y="48"/>
                  </a:lnTo>
                  <a:lnTo>
                    <a:pt x="540" y="72"/>
                  </a:lnTo>
                  <a:lnTo>
                    <a:pt x="555" y="112"/>
                  </a:lnTo>
                  <a:lnTo>
                    <a:pt x="584" y="120"/>
                  </a:lnTo>
                  <a:lnTo>
                    <a:pt x="584" y="152"/>
                  </a:lnTo>
                  <a:lnTo>
                    <a:pt x="569" y="160"/>
                  </a:lnTo>
                  <a:lnTo>
                    <a:pt x="540" y="216"/>
                  </a:lnTo>
                  <a:lnTo>
                    <a:pt x="518" y="248"/>
                  </a:lnTo>
                  <a:lnTo>
                    <a:pt x="518" y="272"/>
                  </a:lnTo>
                  <a:lnTo>
                    <a:pt x="547" y="272"/>
                  </a:lnTo>
                  <a:lnTo>
                    <a:pt x="540" y="304"/>
                  </a:lnTo>
                  <a:lnTo>
                    <a:pt x="503" y="352"/>
                  </a:lnTo>
                  <a:lnTo>
                    <a:pt x="488" y="352"/>
                  </a:lnTo>
                  <a:lnTo>
                    <a:pt x="458" y="392"/>
                  </a:lnTo>
                  <a:lnTo>
                    <a:pt x="444" y="432"/>
                  </a:lnTo>
                  <a:lnTo>
                    <a:pt x="414" y="432"/>
                  </a:lnTo>
                  <a:lnTo>
                    <a:pt x="407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7" y="504"/>
                  </a:lnTo>
                  <a:lnTo>
                    <a:pt x="384" y="520"/>
                  </a:lnTo>
                  <a:lnTo>
                    <a:pt x="355" y="544"/>
                  </a:lnTo>
                  <a:lnTo>
                    <a:pt x="355" y="552"/>
                  </a:lnTo>
                  <a:lnTo>
                    <a:pt x="259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6" y="504"/>
                  </a:lnTo>
                  <a:lnTo>
                    <a:pt x="67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200" y="520"/>
                  </a:lnTo>
                  <a:lnTo>
                    <a:pt x="222" y="512"/>
                  </a:lnTo>
                  <a:lnTo>
                    <a:pt x="229" y="488"/>
                  </a:lnTo>
                  <a:lnTo>
                    <a:pt x="237" y="448"/>
                  </a:lnTo>
                  <a:lnTo>
                    <a:pt x="274" y="408"/>
                  </a:lnTo>
                  <a:lnTo>
                    <a:pt x="311" y="352"/>
                  </a:lnTo>
                  <a:lnTo>
                    <a:pt x="333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8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3" y="80"/>
                  </a:lnTo>
                  <a:lnTo>
                    <a:pt x="362" y="80"/>
                  </a:lnTo>
                  <a:lnTo>
                    <a:pt x="370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1" y="48"/>
                  </a:lnTo>
                  <a:lnTo>
                    <a:pt x="488" y="16"/>
                  </a:lnTo>
                  <a:lnTo>
                    <a:pt x="518" y="0"/>
                  </a:lnTo>
                  <a:lnTo>
                    <a:pt x="518" y="8"/>
                  </a:lnTo>
                  <a:lnTo>
                    <a:pt x="503" y="2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44"/>
            <p:cNvSpPr>
              <a:spLocks/>
            </p:cNvSpPr>
            <p:nvPr/>
          </p:nvSpPr>
          <p:spPr bwMode="auto">
            <a:xfrm rot="704206">
              <a:off x="4171950" y="5043488"/>
              <a:ext cx="696912" cy="458788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146"/>
            <p:cNvSpPr>
              <a:spLocks/>
            </p:cNvSpPr>
            <p:nvPr/>
          </p:nvSpPr>
          <p:spPr bwMode="auto">
            <a:xfrm rot="704206">
              <a:off x="3533775" y="4037013"/>
              <a:ext cx="855662" cy="644525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154"/>
            <p:cNvSpPr>
              <a:spLocks/>
            </p:cNvSpPr>
            <p:nvPr/>
          </p:nvSpPr>
          <p:spPr bwMode="auto">
            <a:xfrm rot="704206">
              <a:off x="3402013" y="4408488"/>
              <a:ext cx="628650" cy="471488"/>
            </a:xfrm>
            <a:custGeom>
              <a:avLst/>
              <a:gdLst/>
              <a:ahLst/>
              <a:cxnLst>
                <a:cxn ang="0">
                  <a:pos x="66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0" y="16"/>
                </a:cxn>
                <a:cxn ang="0">
                  <a:pos x="191" y="64"/>
                </a:cxn>
                <a:cxn ang="0">
                  <a:pos x="213" y="64"/>
                </a:cxn>
                <a:cxn ang="0">
                  <a:pos x="235" y="80"/>
                </a:cxn>
                <a:cxn ang="0">
                  <a:pos x="258" y="72"/>
                </a:cxn>
                <a:cxn ang="0">
                  <a:pos x="287" y="88"/>
                </a:cxn>
                <a:cxn ang="0">
                  <a:pos x="265" y="96"/>
                </a:cxn>
                <a:cxn ang="0">
                  <a:pos x="280" y="128"/>
                </a:cxn>
                <a:cxn ang="0">
                  <a:pos x="316" y="104"/>
                </a:cxn>
                <a:cxn ang="0">
                  <a:pos x="331" y="128"/>
                </a:cxn>
                <a:cxn ang="0">
                  <a:pos x="331" y="208"/>
                </a:cxn>
                <a:cxn ang="0">
                  <a:pos x="316" y="224"/>
                </a:cxn>
                <a:cxn ang="0">
                  <a:pos x="309" y="240"/>
                </a:cxn>
                <a:cxn ang="0">
                  <a:pos x="265" y="240"/>
                </a:cxn>
                <a:cxn ang="0">
                  <a:pos x="235" y="264"/>
                </a:cxn>
                <a:cxn ang="0">
                  <a:pos x="213" y="248"/>
                </a:cxn>
                <a:cxn ang="0">
                  <a:pos x="206" y="224"/>
                </a:cxn>
                <a:cxn ang="0">
                  <a:pos x="177" y="208"/>
                </a:cxn>
                <a:cxn ang="0">
                  <a:pos x="110" y="240"/>
                </a:cxn>
                <a:cxn ang="0">
                  <a:pos x="88" y="232"/>
                </a:cxn>
                <a:cxn ang="0">
                  <a:pos x="66" y="240"/>
                </a:cxn>
              </a:cxnLst>
              <a:rect l="0" t="0" r="r" b="b"/>
              <a:pathLst>
                <a:path w="332" h="265">
                  <a:moveTo>
                    <a:pt x="66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0" y="16"/>
                  </a:lnTo>
                  <a:lnTo>
                    <a:pt x="191" y="64"/>
                  </a:lnTo>
                  <a:lnTo>
                    <a:pt x="213" y="64"/>
                  </a:lnTo>
                  <a:lnTo>
                    <a:pt x="235" y="80"/>
                  </a:lnTo>
                  <a:lnTo>
                    <a:pt x="258" y="72"/>
                  </a:lnTo>
                  <a:lnTo>
                    <a:pt x="287" y="88"/>
                  </a:lnTo>
                  <a:lnTo>
                    <a:pt x="265" y="96"/>
                  </a:lnTo>
                  <a:lnTo>
                    <a:pt x="280" y="128"/>
                  </a:lnTo>
                  <a:lnTo>
                    <a:pt x="316" y="104"/>
                  </a:lnTo>
                  <a:lnTo>
                    <a:pt x="331" y="128"/>
                  </a:lnTo>
                  <a:lnTo>
                    <a:pt x="331" y="208"/>
                  </a:lnTo>
                  <a:lnTo>
                    <a:pt x="316" y="224"/>
                  </a:lnTo>
                  <a:lnTo>
                    <a:pt x="309" y="240"/>
                  </a:lnTo>
                  <a:lnTo>
                    <a:pt x="265" y="240"/>
                  </a:lnTo>
                  <a:lnTo>
                    <a:pt x="235" y="264"/>
                  </a:lnTo>
                  <a:lnTo>
                    <a:pt x="213" y="248"/>
                  </a:lnTo>
                  <a:lnTo>
                    <a:pt x="206" y="224"/>
                  </a:lnTo>
                  <a:lnTo>
                    <a:pt x="177" y="208"/>
                  </a:lnTo>
                  <a:lnTo>
                    <a:pt x="110" y="240"/>
                  </a:lnTo>
                  <a:lnTo>
                    <a:pt x="88" y="232"/>
                  </a:lnTo>
                  <a:lnTo>
                    <a:pt x="66" y="2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155"/>
            <p:cNvSpPr>
              <a:spLocks/>
            </p:cNvSpPr>
            <p:nvPr/>
          </p:nvSpPr>
          <p:spPr bwMode="auto">
            <a:xfrm rot="704206">
              <a:off x="3429000" y="4816475"/>
              <a:ext cx="827087" cy="644525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00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9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8" y="40"/>
                </a:cxn>
                <a:cxn ang="0">
                  <a:pos x="170" y="56"/>
                </a:cxn>
                <a:cxn ang="0">
                  <a:pos x="200" y="32"/>
                </a:cxn>
                <a:cxn ang="0">
                  <a:pos x="244" y="32"/>
                </a:cxn>
                <a:cxn ang="0">
                  <a:pos x="251" y="16"/>
                </a:cxn>
                <a:cxn ang="0">
                  <a:pos x="266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5" y="64"/>
                </a:cxn>
                <a:cxn ang="0">
                  <a:pos x="325" y="96"/>
                </a:cxn>
                <a:cxn ang="0">
                  <a:pos x="340" y="120"/>
                </a:cxn>
                <a:cxn ang="0">
                  <a:pos x="340" y="128"/>
                </a:cxn>
                <a:cxn ang="0">
                  <a:pos x="392" y="144"/>
                </a:cxn>
                <a:cxn ang="0">
                  <a:pos x="355" y="192"/>
                </a:cxn>
                <a:cxn ang="0">
                  <a:pos x="384" y="224"/>
                </a:cxn>
                <a:cxn ang="0">
                  <a:pos x="392" y="200"/>
                </a:cxn>
                <a:cxn ang="0">
                  <a:pos x="407" y="200"/>
                </a:cxn>
                <a:cxn ang="0">
                  <a:pos x="399" y="232"/>
                </a:cxn>
                <a:cxn ang="0">
                  <a:pos x="436" y="272"/>
                </a:cxn>
                <a:cxn ang="0">
                  <a:pos x="414" y="280"/>
                </a:cxn>
                <a:cxn ang="0">
                  <a:pos x="414" y="296"/>
                </a:cxn>
                <a:cxn ang="0">
                  <a:pos x="421" y="304"/>
                </a:cxn>
                <a:cxn ang="0">
                  <a:pos x="414" y="336"/>
                </a:cxn>
                <a:cxn ang="0">
                  <a:pos x="370" y="336"/>
                </a:cxn>
                <a:cxn ang="0">
                  <a:pos x="333" y="360"/>
                </a:cxn>
                <a:cxn ang="0">
                  <a:pos x="318" y="344"/>
                </a:cxn>
                <a:cxn ang="0">
                  <a:pos x="303" y="320"/>
                </a:cxn>
                <a:cxn ang="0">
                  <a:pos x="281" y="336"/>
                </a:cxn>
                <a:cxn ang="0">
                  <a:pos x="251" y="312"/>
                </a:cxn>
                <a:cxn ang="0">
                  <a:pos x="244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7" h="361">
                  <a:moveTo>
                    <a:pt x="214" y="264"/>
                  </a:moveTo>
                  <a:lnTo>
                    <a:pt x="200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9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8" y="40"/>
                  </a:lnTo>
                  <a:lnTo>
                    <a:pt x="170" y="56"/>
                  </a:lnTo>
                  <a:lnTo>
                    <a:pt x="200" y="32"/>
                  </a:lnTo>
                  <a:lnTo>
                    <a:pt x="244" y="32"/>
                  </a:lnTo>
                  <a:lnTo>
                    <a:pt x="251" y="16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5" y="64"/>
                  </a:lnTo>
                  <a:lnTo>
                    <a:pt x="325" y="96"/>
                  </a:lnTo>
                  <a:lnTo>
                    <a:pt x="340" y="120"/>
                  </a:lnTo>
                  <a:lnTo>
                    <a:pt x="340" y="128"/>
                  </a:lnTo>
                  <a:lnTo>
                    <a:pt x="392" y="144"/>
                  </a:lnTo>
                  <a:lnTo>
                    <a:pt x="355" y="192"/>
                  </a:lnTo>
                  <a:lnTo>
                    <a:pt x="384" y="224"/>
                  </a:lnTo>
                  <a:lnTo>
                    <a:pt x="392" y="200"/>
                  </a:lnTo>
                  <a:lnTo>
                    <a:pt x="407" y="200"/>
                  </a:lnTo>
                  <a:lnTo>
                    <a:pt x="399" y="232"/>
                  </a:lnTo>
                  <a:lnTo>
                    <a:pt x="436" y="272"/>
                  </a:lnTo>
                  <a:lnTo>
                    <a:pt x="414" y="280"/>
                  </a:lnTo>
                  <a:lnTo>
                    <a:pt x="414" y="296"/>
                  </a:lnTo>
                  <a:lnTo>
                    <a:pt x="421" y="304"/>
                  </a:lnTo>
                  <a:lnTo>
                    <a:pt x="414" y="336"/>
                  </a:lnTo>
                  <a:lnTo>
                    <a:pt x="370" y="336"/>
                  </a:lnTo>
                  <a:lnTo>
                    <a:pt x="333" y="360"/>
                  </a:lnTo>
                  <a:lnTo>
                    <a:pt x="318" y="344"/>
                  </a:lnTo>
                  <a:lnTo>
                    <a:pt x="303" y="320"/>
                  </a:lnTo>
                  <a:lnTo>
                    <a:pt x="281" y="336"/>
                  </a:lnTo>
                  <a:lnTo>
                    <a:pt x="251" y="312"/>
                  </a:lnTo>
                  <a:lnTo>
                    <a:pt x="244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156"/>
            <p:cNvSpPr>
              <a:spLocks/>
            </p:cNvSpPr>
            <p:nvPr/>
          </p:nvSpPr>
          <p:spPr bwMode="auto">
            <a:xfrm rot="704206">
              <a:off x="3825875" y="5067300"/>
              <a:ext cx="239712" cy="2444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157"/>
            <p:cNvSpPr>
              <a:spLocks/>
            </p:cNvSpPr>
            <p:nvPr/>
          </p:nvSpPr>
          <p:spPr bwMode="auto">
            <a:xfrm rot="704206">
              <a:off x="3136900" y="4084638"/>
              <a:ext cx="409575" cy="614363"/>
            </a:xfrm>
            <a:custGeom>
              <a:avLst/>
              <a:gdLst/>
              <a:ahLst/>
              <a:cxnLst>
                <a:cxn ang="0">
                  <a:pos x="215" y="136"/>
                </a:cxn>
                <a:cxn ang="0">
                  <a:pos x="215" y="144"/>
                </a:cxn>
                <a:cxn ang="0">
                  <a:pos x="208" y="168"/>
                </a:cxn>
                <a:cxn ang="0">
                  <a:pos x="215" y="192"/>
                </a:cxn>
                <a:cxn ang="0">
                  <a:pos x="163" y="216"/>
                </a:cxn>
                <a:cxn ang="0">
                  <a:pos x="163" y="248"/>
                </a:cxn>
                <a:cxn ang="0">
                  <a:pos x="178" y="280"/>
                </a:cxn>
                <a:cxn ang="0">
                  <a:pos x="163" y="296"/>
                </a:cxn>
                <a:cxn ang="0">
                  <a:pos x="163" y="312"/>
                </a:cxn>
                <a:cxn ang="0">
                  <a:pos x="104" y="344"/>
                </a:cxn>
                <a:cxn ang="0">
                  <a:pos x="82" y="336"/>
                </a:cxn>
                <a:cxn ang="0">
                  <a:pos x="82" y="312"/>
                </a:cxn>
                <a:cxn ang="0">
                  <a:pos x="104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7" y="120"/>
                </a:cxn>
                <a:cxn ang="0">
                  <a:pos x="67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2" y="8"/>
                </a:cxn>
                <a:cxn ang="0">
                  <a:pos x="82" y="40"/>
                </a:cxn>
                <a:cxn ang="0">
                  <a:pos x="126" y="56"/>
                </a:cxn>
                <a:cxn ang="0">
                  <a:pos x="141" y="40"/>
                </a:cxn>
                <a:cxn ang="0">
                  <a:pos x="163" y="56"/>
                </a:cxn>
                <a:cxn ang="0">
                  <a:pos x="200" y="24"/>
                </a:cxn>
                <a:cxn ang="0">
                  <a:pos x="200" y="32"/>
                </a:cxn>
                <a:cxn ang="0">
                  <a:pos x="208" y="88"/>
                </a:cxn>
                <a:cxn ang="0">
                  <a:pos x="215" y="136"/>
                </a:cxn>
              </a:cxnLst>
              <a:rect l="0" t="0" r="r" b="b"/>
              <a:pathLst>
                <a:path w="216" h="345">
                  <a:moveTo>
                    <a:pt x="215" y="136"/>
                  </a:moveTo>
                  <a:lnTo>
                    <a:pt x="215" y="144"/>
                  </a:lnTo>
                  <a:lnTo>
                    <a:pt x="208" y="168"/>
                  </a:lnTo>
                  <a:lnTo>
                    <a:pt x="215" y="192"/>
                  </a:lnTo>
                  <a:lnTo>
                    <a:pt x="163" y="216"/>
                  </a:lnTo>
                  <a:lnTo>
                    <a:pt x="163" y="248"/>
                  </a:lnTo>
                  <a:lnTo>
                    <a:pt x="178" y="280"/>
                  </a:lnTo>
                  <a:lnTo>
                    <a:pt x="163" y="296"/>
                  </a:lnTo>
                  <a:lnTo>
                    <a:pt x="163" y="312"/>
                  </a:lnTo>
                  <a:lnTo>
                    <a:pt x="104" y="344"/>
                  </a:lnTo>
                  <a:lnTo>
                    <a:pt x="82" y="336"/>
                  </a:lnTo>
                  <a:lnTo>
                    <a:pt x="82" y="312"/>
                  </a:lnTo>
                  <a:lnTo>
                    <a:pt x="104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7" y="120"/>
                  </a:lnTo>
                  <a:lnTo>
                    <a:pt x="67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2" y="8"/>
                  </a:lnTo>
                  <a:lnTo>
                    <a:pt x="82" y="40"/>
                  </a:lnTo>
                  <a:lnTo>
                    <a:pt x="126" y="56"/>
                  </a:lnTo>
                  <a:lnTo>
                    <a:pt x="141" y="40"/>
                  </a:lnTo>
                  <a:lnTo>
                    <a:pt x="163" y="56"/>
                  </a:lnTo>
                  <a:lnTo>
                    <a:pt x="200" y="24"/>
                  </a:lnTo>
                  <a:lnTo>
                    <a:pt x="200" y="32"/>
                  </a:lnTo>
                  <a:lnTo>
                    <a:pt x="208" y="88"/>
                  </a:lnTo>
                  <a:lnTo>
                    <a:pt x="215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158"/>
            <p:cNvSpPr>
              <a:spLocks/>
            </p:cNvSpPr>
            <p:nvPr/>
          </p:nvSpPr>
          <p:spPr bwMode="auto">
            <a:xfrm rot="704206">
              <a:off x="2398713" y="2660650"/>
              <a:ext cx="1233487" cy="760413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159"/>
            <p:cNvSpPr>
              <a:spLocks/>
            </p:cNvSpPr>
            <p:nvPr/>
          </p:nvSpPr>
          <p:spPr bwMode="auto">
            <a:xfrm rot="704206">
              <a:off x="2092325" y="2216150"/>
              <a:ext cx="1624012" cy="944563"/>
            </a:xfrm>
            <a:custGeom>
              <a:avLst/>
              <a:gdLst/>
              <a:ahLst/>
              <a:cxnLst>
                <a:cxn ang="0">
                  <a:pos x="503" y="240"/>
                </a:cxn>
                <a:cxn ang="0">
                  <a:pos x="533" y="240"/>
                </a:cxn>
                <a:cxn ang="0">
                  <a:pos x="710" y="336"/>
                </a:cxn>
                <a:cxn ang="0">
                  <a:pos x="769" y="320"/>
                </a:cxn>
                <a:cxn ang="0">
                  <a:pos x="814" y="304"/>
                </a:cxn>
                <a:cxn ang="0">
                  <a:pos x="851" y="296"/>
                </a:cxn>
                <a:cxn ang="0">
                  <a:pos x="843" y="264"/>
                </a:cxn>
                <a:cxn ang="0">
                  <a:pos x="858" y="216"/>
                </a:cxn>
                <a:cxn ang="0">
                  <a:pos x="777" y="168"/>
                </a:cxn>
                <a:cxn ang="0">
                  <a:pos x="747" y="96"/>
                </a:cxn>
                <a:cxn ang="0">
                  <a:pos x="762" y="176"/>
                </a:cxn>
                <a:cxn ang="0">
                  <a:pos x="740" y="232"/>
                </a:cxn>
                <a:cxn ang="0">
                  <a:pos x="703" y="240"/>
                </a:cxn>
                <a:cxn ang="0">
                  <a:pos x="718" y="192"/>
                </a:cxn>
                <a:cxn ang="0">
                  <a:pos x="636" y="184"/>
                </a:cxn>
                <a:cxn ang="0">
                  <a:pos x="584" y="176"/>
                </a:cxn>
                <a:cxn ang="0">
                  <a:pos x="629" y="144"/>
                </a:cxn>
                <a:cxn ang="0">
                  <a:pos x="570" y="160"/>
                </a:cxn>
                <a:cxn ang="0">
                  <a:pos x="488" y="136"/>
                </a:cxn>
                <a:cxn ang="0">
                  <a:pos x="451" y="136"/>
                </a:cxn>
                <a:cxn ang="0">
                  <a:pos x="392" y="152"/>
                </a:cxn>
                <a:cxn ang="0">
                  <a:pos x="444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40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3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8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4" y="480"/>
                </a:cxn>
                <a:cxn ang="0">
                  <a:pos x="303" y="424"/>
                </a:cxn>
                <a:cxn ang="0">
                  <a:pos x="259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5" y="344"/>
                </a:cxn>
                <a:cxn ang="0">
                  <a:pos x="399" y="352"/>
                </a:cxn>
                <a:cxn ang="0">
                  <a:pos x="414" y="296"/>
                </a:cxn>
                <a:cxn ang="0">
                  <a:pos x="429" y="248"/>
                </a:cxn>
              </a:cxnLst>
              <a:rect l="0" t="0" r="r" b="b"/>
              <a:pathLst>
                <a:path w="859" h="529">
                  <a:moveTo>
                    <a:pt x="429" y="248"/>
                  </a:moveTo>
                  <a:lnTo>
                    <a:pt x="503" y="240"/>
                  </a:lnTo>
                  <a:lnTo>
                    <a:pt x="510" y="232"/>
                  </a:lnTo>
                  <a:lnTo>
                    <a:pt x="533" y="240"/>
                  </a:lnTo>
                  <a:lnTo>
                    <a:pt x="621" y="296"/>
                  </a:lnTo>
                  <a:lnTo>
                    <a:pt x="710" y="336"/>
                  </a:lnTo>
                  <a:lnTo>
                    <a:pt x="755" y="336"/>
                  </a:lnTo>
                  <a:lnTo>
                    <a:pt x="769" y="320"/>
                  </a:lnTo>
                  <a:lnTo>
                    <a:pt x="799" y="320"/>
                  </a:lnTo>
                  <a:lnTo>
                    <a:pt x="814" y="304"/>
                  </a:lnTo>
                  <a:lnTo>
                    <a:pt x="843" y="296"/>
                  </a:lnTo>
                  <a:lnTo>
                    <a:pt x="851" y="296"/>
                  </a:lnTo>
                  <a:lnTo>
                    <a:pt x="858" y="280"/>
                  </a:lnTo>
                  <a:lnTo>
                    <a:pt x="843" y="264"/>
                  </a:lnTo>
                  <a:lnTo>
                    <a:pt x="858" y="248"/>
                  </a:lnTo>
                  <a:lnTo>
                    <a:pt x="858" y="216"/>
                  </a:lnTo>
                  <a:lnTo>
                    <a:pt x="806" y="168"/>
                  </a:lnTo>
                  <a:lnTo>
                    <a:pt x="777" y="168"/>
                  </a:lnTo>
                  <a:lnTo>
                    <a:pt x="777" y="120"/>
                  </a:lnTo>
                  <a:lnTo>
                    <a:pt x="747" y="96"/>
                  </a:lnTo>
                  <a:lnTo>
                    <a:pt x="747" y="128"/>
                  </a:lnTo>
                  <a:lnTo>
                    <a:pt x="762" y="176"/>
                  </a:lnTo>
                  <a:lnTo>
                    <a:pt x="762" y="216"/>
                  </a:lnTo>
                  <a:lnTo>
                    <a:pt x="740" y="232"/>
                  </a:lnTo>
                  <a:lnTo>
                    <a:pt x="725" y="256"/>
                  </a:lnTo>
                  <a:lnTo>
                    <a:pt x="703" y="240"/>
                  </a:lnTo>
                  <a:lnTo>
                    <a:pt x="725" y="224"/>
                  </a:lnTo>
                  <a:lnTo>
                    <a:pt x="718" y="192"/>
                  </a:lnTo>
                  <a:lnTo>
                    <a:pt x="673" y="200"/>
                  </a:lnTo>
                  <a:lnTo>
                    <a:pt x="636" y="184"/>
                  </a:lnTo>
                  <a:lnTo>
                    <a:pt x="607" y="200"/>
                  </a:lnTo>
                  <a:lnTo>
                    <a:pt x="584" y="176"/>
                  </a:lnTo>
                  <a:lnTo>
                    <a:pt x="629" y="168"/>
                  </a:lnTo>
                  <a:lnTo>
                    <a:pt x="629" y="144"/>
                  </a:lnTo>
                  <a:lnTo>
                    <a:pt x="584" y="136"/>
                  </a:lnTo>
                  <a:lnTo>
                    <a:pt x="570" y="160"/>
                  </a:lnTo>
                  <a:lnTo>
                    <a:pt x="555" y="144"/>
                  </a:lnTo>
                  <a:lnTo>
                    <a:pt x="488" y="136"/>
                  </a:lnTo>
                  <a:lnTo>
                    <a:pt x="473" y="152"/>
                  </a:lnTo>
                  <a:lnTo>
                    <a:pt x="451" y="136"/>
                  </a:lnTo>
                  <a:lnTo>
                    <a:pt x="429" y="168"/>
                  </a:lnTo>
                  <a:lnTo>
                    <a:pt x="392" y="152"/>
                  </a:lnTo>
                  <a:lnTo>
                    <a:pt x="407" y="104"/>
                  </a:lnTo>
                  <a:lnTo>
                    <a:pt x="444" y="112"/>
                  </a:lnTo>
                  <a:lnTo>
                    <a:pt x="451" y="56"/>
                  </a:lnTo>
                  <a:lnTo>
                    <a:pt x="399" y="0"/>
                  </a:lnTo>
                  <a:lnTo>
                    <a:pt x="407" y="56"/>
                  </a:lnTo>
                  <a:lnTo>
                    <a:pt x="362" y="88"/>
                  </a:lnTo>
                  <a:lnTo>
                    <a:pt x="355" y="136"/>
                  </a:lnTo>
                  <a:lnTo>
                    <a:pt x="340" y="144"/>
                  </a:lnTo>
                  <a:lnTo>
                    <a:pt x="333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3" y="128"/>
                  </a:lnTo>
                  <a:lnTo>
                    <a:pt x="141" y="80"/>
                  </a:lnTo>
                  <a:lnTo>
                    <a:pt x="118" y="104"/>
                  </a:lnTo>
                  <a:lnTo>
                    <a:pt x="126" y="152"/>
                  </a:lnTo>
                  <a:lnTo>
                    <a:pt x="81" y="144"/>
                  </a:lnTo>
                  <a:lnTo>
                    <a:pt x="67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6" y="424"/>
                  </a:lnTo>
                  <a:lnTo>
                    <a:pt x="178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1" y="512"/>
                  </a:lnTo>
                  <a:lnTo>
                    <a:pt x="274" y="480"/>
                  </a:lnTo>
                  <a:lnTo>
                    <a:pt x="333" y="440"/>
                  </a:lnTo>
                  <a:lnTo>
                    <a:pt x="303" y="424"/>
                  </a:lnTo>
                  <a:lnTo>
                    <a:pt x="281" y="440"/>
                  </a:lnTo>
                  <a:lnTo>
                    <a:pt x="259" y="416"/>
                  </a:lnTo>
                  <a:lnTo>
                    <a:pt x="281" y="392"/>
                  </a:lnTo>
                  <a:lnTo>
                    <a:pt x="303" y="336"/>
                  </a:lnTo>
                  <a:lnTo>
                    <a:pt x="281" y="304"/>
                  </a:lnTo>
                  <a:lnTo>
                    <a:pt x="288" y="288"/>
                  </a:lnTo>
                  <a:lnTo>
                    <a:pt x="333" y="312"/>
                  </a:lnTo>
                  <a:lnTo>
                    <a:pt x="355" y="344"/>
                  </a:lnTo>
                  <a:lnTo>
                    <a:pt x="385" y="336"/>
                  </a:lnTo>
                  <a:lnTo>
                    <a:pt x="399" y="352"/>
                  </a:lnTo>
                  <a:lnTo>
                    <a:pt x="414" y="336"/>
                  </a:lnTo>
                  <a:lnTo>
                    <a:pt x="414" y="296"/>
                  </a:lnTo>
                  <a:lnTo>
                    <a:pt x="399" y="280"/>
                  </a:lnTo>
                  <a:lnTo>
                    <a:pt x="429" y="24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160"/>
            <p:cNvSpPr>
              <a:spLocks/>
            </p:cNvSpPr>
            <p:nvPr/>
          </p:nvSpPr>
          <p:spPr bwMode="auto">
            <a:xfrm rot="704206">
              <a:off x="2638425" y="4022725"/>
              <a:ext cx="420687" cy="314325"/>
            </a:xfrm>
            <a:custGeom>
              <a:avLst/>
              <a:gdLst/>
              <a:ahLst/>
              <a:cxnLst>
                <a:cxn ang="0">
                  <a:pos x="214" y="120"/>
                </a:cxn>
                <a:cxn ang="0">
                  <a:pos x="192" y="112"/>
                </a:cxn>
                <a:cxn ang="0">
                  <a:pos x="184" y="88"/>
                </a:cxn>
                <a:cxn ang="0">
                  <a:pos x="155" y="88"/>
                </a:cxn>
                <a:cxn ang="0">
                  <a:pos x="140" y="56"/>
                </a:cxn>
                <a:cxn ang="0">
                  <a:pos x="140" y="24"/>
                </a:cxn>
                <a:cxn ang="0">
                  <a:pos x="125" y="16"/>
                </a:cxn>
                <a:cxn ang="0">
                  <a:pos x="96" y="24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3" y="152"/>
                </a:cxn>
                <a:cxn ang="0">
                  <a:pos x="184" y="160"/>
                </a:cxn>
                <a:cxn ang="0">
                  <a:pos x="221" y="144"/>
                </a:cxn>
                <a:cxn ang="0">
                  <a:pos x="214" y="120"/>
                </a:cxn>
              </a:cxnLst>
              <a:rect l="0" t="0" r="r" b="b"/>
              <a:pathLst>
                <a:path w="222" h="177">
                  <a:moveTo>
                    <a:pt x="214" y="120"/>
                  </a:moveTo>
                  <a:lnTo>
                    <a:pt x="192" y="112"/>
                  </a:lnTo>
                  <a:lnTo>
                    <a:pt x="184" y="88"/>
                  </a:lnTo>
                  <a:lnTo>
                    <a:pt x="155" y="88"/>
                  </a:lnTo>
                  <a:lnTo>
                    <a:pt x="140" y="56"/>
                  </a:lnTo>
                  <a:lnTo>
                    <a:pt x="140" y="24"/>
                  </a:lnTo>
                  <a:lnTo>
                    <a:pt x="125" y="16"/>
                  </a:lnTo>
                  <a:lnTo>
                    <a:pt x="96" y="24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3" y="152"/>
                  </a:lnTo>
                  <a:lnTo>
                    <a:pt x="184" y="160"/>
                  </a:lnTo>
                  <a:lnTo>
                    <a:pt x="221" y="144"/>
                  </a:lnTo>
                  <a:lnTo>
                    <a:pt x="21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161"/>
            <p:cNvSpPr>
              <a:spLocks/>
            </p:cNvSpPr>
            <p:nvPr/>
          </p:nvSpPr>
          <p:spPr bwMode="auto">
            <a:xfrm rot="704206">
              <a:off x="2336800" y="3883025"/>
              <a:ext cx="366712" cy="47307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162"/>
            <p:cNvSpPr>
              <a:spLocks/>
            </p:cNvSpPr>
            <p:nvPr/>
          </p:nvSpPr>
          <p:spPr bwMode="auto">
            <a:xfrm rot="704206">
              <a:off x="2119313" y="3686175"/>
              <a:ext cx="434975" cy="630238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163"/>
            <p:cNvSpPr>
              <a:spLocks/>
            </p:cNvSpPr>
            <p:nvPr/>
          </p:nvSpPr>
          <p:spPr bwMode="auto">
            <a:xfrm rot="704206">
              <a:off x="1781175" y="3800475"/>
              <a:ext cx="655637" cy="673100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164"/>
            <p:cNvSpPr>
              <a:spLocks/>
            </p:cNvSpPr>
            <p:nvPr/>
          </p:nvSpPr>
          <p:spPr bwMode="auto">
            <a:xfrm rot="704206">
              <a:off x="1765300" y="2481263"/>
              <a:ext cx="655637" cy="573088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165"/>
            <p:cNvSpPr>
              <a:spLocks/>
            </p:cNvSpPr>
            <p:nvPr/>
          </p:nvSpPr>
          <p:spPr bwMode="auto">
            <a:xfrm rot="704206">
              <a:off x="2065338" y="2984500"/>
              <a:ext cx="546100" cy="631825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166"/>
            <p:cNvSpPr>
              <a:spLocks/>
            </p:cNvSpPr>
            <p:nvPr/>
          </p:nvSpPr>
          <p:spPr bwMode="auto">
            <a:xfrm rot="704206">
              <a:off x="2192338" y="3400425"/>
              <a:ext cx="269875" cy="331788"/>
            </a:xfrm>
            <a:custGeom>
              <a:avLst/>
              <a:gdLst/>
              <a:ahLst/>
              <a:cxnLst>
                <a:cxn ang="0">
                  <a:pos x="134" y="32"/>
                </a:cxn>
                <a:cxn ang="0">
                  <a:pos x="141" y="64"/>
                </a:cxn>
                <a:cxn ang="0">
                  <a:pos x="126" y="80"/>
                </a:cxn>
                <a:cxn ang="0">
                  <a:pos x="126" y="112"/>
                </a:cxn>
                <a:cxn ang="0">
                  <a:pos x="82" y="128"/>
                </a:cxn>
                <a:cxn ang="0">
                  <a:pos x="104" y="152"/>
                </a:cxn>
                <a:cxn ang="0">
                  <a:pos x="67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30" y="152"/>
                </a:cxn>
                <a:cxn ang="0">
                  <a:pos x="0" y="120"/>
                </a:cxn>
                <a:cxn ang="0">
                  <a:pos x="30" y="80"/>
                </a:cxn>
                <a:cxn ang="0">
                  <a:pos x="37" y="48"/>
                </a:cxn>
                <a:cxn ang="0">
                  <a:pos x="67" y="40"/>
                </a:cxn>
                <a:cxn ang="0">
                  <a:pos x="82" y="0"/>
                </a:cxn>
                <a:cxn ang="0">
                  <a:pos x="104" y="8"/>
                </a:cxn>
                <a:cxn ang="0">
                  <a:pos x="119" y="32"/>
                </a:cxn>
                <a:cxn ang="0">
                  <a:pos x="134" y="32"/>
                </a:cxn>
              </a:cxnLst>
              <a:rect l="0" t="0" r="r" b="b"/>
              <a:pathLst>
                <a:path w="142" h="185">
                  <a:moveTo>
                    <a:pt x="134" y="32"/>
                  </a:moveTo>
                  <a:lnTo>
                    <a:pt x="141" y="64"/>
                  </a:lnTo>
                  <a:lnTo>
                    <a:pt x="126" y="80"/>
                  </a:lnTo>
                  <a:lnTo>
                    <a:pt x="126" y="112"/>
                  </a:lnTo>
                  <a:lnTo>
                    <a:pt x="82" y="128"/>
                  </a:lnTo>
                  <a:lnTo>
                    <a:pt x="104" y="152"/>
                  </a:lnTo>
                  <a:lnTo>
                    <a:pt x="67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30" y="152"/>
                  </a:lnTo>
                  <a:lnTo>
                    <a:pt x="0" y="120"/>
                  </a:lnTo>
                  <a:lnTo>
                    <a:pt x="30" y="80"/>
                  </a:lnTo>
                  <a:lnTo>
                    <a:pt x="37" y="48"/>
                  </a:lnTo>
                  <a:lnTo>
                    <a:pt x="67" y="40"/>
                  </a:lnTo>
                  <a:lnTo>
                    <a:pt x="82" y="0"/>
                  </a:lnTo>
                  <a:lnTo>
                    <a:pt x="104" y="8"/>
                  </a:lnTo>
                  <a:lnTo>
                    <a:pt x="119" y="32"/>
                  </a:lnTo>
                  <a:lnTo>
                    <a:pt x="134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167"/>
            <p:cNvSpPr>
              <a:spLocks/>
            </p:cNvSpPr>
            <p:nvPr/>
          </p:nvSpPr>
          <p:spPr bwMode="auto">
            <a:xfrm rot="704206">
              <a:off x="1881188" y="3470275"/>
              <a:ext cx="420687" cy="3476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9" y="8"/>
                </a:cxn>
                <a:cxn ang="0">
                  <a:pos x="30" y="24"/>
                </a:cxn>
                <a:cxn ang="0">
                  <a:pos x="30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7" y="136"/>
                </a:cxn>
                <a:cxn ang="0">
                  <a:pos x="104" y="136"/>
                </a:cxn>
                <a:cxn ang="0">
                  <a:pos x="133" y="176"/>
                </a:cxn>
                <a:cxn ang="0">
                  <a:pos x="163" y="192"/>
                </a:cxn>
                <a:cxn ang="0">
                  <a:pos x="185" y="168"/>
                </a:cxn>
                <a:cxn ang="0">
                  <a:pos x="178" y="144"/>
                </a:cxn>
                <a:cxn ang="0">
                  <a:pos x="215" y="144"/>
                </a:cxn>
                <a:cxn ang="0">
                  <a:pos x="222" y="112"/>
                </a:cxn>
                <a:cxn ang="0">
                  <a:pos x="215" y="120"/>
                </a:cxn>
                <a:cxn ang="0">
                  <a:pos x="215" y="72"/>
                </a:cxn>
                <a:cxn ang="0">
                  <a:pos x="192" y="72"/>
                </a:cxn>
                <a:cxn ang="0">
                  <a:pos x="185" y="88"/>
                </a:cxn>
                <a:cxn ang="0">
                  <a:pos x="155" y="56"/>
                </a:cxn>
                <a:cxn ang="0">
                  <a:pos x="148" y="16"/>
                </a:cxn>
                <a:cxn ang="0">
                  <a:pos x="141" y="8"/>
                </a:cxn>
                <a:cxn ang="0">
                  <a:pos x="141" y="0"/>
                </a:cxn>
              </a:cxnLst>
              <a:rect l="0" t="0" r="r" b="b"/>
              <a:pathLst>
                <a:path w="223" h="193">
                  <a:moveTo>
                    <a:pt x="141" y="0"/>
                  </a:moveTo>
                  <a:lnTo>
                    <a:pt x="59" y="8"/>
                  </a:lnTo>
                  <a:lnTo>
                    <a:pt x="30" y="24"/>
                  </a:lnTo>
                  <a:lnTo>
                    <a:pt x="30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7" y="136"/>
                  </a:lnTo>
                  <a:lnTo>
                    <a:pt x="104" y="136"/>
                  </a:lnTo>
                  <a:lnTo>
                    <a:pt x="133" y="176"/>
                  </a:lnTo>
                  <a:lnTo>
                    <a:pt x="163" y="192"/>
                  </a:lnTo>
                  <a:lnTo>
                    <a:pt x="185" y="168"/>
                  </a:lnTo>
                  <a:lnTo>
                    <a:pt x="178" y="144"/>
                  </a:lnTo>
                  <a:lnTo>
                    <a:pt x="215" y="144"/>
                  </a:lnTo>
                  <a:lnTo>
                    <a:pt x="222" y="112"/>
                  </a:lnTo>
                  <a:lnTo>
                    <a:pt x="215" y="120"/>
                  </a:lnTo>
                  <a:lnTo>
                    <a:pt x="215" y="72"/>
                  </a:lnTo>
                  <a:lnTo>
                    <a:pt x="192" y="72"/>
                  </a:lnTo>
                  <a:lnTo>
                    <a:pt x="185" y="88"/>
                  </a:lnTo>
                  <a:lnTo>
                    <a:pt x="155" y="56"/>
                  </a:lnTo>
                  <a:lnTo>
                    <a:pt x="148" y="16"/>
                  </a:lnTo>
                  <a:lnTo>
                    <a:pt x="141" y="8"/>
                  </a:lnTo>
                  <a:lnTo>
                    <a:pt x="141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168"/>
            <p:cNvSpPr>
              <a:spLocks/>
            </p:cNvSpPr>
            <p:nvPr/>
          </p:nvSpPr>
          <p:spPr bwMode="auto">
            <a:xfrm rot="704206">
              <a:off x="1947863" y="3290888"/>
              <a:ext cx="254000" cy="187325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4" y="48"/>
                </a:cxn>
                <a:cxn ang="0">
                  <a:pos x="127" y="72"/>
                </a:cxn>
                <a:cxn ang="0">
                  <a:pos x="134" y="96"/>
                </a:cxn>
                <a:cxn ang="0">
                  <a:pos x="52" y="104"/>
                </a:cxn>
              </a:cxnLst>
              <a:rect l="0" t="0" r="r" b="b"/>
              <a:pathLst>
                <a:path w="135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4" y="48"/>
                  </a:lnTo>
                  <a:lnTo>
                    <a:pt x="127" y="72"/>
                  </a:lnTo>
                  <a:lnTo>
                    <a:pt x="134" y="96"/>
                  </a:lnTo>
                  <a:lnTo>
                    <a:pt x="52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169"/>
            <p:cNvSpPr>
              <a:spLocks/>
            </p:cNvSpPr>
            <p:nvPr/>
          </p:nvSpPr>
          <p:spPr bwMode="auto">
            <a:xfrm rot="704206">
              <a:off x="1844675" y="3363913"/>
              <a:ext cx="184150" cy="17462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170"/>
            <p:cNvSpPr>
              <a:spLocks/>
            </p:cNvSpPr>
            <p:nvPr/>
          </p:nvSpPr>
          <p:spPr bwMode="auto">
            <a:xfrm rot="704206">
              <a:off x="1768475" y="3683000"/>
              <a:ext cx="325437" cy="274638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5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2" y="120"/>
                </a:cxn>
                <a:cxn ang="0">
                  <a:pos x="119" y="112"/>
                </a:cxn>
                <a:cxn ang="0">
                  <a:pos x="126" y="80"/>
                </a:cxn>
                <a:cxn ang="0">
                  <a:pos x="149" y="72"/>
                </a:cxn>
                <a:cxn ang="0">
                  <a:pos x="171" y="40"/>
                </a:cxn>
                <a:cxn ang="0">
                  <a:pos x="141" y="0"/>
                </a:cxn>
                <a:cxn ang="0">
                  <a:pos x="104" y="0"/>
                </a:cxn>
              </a:cxnLst>
              <a:rect l="0" t="0" r="r" b="b"/>
              <a:pathLst>
                <a:path w="172" h="153">
                  <a:moveTo>
                    <a:pt x="104" y="0"/>
                  </a:moveTo>
                  <a:lnTo>
                    <a:pt x="67" y="24"/>
                  </a:lnTo>
                  <a:lnTo>
                    <a:pt x="45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2" y="120"/>
                  </a:lnTo>
                  <a:lnTo>
                    <a:pt x="119" y="112"/>
                  </a:lnTo>
                  <a:lnTo>
                    <a:pt x="126" y="80"/>
                  </a:lnTo>
                  <a:lnTo>
                    <a:pt x="149" y="72"/>
                  </a:lnTo>
                  <a:lnTo>
                    <a:pt x="171" y="40"/>
                  </a:lnTo>
                  <a:lnTo>
                    <a:pt x="141" y="0"/>
                  </a:lnTo>
                  <a:lnTo>
                    <a:pt x="10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171"/>
            <p:cNvSpPr>
              <a:spLocks/>
            </p:cNvSpPr>
            <p:nvPr/>
          </p:nvSpPr>
          <p:spPr bwMode="auto">
            <a:xfrm rot="704206">
              <a:off x="1362075" y="3502025"/>
              <a:ext cx="488950" cy="488950"/>
            </a:xfrm>
            <a:custGeom>
              <a:avLst/>
              <a:gdLst/>
              <a:ahLst/>
              <a:cxnLst>
                <a:cxn ang="0">
                  <a:pos x="110" y="264"/>
                </a:cxn>
                <a:cxn ang="0">
                  <a:pos x="132" y="272"/>
                </a:cxn>
                <a:cxn ang="0">
                  <a:pos x="140" y="240"/>
                </a:cxn>
                <a:cxn ang="0">
                  <a:pos x="198" y="224"/>
                </a:cxn>
                <a:cxn ang="0">
                  <a:pos x="228" y="224"/>
                </a:cxn>
                <a:cxn ang="0">
                  <a:pos x="257" y="216"/>
                </a:cxn>
                <a:cxn ang="0">
                  <a:pos x="257" y="176"/>
                </a:cxn>
                <a:cxn ang="0">
                  <a:pos x="235" y="144"/>
                </a:cxn>
                <a:cxn ang="0">
                  <a:pos x="220" y="120"/>
                </a:cxn>
                <a:cxn ang="0">
                  <a:pos x="220" y="104"/>
                </a:cxn>
                <a:cxn ang="0">
                  <a:pos x="176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5" y="32"/>
                </a:cxn>
                <a:cxn ang="0">
                  <a:pos x="81" y="32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5" y="176"/>
                </a:cxn>
                <a:cxn ang="0">
                  <a:pos x="95" y="200"/>
                </a:cxn>
                <a:cxn ang="0">
                  <a:pos x="95" y="208"/>
                </a:cxn>
                <a:cxn ang="0">
                  <a:pos x="110" y="264"/>
                </a:cxn>
              </a:cxnLst>
              <a:rect l="0" t="0" r="r" b="b"/>
              <a:pathLst>
                <a:path w="258" h="273">
                  <a:moveTo>
                    <a:pt x="110" y="264"/>
                  </a:moveTo>
                  <a:lnTo>
                    <a:pt x="132" y="272"/>
                  </a:lnTo>
                  <a:lnTo>
                    <a:pt x="140" y="240"/>
                  </a:lnTo>
                  <a:lnTo>
                    <a:pt x="198" y="224"/>
                  </a:lnTo>
                  <a:lnTo>
                    <a:pt x="228" y="224"/>
                  </a:lnTo>
                  <a:lnTo>
                    <a:pt x="257" y="216"/>
                  </a:lnTo>
                  <a:lnTo>
                    <a:pt x="257" y="176"/>
                  </a:lnTo>
                  <a:lnTo>
                    <a:pt x="235" y="144"/>
                  </a:lnTo>
                  <a:lnTo>
                    <a:pt x="220" y="120"/>
                  </a:lnTo>
                  <a:lnTo>
                    <a:pt x="220" y="104"/>
                  </a:lnTo>
                  <a:lnTo>
                    <a:pt x="176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5" y="32"/>
                  </a:lnTo>
                  <a:lnTo>
                    <a:pt x="81" y="3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5" y="176"/>
                  </a:lnTo>
                  <a:lnTo>
                    <a:pt x="95" y="200"/>
                  </a:lnTo>
                  <a:lnTo>
                    <a:pt x="95" y="208"/>
                  </a:lnTo>
                  <a:lnTo>
                    <a:pt x="110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172"/>
            <p:cNvSpPr>
              <a:spLocks/>
            </p:cNvSpPr>
            <p:nvPr/>
          </p:nvSpPr>
          <p:spPr bwMode="auto">
            <a:xfrm rot="704206">
              <a:off x="1697038" y="3494088"/>
              <a:ext cx="311150" cy="24447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16"/>
                </a:cxn>
                <a:cxn ang="0">
                  <a:pos x="119" y="40"/>
                </a:cxn>
                <a:cxn ang="0">
                  <a:pos x="148" y="40"/>
                </a:cxn>
                <a:cxn ang="0">
                  <a:pos x="156" y="72"/>
                </a:cxn>
                <a:cxn ang="0">
                  <a:pos x="163" y="96"/>
                </a:cxn>
                <a:cxn ang="0">
                  <a:pos x="126" y="120"/>
                </a:cxn>
                <a:cxn ang="0">
                  <a:pos x="104" y="96"/>
                </a:cxn>
                <a:cxn ang="0">
                  <a:pos x="67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30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7" y="0"/>
                </a:cxn>
              </a:cxnLst>
              <a:rect l="0" t="0" r="r" b="b"/>
              <a:pathLst>
                <a:path w="164" h="137">
                  <a:moveTo>
                    <a:pt x="67" y="0"/>
                  </a:moveTo>
                  <a:lnTo>
                    <a:pt x="96" y="16"/>
                  </a:lnTo>
                  <a:lnTo>
                    <a:pt x="119" y="40"/>
                  </a:lnTo>
                  <a:lnTo>
                    <a:pt x="148" y="40"/>
                  </a:lnTo>
                  <a:lnTo>
                    <a:pt x="156" y="72"/>
                  </a:lnTo>
                  <a:lnTo>
                    <a:pt x="163" y="96"/>
                  </a:lnTo>
                  <a:lnTo>
                    <a:pt x="126" y="120"/>
                  </a:lnTo>
                  <a:lnTo>
                    <a:pt x="104" y="96"/>
                  </a:lnTo>
                  <a:lnTo>
                    <a:pt x="67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30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7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173"/>
            <p:cNvSpPr>
              <a:spLocks/>
            </p:cNvSpPr>
            <p:nvPr/>
          </p:nvSpPr>
          <p:spPr bwMode="auto">
            <a:xfrm rot="704206">
              <a:off x="1063625" y="3497263"/>
              <a:ext cx="477837" cy="458788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174"/>
            <p:cNvSpPr>
              <a:spLocks/>
            </p:cNvSpPr>
            <p:nvPr/>
          </p:nvSpPr>
          <p:spPr bwMode="auto">
            <a:xfrm rot="704206">
              <a:off x="850900" y="3827463"/>
              <a:ext cx="422275" cy="461963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175"/>
            <p:cNvSpPr>
              <a:spLocks/>
            </p:cNvSpPr>
            <p:nvPr/>
          </p:nvSpPr>
          <p:spPr bwMode="auto">
            <a:xfrm rot="704206">
              <a:off x="1858963" y="1811338"/>
              <a:ext cx="601662" cy="746125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3" y="216"/>
                </a:cxn>
                <a:cxn ang="0">
                  <a:pos x="118" y="144"/>
                </a:cxn>
                <a:cxn ang="0">
                  <a:pos x="140" y="136"/>
                </a:cxn>
                <a:cxn ang="0">
                  <a:pos x="170" y="96"/>
                </a:cxn>
                <a:cxn ang="0">
                  <a:pos x="184" y="56"/>
                </a:cxn>
                <a:cxn ang="0">
                  <a:pos x="229" y="40"/>
                </a:cxn>
                <a:cxn ang="0">
                  <a:pos x="251" y="0"/>
                </a:cxn>
                <a:cxn ang="0">
                  <a:pos x="280" y="32"/>
                </a:cxn>
                <a:cxn ang="0">
                  <a:pos x="273" y="64"/>
                </a:cxn>
                <a:cxn ang="0">
                  <a:pos x="288" y="80"/>
                </a:cxn>
                <a:cxn ang="0">
                  <a:pos x="295" y="56"/>
                </a:cxn>
                <a:cxn ang="0">
                  <a:pos x="310" y="64"/>
                </a:cxn>
                <a:cxn ang="0">
                  <a:pos x="302" y="72"/>
                </a:cxn>
                <a:cxn ang="0">
                  <a:pos x="317" y="128"/>
                </a:cxn>
                <a:cxn ang="0">
                  <a:pos x="273" y="168"/>
                </a:cxn>
                <a:cxn ang="0">
                  <a:pos x="258" y="224"/>
                </a:cxn>
                <a:cxn ang="0">
                  <a:pos x="273" y="256"/>
                </a:cxn>
                <a:cxn ang="0">
                  <a:pos x="251" y="280"/>
                </a:cxn>
                <a:cxn ang="0">
                  <a:pos x="236" y="280"/>
                </a:cxn>
                <a:cxn ang="0">
                  <a:pos x="214" y="320"/>
                </a:cxn>
                <a:cxn ang="0">
                  <a:pos x="229" y="344"/>
                </a:cxn>
                <a:cxn ang="0">
                  <a:pos x="214" y="392"/>
                </a:cxn>
                <a:cxn ang="0">
                  <a:pos x="184" y="416"/>
                </a:cxn>
                <a:cxn ang="0">
                  <a:pos x="147" y="376"/>
                </a:cxn>
                <a:cxn ang="0">
                  <a:pos x="125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8" h="417">
                  <a:moveTo>
                    <a:pt x="0" y="224"/>
                  </a:moveTo>
                  <a:lnTo>
                    <a:pt x="103" y="216"/>
                  </a:lnTo>
                  <a:lnTo>
                    <a:pt x="118" y="144"/>
                  </a:lnTo>
                  <a:lnTo>
                    <a:pt x="140" y="136"/>
                  </a:lnTo>
                  <a:lnTo>
                    <a:pt x="170" y="96"/>
                  </a:lnTo>
                  <a:lnTo>
                    <a:pt x="184" y="56"/>
                  </a:lnTo>
                  <a:lnTo>
                    <a:pt x="229" y="40"/>
                  </a:lnTo>
                  <a:lnTo>
                    <a:pt x="251" y="0"/>
                  </a:lnTo>
                  <a:lnTo>
                    <a:pt x="280" y="32"/>
                  </a:lnTo>
                  <a:lnTo>
                    <a:pt x="273" y="64"/>
                  </a:lnTo>
                  <a:lnTo>
                    <a:pt x="288" y="80"/>
                  </a:lnTo>
                  <a:lnTo>
                    <a:pt x="295" y="56"/>
                  </a:lnTo>
                  <a:lnTo>
                    <a:pt x="310" y="64"/>
                  </a:lnTo>
                  <a:lnTo>
                    <a:pt x="302" y="72"/>
                  </a:lnTo>
                  <a:lnTo>
                    <a:pt x="317" y="128"/>
                  </a:lnTo>
                  <a:lnTo>
                    <a:pt x="273" y="168"/>
                  </a:lnTo>
                  <a:lnTo>
                    <a:pt x="258" y="224"/>
                  </a:lnTo>
                  <a:lnTo>
                    <a:pt x="273" y="256"/>
                  </a:lnTo>
                  <a:lnTo>
                    <a:pt x="251" y="280"/>
                  </a:lnTo>
                  <a:lnTo>
                    <a:pt x="236" y="280"/>
                  </a:lnTo>
                  <a:lnTo>
                    <a:pt x="214" y="320"/>
                  </a:lnTo>
                  <a:lnTo>
                    <a:pt x="229" y="344"/>
                  </a:lnTo>
                  <a:lnTo>
                    <a:pt x="214" y="392"/>
                  </a:lnTo>
                  <a:lnTo>
                    <a:pt x="184" y="416"/>
                  </a:lnTo>
                  <a:lnTo>
                    <a:pt x="147" y="376"/>
                  </a:lnTo>
                  <a:lnTo>
                    <a:pt x="125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176"/>
            <p:cNvSpPr>
              <a:spLocks/>
            </p:cNvSpPr>
            <p:nvPr/>
          </p:nvSpPr>
          <p:spPr bwMode="auto">
            <a:xfrm rot="704206">
              <a:off x="2386013" y="1671638"/>
              <a:ext cx="476250" cy="615950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177"/>
            <p:cNvSpPr>
              <a:spLocks/>
            </p:cNvSpPr>
            <p:nvPr/>
          </p:nvSpPr>
          <p:spPr bwMode="auto">
            <a:xfrm rot="704206">
              <a:off x="1568450" y="2141538"/>
              <a:ext cx="487362" cy="419100"/>
            </a:xfrm>
            <a:custGeom>
              <a:avLst/>
              <a:gdLst/>
              <a:ahLst/>
              <a:cxnLst>
                <a:cxn ang="0">
                  <a:pos x="257" y="152"/>
                </a:cxn>
                <a:cxn ang="0">
                  <a:pos x="198" y="200"/>
                </a:cxn>
                <a:cxn ang="0">
                  <a:pos x="191" y="232"/>
                </a:cxn>
                <a:cxn ang="0">
                  <a:pos x="154" y="232"/>
                </a:cxn>
                <a:cxn ang="0">
                  <a:pos x="132" y="216"/>
                </a:cxn>
                <a:cxn ang="0">
                  <a:pos x="125" y="184"/>
                </a:cxn>
                <a:cxn ang="0">
                  <a:pos x="103" y="176"/>
                </a:cxn>
                <a:cxn ang="0">
                  <a:pos x="88" y="144"/>
                </a:cxn>
                <a:cxn ang="0">
                  <a:pos x="51" y="152"/>
                </a:cxn>
                <a:cxn ang="0">
                  <a:pos x="29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8" y="40"/>
                </a:cxn>
                <a:cxn ang="0">
                  <a:pos x="88" y="8"/>
                </a:cxn>
                <a:cxn ang="0">
                  <a:pos x="132" y="0"/>
                </a:cxn>
                <a:cxn ang="0">
                  <a:pos x="176" y="120"/>
                </a:cxn>
                <a:cxn ang="0">
                  <a:pos x="206" y="120"/>
                </a:cxn>
                <a:cxn ang="0">
                  <a:pos x="213" y="104"/>
                </a:cxn>
                <a:cxn ang="0">
                  <a:pos x="257" y="152"/>
                </a:cxn>
              </a:cxnLst>
              <a:rect l="0" t="0" r="r" b="b"/>
              <a:pathLst>
                <a:path w="258" h="233">
                  <a:moveTo>
                    <a:pt x="257" y="152"/>
                  </a:moveTo>
                  <a:lnTo>
                    <a:pt x="198" y="200"/>
                  </a:lnTo>
                  <a:lnTo>
                    <a:pt x="191" y="232"/>
                  </a:lnTo>
                  <a:lnTo>
                    <a:pt x="154" y="232"/>
                  </a:lnTo>
                  <a:lnTo>
                    <a:pt x="132" y="216"/>
                  </a:lnTo>
                  <a:lnTo>
                    <a:pt x="125" y="184"/>
                  </a:lnTo>
                  <a:lnTo>
                    <a:pt x="103" y="176"/>
                  </a:lnTo>
                  <a:lnTo>
                    <a:pt x="88" y="144"/>
                  </a:lnTo>
                  <a:lnTo>
                    <a:pt x="51" y="152"/>
                  </a:lnTo>
                  <a:lnTo>
                    <a:pt x="29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8" y="40"/>
                  </a:lnTo>
                  <a:lnTo>
                    <a:pt x="88" y="8"/>
                  </a:lnTo>
                  <a:lnTo>
                    <a:pt x="132" y="0"/>
                  </a:lnTo>
                  <a:lnTo>
                    <a:pt x="176" y="120"/>
                  </a:lnTo>
                  <a:lnTo>
                    <a:pt x="206" y="120"/>
                  </a:lnTo>
                  <a:lnTo>
                    <a:pt x="213" y="104"/>
                  </a:lnTo>
                  <a:lnTo>
                    <a:pt x="257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178"/>
            <p:cNvSpPr>
              <a:spLocks/>
            </p:cNvSpPr>
            <p:nvPr/>
          </p:nvSpPr>
          <p:spPr bwMode="auto">
            <a:xfrm rot="704206">
              <a:off x="1300163" y="2170113"/>
              <a:ext cx="279400" cy="428625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8" y="192"/>
                </a:cxn>
                <a:cxn ang="0">
                  <a:pos x="88" y="224"/>
                </a:cxn>
                <a:cxn ang="0">
                  <a:pos x="66" y="240"/>
                </a:cxn>
                <a:cxn ang="0">
                  <a:pos x="44" y="240"/>
                </a:cxn>
                <a:cxn ang="0">
                  <a:pos x="29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29" y="112"/>
                </a:cxn>
                <a:cxn ang="0">
                  <a:pos x="29" y="88"/>
                </a:cxn>
                <a:cxn ang="0">
                  <a:pos x="44" y="80"/>
                </a:cxn>
                <a:cxn ang="0">
                  <a:pos x="51" y="56"/>
                </a:cxn>
                <a:cxn ang="0">
                  <a:pos x="74" y="48"/>
                </a:cxn>
                <a:cxn ang="0">
                  <a:pos x="110" y="0"/>
                </a:cxn>
                <a:cxn ang="0">
                  <a:pos x="132" y="8"/>
                </a:cxn>
                <a:cxn ang="0">
                  <a:pos x="147" y="80"/>
                </a:cxn>
                <a:cxn ang="0">
                  <a:pos x="125" y="88"/>
                </a:cxn>
                <a:cxn ang="0">
                  <a:pos x="125" y="136"/>
                </a:cxn>
                <a:cxn ang="0">
                  <a:pos x="96" y="184"/>
                </a:cxn>
              </a:cxnLst>
              <a:rect l="0" t="0" r="r" b="b"/>
              <a:pathLst>
                <a:path w="148" h="241">
                  <a:moveTo>
                    <a:pt x="96" y="184"/>
                  </a:moveTo>
                  <a:lnTo>
                    <a:pt x="88" y="192"/>
                  </a:lnTo>
                  <a:lnTo>
                    <a:pt x="88" y="224"/>
                  </a:lnTo>
                  <a:lnTo>
                    <a:pt x="66" y="240"/>
                  </a:lnTo>
                  <a:lnTo>
                    <a:pt x="44" y="240"/>
                  </a:lnTo>
                  <a:lnTo>
                    <a:pt x="29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29" y="112"/>
                  </a:lnTo>
                  <a:lnTo>
                    <a:pt x="29" y="88"/>
                  </a:lnTo>
                  <a:lnTo>
                    <a:pt x="44" y="80"/>
                  </a:lnTo>
                  <a:lnTo>
                    <a:pt x="51" y="56"/>
                  </a:lnTo>
                  <a:lnTo>
                    <a:pt x="74" y="48"/>
                  </a:lnTo>
                  <a:lnTo>
                    <a:pt x="110" y="0"/>
                  </a:lnTo>
                  <a:lnTo>
                    <a:pt x="132" y="8"/>
                  </a:lnTo>
                  <a:lnTo>
                    <a:pt x="147" y="80"/>
                  </a:lnTo>
                  <a:lnTo>
                    <a:pt x="125" y="88"/>
                  </a:lnTo>
                  <a:lnTo>
                    <a:pt x="125" y="136"/>
                  </a:lnTo>
                  <a:lnTo>
                    <a:pt x="96" y="18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179"/>
            <p:cNvSpPr>
              <a:spLocks/>
            </p:cNvSpPr>
            <p:nvPr/>
          </p:nvSpPr>
          <p:spPr bwMode="auto">
            <a:xfrm rot="704206">
              <a:off x="1460500" y="2357438"/>
              <a:ext cx="392112" cy="287338"/>
            </a:xfrm>
            <a:custGeom>
              <a:avLst/>
              <a:gdLst/>
              <a:ahLst/>
              <a:cxnLst>
                <a:cxn ang="0">
                  <a:pos x="206" y="160"/>
                </a:cxn>
                <a:cxn ang="0">
                  <a:pos x="199" y="144"/>
                </a:cxn>
                <a:cxn ang="0">
                  <a:pos x="184" y="128"/>
                </a:cxn>
                <a:cxn ang="0">
                  <a:pos x="191" y="96"/>
                </a:cxn>
                <a:cxn ang="0">
                  <a:pos x="169" y="80"/>
                </a:cxn>
                <a:cxn ang="0">
                  <a:pos x="162" y="48"/>
                </a:cxn>
                <a:cxn ang="0">
                  <a:pos x="140" y="40"/>
                </a:cxn>
                <a:cxn ang="0">
                  <a:pos x="125" y="8"/>
                </a:cxn>
                <a:cxn ang="0">
                  <a:pos x="88" y="16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8"/>
                </a:cxn>
                <a:cxn ang="0">
                  <a:pos x="29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3" y="136"/>
                </a:cxn>
                <a:cxn ang="0">
                  <a:pos x="125" y="128"/>
                </a:cxn>
                <a:cxn ang="0">
                  <a:pos x="147" y="144"/>
                </a:cxn>
                <a:cxn ang="0">
                  <a:pos x="191" y="160"/>
                </a:cxn>
                <a:cxn ang="0">
                  <a:pos x="206" y="160"/>
                </a:cxn>
              </a:cxnLst>
              <a:rect l="0" t="0" r="r" b="b"/>
              <a:pathLst>
                <a:path w="207" h="161">
                  <a:moveTo>
                    <a:pt x="206" y="160"/>
                  </a:moveTo>
                  <a:lnTo>
                    <a:pt x="199" y="144"/>
                  </a:lnTo>
                  <a:lnTo>
                    <a:pt x="184" y="128"/>
                  </a:lnTo>
                  <a:lnTo>
                    <a:pt x="191" y="96"/>
                  </a:lnTo>
                  <a:lnTo>
                    <a:pt x="169" y="80"/>
                  </a:lnTo>
                  <a:lnTo>
                    <a:pt x="162" y="48"/>
                  </a:lnTo>
                  <a:lnTo>
                    <a:pt x="140" y="40"/>
                  </a:lnTo>
                  <a:lnTo>
                    <a:pt x="125" y="8"/>
                  </a:lnTo>
                  <a:lnTo>
                    <a:pt x="88" y="1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8"/>
                  </a:lnTo>
                  <a:lnTo>
                    <a:pt x="29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3" y="136"/>
                  </a:lnTo>
                  <a:lnTo>
                    <a:pt x="125" y="128"/>
                  </a:lnTo>
                  <a:lnTo>
                    <a:pt x="147" y="144"/>
                  </a:lnTo>
                  <a:lnTo>
                    <a:pt x="191" y="160"/>
                  </a:lnTo>
                  <a:lnTo>
                    <a:pt x="206" y="16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180"/>
            <p:cNvSpPr>
              <a:spLocks/>
            </p:cNvSpPr>
            <p:nvPr/>
          </p:nvSpPr>
          <p:spPr bwMode="auto">
            <a:xfrm rot="704206">
              <a:off x="1362075" y="2535238"/>
              <a:ext cx="476250" cy="331788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181"/>
            <p:cNvSpPr>
              <a:spLocks/>
            </p:cNvSpPr>
            <p:nvPr/>
          </p:nvSpPr>
          <p:spPr bwMode="auto">
            <a:xfrm rot="704206">
              <a:off x="1173163" y="2587625"/>
              <a:ext cx="365125" cy="25876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182"/>
            <p:cNvSpPr>
              <a:spLocks/>
            </p:cNvSpPr>
            <p:nvPr/>
          </p:nvSpPr>
          <p:spPr bwMode="auto">
            <a:xfrm rot="704206">
              <a:off x="990600" y="2759075"/>
              <a:ext cx="284162" cy="27463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2" y="24"/>
                </a:cxn>
                <a:cxn ang="0">
                  <a:pos x="142" y="24"/>
                </a:cxn>
                <a:cxn ang="0">
                  <a:pos x="149" y="64"/>
                </a:cxn>
                <a:cxn ang="0">
                  <a:pos x="134" y="72"/>
                </a:cxn>
                <a:cxn ang="0">
                  <a:pos x="149" y="104"/>
                </a:cxn>
                <a:cxn ang="0">
                  <a:pos x="119" y="112"/>
                </a:cxn>
                <a:cxn ang="0">
                  <a:pos x="104" y="144"/>
                </a:cxn>
                <a:cxn ang="0">
                  <a:pos x="75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60" y="104"/>
                </a:cxn>
                <a:cxn ang="0">
                  <a:pos x="45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50" h="153">
                  <a:moveTo>
                    <a:pt x="89" y="24"/>
                  </a:moveTo>
                  <a:lnTo>
                    <a:pt x="112" y="24"/>
                  </a:lnTo>
                  <a:lnTo>
                    <a:pt x="142" y="24"/>
                  </a:lnTo>
                  <a:lnTo>
                    <a:pt x="149" y="64"/>
                  </a:lnTo>
                  <a:lnTo>
                    <a:pt x="134" y="72"/>
                  </a:lnTo>
                  <a:lnTo>
                    <a:pt x="149" y="104"/>
                  </a:lnTo>
                  <a:lnTo>
                    <a:pt x="119" y="112"/>
                  </a:lnTo>
                  <a:lnTo>
                    <a:pt x="104" y="144"/>
                  </a:lnTo>
                  <a:lnTo>
                    <a:pt x="75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60" y="104"/>
                  </a:lnTo>
                  <a:lnTo>
                    <a:pt x="45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183"/>
            <p:cNvSpPr>
              <a:spLocks/>
            </p:cNvSpPr>
            <p:nvPr/>
          </p:nvSpPr>
          <p:spPr bwMode="auto">
            <a:xfrm rot="704206">
              <a:off x="581025" y="3973513"/>
              <a:ext cx="153987" cy="160338"/>
            </a:xfrm>
            <a:custGeom>
              <a:avLst/>
              <a:gdLst/>
              <a:ahLst/>
              <a:cxnLst>
                <a:cxn ang="0">
                  <a:pos x="66" y="8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4" y="88"/>
                </a:cxn>
                <a:cxn ang="0">
                  <a:pos x="52" y="72"/>
                </a:cxn>
                <a:cxn ang="0">
                  <a:pos x="74" y="64"/>
                </a:cxn>
                <a:cxn ang="0">
                  <a:pos x="81" y="24"/>
                </a:cxn>
                <a:cxn ang="0">
                  <a:pos x="66" y="8"/>
                </a:cxn>
              </a:cxnLst>
              <a:rect l="0" t="0" r="r" b="b"/>
              <a:pathLst>
                <a:path w="82" h="89">
                  <a:moveTo>
                    <a:pt x="66" y="8"/>
                  </a:moveTo>
                  <a:lnTo>
                    <a:pt x="52" y="8"/>
                  </a:lnTo>
                  <a:lnTo>
                    <a:pt x="29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4" y="88"/>
                  </a:lnTo>
                  <a:lnTo>
                    <a:pt x="52" y="72"/>
                  </a:lnTo>
                  <a:lnTo>
                    <a:pt x="74" y="64"/>
                  </a:lnTo>
                  <a:lnTo>
                    <a:pt x="81" y="24"/>
                  </a:lnTo>
                  <a:lnTo>
                    <a:pt x="66" y="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184"/>
            <p:cNvSpPr>
              <a:spLocks/>
            </p:cNvSpPr>
            <p:nvPr/>
          </p:nvSpPr>
          <p:spPr bwMode="auto">
            <a:xfrm rot="704206">
              <a:off x="709613" y="3857625"/>
              <a:ext cx="309562" cy="401638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9" y="40"/>
                </a:cxn>
                <a:cxn ang="0">
                  <a:pos x="104" y="48"/>
                </a:cxn>
                <a:cxn ang="0">
                  <a:pos x="126" y="80"/>
                </a:cxn>
                <a:cxn ang="0">
                  <a:pos x="148" y="112"/>
                </a:cxn>
                <a:cxn ang="0">
                  <a:pos x="156" y="136"/>
                </a:cxn>
                <a:cxn ang="0">
                  <a:pos x="163" y="184"/>
                </a:cxn>
                <a:cxn ang="0">
                  <a:pos x="126" y="192"/>
                </a:cxn>
                <a:cxn ang="0">
                  <a:pos x="119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4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9" y="40"/>
                  </a:lnTo>
                  <a:lnTo>
                    <a:pt x="104" y="48"/>
                  </a:lnTo>
                  <a:lnTo>
                    <a:pt x="126" y="80"/>
                  </a:lnTo>
                  <a:lnTo>
                    <a:pt x="148" y="112"/>
                  </a:lnTo>
                  <a:lnTo>
                    <a:pt x="156" y="136"/>
                  </a:lnTo>
                  <a:lnTo>
                    <a:pt x="163" y="184"/>
                  </a:lnTo>
                  <a:lnTo>
                    <a:pt x="126" y="192"/>
                  </a:lnTo>
                  <a:lnTo>
                    <a:pt x="119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185"/>
            <p:cNvSpPr>
              <a:spLocks/>
            </p:cNvSpPr>
            <p:nvPr/>
          </p:nvSpPr>
          <p:spPr bwMode="auto">
            <a:xfrm rot="704206">
              <a:off x="639763" y="4106863"/>
              <a:ext cx="187325" cy="128588"/>
            </a:xfrm>
            <a:custGeom>
              <a:avLst/>
              <a:gdLst/>
              <a:ahLst/>
              <a:cxnLst>
                <a:cxn ang="0">
                  <a:pos x="75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5" y="8"/>
                </a:cxn>
                <a:cxn ang="0">
                  <a:pos x="82" y="32"/>
                </a:cxn>
                <a:cxn ang="0">
                  <a:pos x="97" y="48"/>
                </a:cxn>
                <a:cxn ang="0">
                  <a:pos x="75" y="64"/>
                </a:cxn>
              </a:cxnLst>
              <a:rect l="0" t="0" r="r" b="b"/>
              <a:pathLst>
                <a:path w="98" h="73">
                  <a:moveTo>
                    <a:pt x="75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5" y="8"/>
                  </a:lnTo>
                  <a:lnTo>
                    <a:pt x="82" y="32"/>
                  </a:lnTo>
                  <a:lnTo>
                    <a:pt x="97" y="48"/>
                  </a:lnTo>
                  <a:lnTo>
                    <a:pt x="75" y="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186"/>
            <p:cNvSpPr>
              <a:spLocks/>
            </p:cNvSpPr>
            <p:nvPr/>
          </p:nvSpPr>
          <p:spPr bwMode="auto">
            <a:xfrm rot="704206">
              <a:off x="709613" y="4244975"/>
              <a:ext cx="223837" cy="169863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187"/>
            <p:cNvSpPr>
              <a:spLocks/>
            </p:cNvSpPr>
            <p:nvPr/>
          </p:nvSpPr>
          <p:spPr bwMode="auto">
            <a:xfrm rot="704206">
              <a:off x="665163" y="4195763"/>
              <a:ext cx="142875" cy="130175"/>
            </a:xfrm>
            <a:custGeom>
              <a:avLst/>
              <a:gdLst/>
              <a:ahLst/>
              <a:cxnLst>
                <a:cxn ang="0">
                  <a:pos x="53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8" y="72"/>
                </a:cxn>
                <a:cxn ang="0">
                  <a:pos x="60" y="72"/>
                </a:cxn>
                <a:cxn ang="0">
                  <a:pos x="60" y="32"/>
                </a:cxn>
                <a:cxn ang="0">
                  <a:pos x="60" y="24"/>
                </a:cxn>
                <a:cxn ang="0">
                  <a:pos x="75" y="24"/>
                </a:cxn>
                <a:cxn ang="0">
                  <a:pos x="75" y="0"/>
                </a:cxn>
                <a:cxn ang="0">
                  <a:pos x="53" y="16"/>
                </a:cxn>
              </a:cxnLst>
              <a:rect l="0" t="0" r="r" b="b"/>
              <a:pathLst>
                <a:path w="76" h="73">
                  <a:moveTo>
                    <a:pt x="53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60" y="72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75" y="24"/>
                  </a:lnTo>
                  <a:lnTo>
                    <a:pt x="75" y="0"/>
                  </a:lnTo>
                  <a:lnTo>
                    <a:pt x="53" y="1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188"/>
            <p:cNvSpPr>
              <a:spLocks/>
            </p:cNvSpPr>
            <p:nvPr/>
          </p:nvSpPr>
          <p:spPr bwMode="auto">
            <a:xfrm rot="704206">
              <a:off x="1141413" y="3897313"/>
              <a:ext cx="225425" cy="401638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189"/>
            <p:cNvSpPr>
              <a:spLocks/>
            </p:cNvSpPr>
            <p:nvPr/>
          </p:nvSpPr>
          <p:spPr bwMode="auto">
            <a:xfrm rot="704206">
              <a:off x="746125" y="4197350"/>
              <a:ext cx="250825" cy="473075"/>
            </a:xfrm>
            <a:custGeom>
              <a:avLst/>
              <a:gdLst/>
              <a:ahLst/>
              <a:cxnLst>
                <a:cxn ang="0">
                  <a:pos x="132" y="32"/>
                </a:cxn>
                <a:cxn ang="0">
                  <a:pos x="125" y="8"/>
                </a:cxn>
                <a:cxn ang="0">
                  <a:pos x="103" y="0"/>
                </a:cxn>
                <a:cxn ang="0">
                  <a:pos x="66" y="8"/>
                </a:cxn>
                <a:cxn ang="0">
                  <a:pos x="59" y="32"/>
                </a:cxn>
                <a:cxn ang="0">
                  <a:pos x="66" y="56"/>
                </a:cxn>
                <a:cxn ang="0">
                  <a:pos x="88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29" y="200"/>
                </a:cxn>
                <a:cxn ang="0">
                  <a:pos x="29" y="256"/>
                </a:cxn>
                <a:cxn ang="0">
                  <a:pos x="81" y="264"/>
                </a:cxn>
                <a:cxn ang="0">
                  <a:pos x="95" y="144"/>
                </a:cxn>
                <a:cxn ang="0">
                  <a:pos x="132" y="96"/>
                </a:cxn>
                <a:cxn ang="0">
                  <a:pos x="117" y="80"/>
                </a:cxn>
                <a:cxn ang="0">
                  <a:pos x="125" y="40"/>
                </a:cxn>
                <a:cxn ang="0">
                  <a:pos x="132" y="32"/>
                </a:cxn>
              </a:cxnLst>
              <a:rect l="0" t="0" r="r" b="b"/>
              <a:pathLst>
                <a:path w="133" h="265">
                  <a:moveTo>
                    <a:pt x="132" y="32"/>
                  </a:moveTo>
                  <a:lnTo>
                    <a:pt x="125" y="8"/>
                  </a:lnTo>
                  <a:lnTo>
                    <a:pt x="103" y="0"/>
                  </a:lnTo>
                  <a:lnTo>
                    <a:pt x="66" y="8"/>
                  </a:lnTo>
                  <a:lnTo>
                    <a:pt x="59" y="32"/>
                  </a:lnTo>
                  <a:lnTo>
                    <a:pt x="66" y="56"/>
                  </a:lnTo>
                  <a:lnTo>
                    <a:pt x="88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29" y="200"/>
                  </a:lnTo>
                  <a:lnTo>
                    <a:pt x="29" y="256"/>
                  </a:lnTo>
                  <a:lnTo>
                    <a:pt x="81" y="264"/>
                  </a:lnTo>
                  <a:lnTo>
                    <a:pt x="95" y="144"/>
                  </a:lnTo>
                  <a:lnTo>
                    <a:pt x="132" y="96"/>
                  </a:lnTo>
                  <a:lnTo>
                    <a:pt x="117" y="80"/>
                  </a:lnTo>
                  <a:lnTo>
                    <a:pt x="125" y="40"/>
                  </a:lnTo>
                  <a:lnTo>
                    <a:pt x="132" y="3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192"/>
            <p:cNvSpPr>
              <a:spLocks/>
            </p:cNvSpPr>
            <p:nvPr/>
          </p:nvSpPr>
          <p:spPr bwMode="auto">
            <a:xfrm rot="704206">
              <a:off x="1604963" y="3276600"/>
              <a:ext cx="265112" cy="219075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194"/>
            <p:cNvSpPr>
              <a:spLocks/>
            </p:cNvSpPr>
            <p:nvPr/>
          </p:nvSpPr>
          <p:spPr bwMode="auto">
            <a:xfrm rot="704206">
              <a:off x="1428750" y="3095625"/>
              <a:ext cx="265112" cy="215900"/>
            </a:xfrm>
            <a:custGeom>
              <a:avLst/>
              <a:gdLst/>
              <a:ahLst/>
              <a:cxnLst>
                <a:cxn ang="0">
                  <a:pos x="140" y="40"/>
                </a:cxn>
                <a:cxn ang="0">
                  <a:pos x="140" y="80"/>
                </a:cxn>
                <a:cxn ang="0">
                  <a:pos x="111" y="112"/>
                </a:cxn>
                <a:cxn ang="0">
                  <a:pos x="103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29" y="0"/>
                </a:cxn>
                <a:cxn ang="0">
                  <a:pos x="103" y="0"/>
                </a:cxn>
                <a:cxn ang="0">
                  <a:pos x="140" y="32"/>
                </a:cxn>
                <a:cxn ang="0">
                  <a:pos x="140" y="40"/>
                </a:cxn>
              </a:cxnLst>
              <a:rect l="0" t="0" r="r" b="b"/>
              <a:pathLst>
                <a:path w="141" h="121">
                  <a:moveTo>
                    <a:pt x="140" y="40"/>
                  </a:moveTo>
                  <a:lnTo>
                    <a:pt x="140" y="80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29" y="0"/>
                  </a:lnTo>
                  <a:lnTo>
                    <a:pt x="103" y="0"/>
                  </a:lnTo>
                  <a:lnTo>
                    <a:pt x="140" y="32"/>
                  </a:lnTo>
                  <a:lnTo>
                    <a:pt x="140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Freeform 195"/>
            <p:cNvSpPr>
              <a:spLocks/>
            </p:cNvSpPr>
            <p:nvPr/>
          </p:nvSpPr>
          <p:spPr bwMode="auto">
            <a:xfrm rot="704206">
              <a:off x="1685925" y="3116263"/>
              <a:ext cx="488950" cy="331788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196"/>
            <p:cNvSpPr>
              <a:spLocks/>
            </p:cNvSpPr>
            <p:nvPr/>
          </p:nvSpPr>
          <p:spPr bwMode="auto">
            <a:xfrm rot="704206">
              <a:off x="1835150" y="2911475"/>
              <a:ext cx="476250" cy="258763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197"/>
            <p:cNvSpPr>
              <a:spLocks/>
            </p:cNvSpPr>
            <p:nvPr/>
          </p:nvSpPr>
          <p:spPr bwMode="auto">
            <a:xfrm rot="704206">
              <a:off x="1693863" y="2759075"/>
              <a:ext cx="280987" cy="244475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2" y="112"/>
                </a:cxn>
                <a:cxn ang="0">
                  <a:pos x="81" y="120"/>
                </a:cxn>
                <a:cxn ang="0">
                  <a:pos x="89" y="112"/>
                </a:cxn>
                <a:cxn ang="0">
                  <a:pos x="148" y="64"/>
                </a:cxn>
                <a:cxn ang="0">
                  <a:pos x="126" y="56"/>
                </a:cxn>
                <a:cxn ang="0">
                  <a:pos x="126" y="32"/>
                </a:cxn>
                <a:cxn ang="0">
                  <a:pos x="141" y="16"/>
                </a:cxn>
                <a:cxn ang="0">
                  <a:pos x="133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30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9" h="137">
                  <a:moveTo>
                    <a:pt x="44" y="112"/>
                  </a:moveTo>
                  <a:lnTo>
                    <a:pt x="52" y="112"/>
                  </a:lnTo>
                  <a:lnTo>
                    <a:pt x="81" y="120"/>
                  </a:lnTo>
                  <a:lnTo>
                    <a:pt x="89" y="112"/>
                  </a:lnTo>
                  <a:lnTo>
                    <a:pt x="148" y="64"/>
                  </a:lnTo>
                  <a:lnTo>
                    <a:pt x="126" y="56"/>
                  </a:lnTo>
                  <a:lnTo>
                    <a:pt x="126" y="32"/>
                  </a:lnTo>
                  <a:lnTo>
                    <a:pt x="141" y="16"/>
                  </a:lnTo>
                  <a:lnTo>
                    <a:pt x="133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30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198"/>
            <p:cNvSpPr>
              <a:spLocks/>
            </p:cNvSpPr>
            <p:nvPr/>
          </p:nvSpPr>
          <p:spPr bwMode="auto">
            <a:xfrm rot="704206">
              <a:off x="1739900" y="2968625"/>
              <a:ext cx="228600" cy="200025"/>
            </a:xfrm>
            <a:custGeom>
              <a:avLst/>
              <a:gdLst/>
              <a:ahLst/>
              <a:cxnLst>
                <a:cxn ang="0">
                  <a:pos x="67" y="112"/>
                </a:cxn>
                <a:cxn ang="0">
                  <a:pos x="45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5" y="0"/>
                </a:cxn>
                <a:cxn ang="0">
                  <a:pos x="60" y="24"/>
                </a:cxn>
                <a:cxn ang="0">
                  <a:pos x="82" y="16"/>
                </a:cxn>
                <a:cxn ang="0">
                  <a:pos x="112" y="48"/>
                </a:cxn>
                <a:cxn ang="0">
                  <a:pos x="119" y="72"/>
                </a:cxn>
                <a:cxn ang="0">
                  <a:pos x="112" y="104"/>
                </a:cxn>
                <a:cxn ang="0">
                  <a:pos x="74" y="96"/>
                </a:cxn>
                <a:cxn ang="0">
                  <a:pos x="67" y="112"/>
                </a:cxn>
              </a:cxnLst>
              <a:rect l="0" t="0" r="r" b="b"/>
              <a:pathLst>
                <a:path w="120" h="113">
                  <a:moveTo>
                    <a:pt x="67" y="112"/>
                  </a:moveTo>
                  <a:lnTo>
                    <a:pt x="45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60" y="24"/>
                  </a:lnTo>
                  <a:lnTo>
                    <a:pt x="82" y="16"/>
                  </a:lnTo>
                  <a:lnTo>
                    <a:pt x="112" y="48"/>
                  </a:lnTo>
                  <a:lnTo>
                    <a:pt x="119" y="72"/>
                  </a:lnTo>
                  <a:lnTo>
                    <a:pt x="112" y="104"/>
                  </a:lnTo>
                  <a:lnTo>
                    <a:pt x="74" y="96"/>
                  </a:lnTo>
                  <a:lnTo>
                    <a:pt x="67" y="11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199"/>
            <p:cNvSpPr>
              <a:spLocks/>
            </p:cNvSpPr>
            <p:nvPr/>
          </p:nvSpPr>
          <p:spPr bwMode="auto">
            <a:xfrm rot="704206">
              <a:off x="1624013" y="2946400"/>
              <a:ext cx="239712" cy="257175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Freeform 200"/>
            <p:cNvSpPr>
              <a:spLocks/>
            </p:cNvSpPr>
            <p:nvPr/>
          </p:nvSpPr>
          <p:spPr bwMode="auto">
            <a:xfrm rot="704206">
              <a:off x="1352550" y="3252788"/>
              <a:ext cx="236537" cy="2444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6" y="136"/>
                </a:cxn>
                <a:cxn ang="0">
                  <a:pos x="88" y="120"/>
                </a:cxn>
                <a:cxn ang="0">
                  <a:pos x="95" y="120"/>
                </a:cxn>
                <a:cxn ang="0">
                  <a:pos x="124" y="24"/>
                </a:cxn>
                <a:cxn ang="0">
                  <a:pos x="95" y="16"/>
                </a:cxn>
                <a:cxn ang="0">
                  <a:pos x="80" y="24"/>
                </a:cxn>
                <a:cxn ang="0">
                  <a:pos x="73" y="8"/>
                </a:cxn>
                <a:cxn ang="0">
                  <a:pos x="29" y="0"/>
                </a:cxn>
              </a:cxnLst>
              <a:rect l="0" t="0" r="r" b="b"/>
              <a:pathLst>
                <a:path w="125" h="137">
                  <a:moveTo>
                    <a:pt x="29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6" y="136"/>
                  </a:lnTo>
                  <a:lnTo>
                    <a:pt x="88" y="120"/>
                  </a:lnTo>
                  <a:lnTo>
                    <a:pt x="95" y="120"/>
                  </a:lnTo>
                  <a:lnTo>
                    <a:pt x="124" y="24"/>
                  </a:lnTo>
                  <a:lnTo>
                    <a:pt x="95" y="16"/>
                  </a:lnTo>
                  <a:lnTo>
                    <a:pt x="80" y="24"/>
                  </a:lnTo>
                  <a:lnTo>
                    <a:pt x="73" y="8"/>
                  </a:lnTo>
                  <a:lnTo>
                    <a:pt x="29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Freeform 201"/>
            <p:cNvSpPr>
              <a:spLocks/>
            </p:cNvSpPr>
            <p:nvPr/>
          </p:nvSpPr>
          <p:spPr bwMode="auto">
            <a:xfrm rot="704206">
              <a:off x="1296988" y="2974975"/>
              <a:ext cx="211137" cy="217488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202"/>
            <p:cNvSpPr>
              <a:spLocks/>
            </p:cNvSpPr>
            <p:nvPr/>
          </p:nvSpPr>
          <p:spPr bwMode="auto">
            <a:xfrm rot="704206">
              <a:off x="1249363" y="2822575"/>
              <a:ext cx="250825" cy="173038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0" y="8"/>
                </a:cxn>
                <a:cxn ang="0">
                  <a:pos x="117" y="24"/>
                </a:cxn>
                <a:cxn ang="0">
                  <a:pos x="132" y="40"/>
                </a:cxn>
                <a:cxn ang="0">
                  <a:pos x="132" y="80"/>
                </a:cxn>
                <a:cxn ang="0">
                  <a:pos x="95" y="96"/>
                </a:cxn>
                <a:cxn ang="0">
                  <a:pos x="73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3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0" y="8"/>
                  </a:lnTo>
                  <a:lnTo>
                    <a:pt x="117" y="24"/>
                  </a:lnTo>
                  <a:lnTo>
                    <a:pt x="132" y="40"/>
                  </a:lnTo>
                  <a:lnTo>
                    <a:pt x="132" y="80"/>
                  </a:lnTo>
                  <a:lnTo>
                    <a:pt x="95" y="96"/>
                  </a:lnTo>
                  <a:lnTo>
                    <a:pt x="73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203"/>
            <p:cNvSpPr>
              <a:spLocks/>
            </p:cNvSpPr>
            <p:nvPr/>
          </p:nvSpPr>
          <p:spPr bwMode="auto">
            <a:xfrm rot="704206">
              <a:off x="1444625" y="2776538"/>
              <a:ext cx="249237" cy="319088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124" y="176"/>
                </a:cxn>
                <a:cxn ang="0">
                  <a:pos x="124" y="160"/>
                </a:cxn>
                <a:cxn ang="0">
                  <a:pos x="131" y="136"/>
                </a:cxn>
                <a:cxn ang="0">
                  <a:pos x="109" y="104"/>
                </a:cxn>
                <a:cxn ang="0">
                  <a:pos x="124" y="80"/>
                </a:cxn>
                <a:cxn ang="0">
                  <a:pos x="124" y="48"/>
                </a:cxn>
                <a:cxn ang="0">
                  <a:pos x="102" y="32"/>
                </a:cxn>
                <a:cxn ang="0">
                  <a:pos x="80" y="32"/>
                </a:cxn>
                <a:cxn ang="0">
                  <a:pos x="44" y="0"/>
                </a:cxn>
                <a:cxn ang="0">
                  <a:pos x="29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29" y="88"/>
                </a:cxn>
                <a:cxn ang="0">
                  <a:pos x="29" y="128"/>
                </a:cxn>
                <a:cxn ang="0">
                  <a:pos x="51" y="176"/>
                </a:cxn>
              </a:cxnLst>
              <a:rect l="0" t="0" r="r" b="b"/>
              <a:pathLst>
                <a:path w="132" h="177">
                  <a:moveTo>
                    <a:pt x="51" y="176"/>
                  </a:moveTo>
                  <a:lnTo>
                    <a:pt x="124" y="176"/>
                  </a:lnTo>
                  <a:lnTo>
                    <a:pt x="124" y="160"/>
                  </a:lnTo>
                  <a:lnTo>
                    <a:pt x="131" y="136"/>
                  </a:lnTo>
                  <a:lnTo>
                    <a:pt x="109" y="104"/>
                  </a:lnTo>
                  <a:lnTo>
                    <a:pt x="124" y="80"/>
                  </a:lnTo>
                  <a:lnTo>
                    <a:pt x="124" y="48"/>
                  </a:lnTo>
                  <a:lnTo>
                    <a:pt x="102" y="32"/>
                  </a:lnTo>
                  <a:lnTo>
                    <a:pt x="80" y="32"/>
                  </a:lnTo>
                  <a:lnTo>
                    <a:pt x="44" y="0"/>
                  </a:lnTo>
                  <a:lnTo>
                    <a:pt x="29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29" y="88"/>
                  </a:lnTo>
                  <a:lnTo>
                    <a:pt x="29" y="128"/>
                  </a:lnTo>
                  <a:lnTo>
                    <a:pt x="51" y="17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3" name="Freeform 204"/>
            <p:cNvSpPr>
              <a:spLocks/>
            </p:cNvSpPr>
            <p:nvPr/>
          </p:nvSpPr>
          <p:spPr bwMode="auto">
            <a:xfrm rot="704206">
              <a:off x="1152525" y="2974975"/>
              <a:ext cx="207962" cy="23018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24"/>
                </a:cxn>
                <a:cxn ang="0">
                  <a:pos x="95" y="48"/>
                </a:cxn>
                <a:cxn ang="0">
                  <a:pos x="110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3" y="0"/>
                </a:cxn>
              </a:cxnLst>
              <a:rect l="0" t="0" r="r" b="b"/>
              <a:pathLst>
                <a:path w="111" h="129">
                  <a:moveTo>
                    <a:pt x="73" y="0"/>
                  </a:moveTo>
                  <a:lnTo>
                    <a:pt x="81" y="24"/>
                  </a:lnTo>
                  <a:lnTo>
                    <a:pt x="95" y="48"/>
                  </a:lnTo>
                  <a:lnTo>
                    <a:pt x="110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3" y="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Freeform 205"/>
            <p:cNvSpPr>
              <a:spLocks/>
            </p:cNvSpPr>
            <p:nvPr/>
          </p:nvSpPr>
          <p:spPr bwMode="auto">
            <a:xfrm rot="704206">
              <a:off x="1233488" y="3140075"/>
              <a:ext cx="225425" cy="214313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59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96" y="24"/>
                </a:cxn>
                <a:cxn ang="0">
                  <a:pos x="118" y="32"/>
                </a:cxn>
                <a:cxn ang="0">
                  <a:pos x="103" y="48"/>
                </a:cxn>
                <a:cxn ang="0">
                  <a:pos x="81" y="80"/>
                </a:cxn>
                <a:cxn ang="0">
                  <a:pos x="96" y="104"/>
                </a:cxn>
                <a:cxn ang="0">
                  <a:pos x="74" y="120"/>
                </a:cxn>
              </a:cxnLst>
              <a:rect l="0" t="0" r="r" b="b"/>
              <a:pathLst>
                <a:path w="119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59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118" y="32"/>
                  </a:lnTo>
                  <a:lnTo>
                    <a:pt x="103" y="48"/>
                  </a:lnTo>
                  <a:lnTo>
                    <a:pt x="81" y="80"/>
                  </a:lnTo>
                  <a:lnTo>
                    <a:pt x="96" y="104"/>
                  </a:lnTo>
                  <a:lnTo>
                    <a:pt x="7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206"/>
            <p:cNvSpPr>
              <a:spLocks/>
            </p:cNvSpPr>
            <p:nvPr/>
          </p:nvSpPr>
          <p:spPr bwMode="auto">
            <a:xfrm rot="704206">
              <a:off x="982663" y="3019425"/>
              <a:ext cx="269875" cy="244475"/>
            </a:xfrm>
            <a:custGeom>
              <a:avLst/>
              <a:gdLst/>
              <a:ahLst/>
              <a:cxnLst>
                <a:cxn ang="0">
                  <a:pos x="126" y="136"/>
                </a:cxn>
                <a:cxn ang="0">
                  <a:pos x="141" y="120"/>
                </a:cxn>
                <a:cxn ang="0">
                  <a:pos x="141" y="104"/>
                </a:cxn>
                <a:cxn ang="0">
                  <a:pos x="141" y="88"/>
                </a:cxn>
                <a:cxn ang="0">
                  <a:pos x="119" y="80"/>
                </a:cxn>
                <a:cxn ang="0">
                  <a:pos x="126" y="40"/>
                </a:cxn>
                <a:cxn ang="0">
                  <a:pos x="104" y="32"/>
                </a:cxn>
                <a:cxn ang="0">
                  <a:pos x="82" y="0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4" y="104"/>
                </a:cxn>
                <a:cxn ang="0">
                  <a:pos x="126" y="136"/>
                </a:cxn>
              </a:cxnLst>
              <a:rect l="0" t="0" r="r" b="b"/>
              <a:pathLst>
                <a:path w="142" h="137">
                  <a:moveTo>
                    <a:pt x="126" y="136"/>
                  </a:moveTo>
                  <a:lnTo>
                    <a:pt x="141" y="120"/>
                  </a:lnTo>
                  <a:lnTo>
                    <a:pt x="141" y="104"/>
                  </a:lnTo>
                  <a:lnTo>
                    <a:pt x="141" y="88"/>
                  </a:lnTo>
                  <a:lnTo>
                    <a:pt x="119" y="80"/>
                  </a:lnTo>
                  <a:lnTo>
                    <a:pt x="126" y="40"/>
                  </a:lnTo>
                  <a:lnTo>
                    <a:pt x="104" y="32"/>
                  </a:lnTo>
                  <a:lnTo>
                    <a:pt x="82" y="0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4" y="104"/>
                  </a:lnTo>
                  <a:lnTo>
                    <a:pt x="126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207"/>
            <p:cNvSpPr>
              <a:spLocks/>
            </p:cNvSpPr>
            <p:nvPr/>
          </p:nvSpPr>
          <p:spPr bwMode="auto">
            <a:xfrm rot="704206">
              <a:off x="1100138" y="3240088"/>
              <a:ext cx="323850" cy="3444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208"/>
            <p:cNvSpPr>
              <a:spLocks/>
            </p:cNvSpPr>
            <p:nvPr/>
          </p:nvSpPr>
          <p:spPr bwMode="auto">
            <a:xfrm rot="704206">
              <a:off x="762000" y="3489325"/>
              <a:ext cx="450850" cy="488950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209"/>
            <p:cNvSpPr>
              <a:spLocks/>
            </p:cNvSpPr>
            <p:nvPr/>
          </p:nvSpPr>
          <p:spPr bwMode="auto">
            <a:xfrm rot="704206">
              <a:off x="968375" y="3128963"/>
              <a:ext cx="227012" cy="301625"/>
            </a:xfrm>
            <a:custGeom>
              <a:avLst/>
              <a:gdLst/>
              <a:ahLst/>
              <a:cxnLst>
                <a:cxn ang="0">
                  <a:pos x="119" y="72"/>
                </a:cxn>
                <a:cxn ang="0">
                  <a:pos x="119" y="72"/>
                </a:cxn>
                <a:cxn ang="0">
                  <a:pos x="97" y="40"/>
                </a:cxn>
                <a:cxn ang="0">
                  <a:pos x="67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5" y="88"/>
                </a:cxn>
                <a:cxn ang="0">
                  <a:pos x="52" y="136"/>
                </a:cxn>
                <a:cxn ang="0">
                  <a:pos x="67" y="144"/>
                </a:cxn>
                <a:cxn ang="0">
                  <a:pos x="82" y="168"/>
                </a:cxn>
                <a:cxn ang="0">
                  <a:pos x="112" y="128"/>
                </a:cxn>
                <a:cxn ang="0">
                  <a:pos x="119" y="72"/>
                </a:cxn>
              </a:cxnLst>
              <a:rect l="0" t="0" r="r" b="b"/>
              <a:pathLst>
                <a:path w="120" h="169">
                  <a:moveTo>
                    <a:pt x="119" y="72"/>
                  </a:moveTo>
                  <a:lnTo>
                    <a:pt x="119" y="72"/>
                  </a:lnTo>
                  <a:lnTo>
                    <a:pt x="97" y="40"/>
                  </a:lnTo>
                  <a:lnTo>
                    <a:pt x="67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5" y="88"/>
                  </a:lnTo>
                  <a:lnTo>
                    <a:pt x="52" y="136"/>
                  </a:lnTo>
                  <a:lnTo>
                    <a:pt x="67" y="144"/>
                  </a:lnTo>
                  <a:lnTo>
                    <a:pt x="82" y="168"/>
                  </a:lnTo>
                  <a:lnTo>
                    <a:pt x="112" y="128"/>
                  </a:lnTo>
                  <a:lnTo>
                    <a:pt x="119" y="7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210"/>
            <p:cNvSpPr>
              <a:spLocks/>
            </p:cNvSpPr>
            <p:nvPr/>
          </p:nvSpPr>
          <p:spPr bwMode="auto">
            <a:xfrm rot="704206">
              <a:off x="893763" y="1952625"/>
              <a:ext cx="1555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211"/>
            <p:cNvSpPr>
              <a:spLocks/>
            </p:cNvSpPr>
            <p:nvPr/>
          </p:nvSpPr>
          <p:spPr bwMode="auto">
            <a:xfrm rot="704206">
              <a:off x="2514600" y="3348038"/>
              <a:ext cx="601662" cy="701675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6" y="240"/>
                </a:cxn>
                <a:cxn ang="0">
                  <a:pos x="88" y="240"/>
                </a:cxn>
                <a:cxn ang="0">
                  <a:pos x="96" y="216"/>
                </a:cxn>
                <a:cxn ang="0">
                  <a:pos x="125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5" y="176"/>
                </a:cxn>
                <a:cxn ang="0">
                  <a:pos x="125" y="152"/>
                </a:cxn>
                <a:cxn ang="0">
                  <a:pos x="118" y="136"/>
                </a:cxn>
                <a:cxn ang="0">
                  <a:pos x="125" y="120"/>
                </a:cxn>
                <a:cxn ang="0">
                  <a:pos x="147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1" y="0"/>
                </a:cxn>
                <a:cxn ang="0">
                  <a:pos x="229" y="16"/>
                </a:cxn>
                <a:cxn ang="0">
                  <a:pos x="258" y="48"/>
                </a:cxn>
                <a:cxn ang="0">
                  <a:pos x="273" y="96"/>
                </a:cxn>
                <a:cxn ang="0">
                  <a:pos x="273" y="144"/>
                </a:cxn>
                <a:cxn ang="0">
                  <a:pos x="280" y="176"/>
                </a:cxn>
                <a:cxn ang="0">
                  <a:pos x="273" y="208"/>
                </a:cxn>
                <a:cxn ang="0">
                  <a:pos x="310" y="240"/>
                </a:cxn>
                <a:cxn ang="0">
                  <a:pos x="317" y="288"/>
                </a:cxn>
                <a:cxn ang="0">
                  <a:pos x="317" y="296"/>
                </a:cxn>
                <a:cxn ang="0">
                  <a:pos x="295" y="328"/>
                </a:cxn>
                <a:cxn ang="0">
                  <a:pos x="273" y="328"/>
                </a:cxn>
                <a:cxn ang="0">
                  <a:pos x="258" y="392"/>
                </a:cxn>
                <a:cxn ang="0">
                  <a:pos x="243" y="384"/>
                </a:cxn>
                <a:cxn ang="0">
                  <a:pos x="214" y="392"/>
                </a:cxn>
                <a:cxn ang="0">
                  <a:pos x="184" y="368"/>
                </a:cxn>
                <a:cxn ang="0">
                  <a:pos x="170" y="368"/>
                </a:cxn>
                <a:cxn ang="0">
                  <a:pos x="147" y="384"/>
                </a:cxn>
                <a:cxn ang="0">
                  <a:pos x="125" y="360"/>
                </a:cxn>
                <a:cxn ang="0">
                  <a:pos x="96" y="360"/>
                </a:cxn>
                <a:cxn ang="0">
                  <a:pos x="66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8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6" y="240"/>
                  </a:lnTo>
                  <a:lnTo>
                    <a:pt x="88" y="240"/>
                  </a:lnTo>
                  <a:lnTo>
                    <a:pt x="96" y="216"/>
                  </a:lnTo>
                  <a:lnTo>
                    <a:pt x="125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5" y="176"/>
                  </a:lnTo>
                  <a:lnTo>
                    <a:pt x="125" y="152"/>
                  </a:lnTo>
                  <a:lnTo>
                    <a:pt x="118" y="136"/>
                  </a:lnTo>
                  <a:lnTo>
                    <a:pt x="125" y="120"/>
                  </a:lnTo>
                  <a:lnTo>
                    <a:pt x="147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1" y="0"/>
                  </a:lnTo>
                  <a:lnTo>
                    <a:pt x="229" y="16"/>
                  </a:lnTo>
                  <a:lnTo>
                    <a:pt x="258" y="48"/>
                  </a:lnTo>
                  <a:lnTo>
                    <a:pt x="273" y="96"/>
                  </a:lnTo>
                  <a:lnTo>
                    <a:pt x="273" y="144"/>
                  </a:lnTo>
                  <a:lnTo>
                    <a:pt x="280" y="176"/>
                  </a:lnTo>
                  <a:lnTo>
                    <a:pt x="273" y="208"/>
                  </a:lnTo>
                  <a:lnTo>
                    <a:pt x="310" y="240"/>
                  </a:lnTo>
                  <a:lnTo>
                    <a:pt x="317" y="288"/>
                  </a:lnTo>
                  <a:lnTo>
                    <a:pt x="317" y="296"/>
                  </a:lnTo>
                  <a:lnTo>
                    <a:pt x="295" y="328"/>
                  </a:lnTo>
                  <a:lnTo>
                    <a:pt x="273" y="328"/>
                  </a:lnTo>
                  <a:lnTo>
                    <a:pt x="258" y="392"/>
                  </a:lnTo>
                  <a:lnTo>
                    <a:pt x="243" y="384"/>
                  </a:lnTo>
                  <a:lnTo>
                    <a:pt x="214" y="392"/>
                  </a:lnTo>
                  <a:lnTo>
                    <a:pt x="184" y="368"/>
                  </a:lnTo>
                  <a:lnTo>
                    <a:pt x="170" y="368"/>
                  </a:lnTo>
                  <a:lnTo>
                    <a:pt x="147" y="384"/>
                  </a:lnTo>
                  <a:lnTo>
                    <a:pt x="125" y="360"/>
                  </a:lnTo>
                  <a:lnTo>
                    <a:pt x="96" y="360"/>
                  </a:lnTo>
                  <a:lnTo>
                    <a:pt x="66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216"/>
            <p:cNvSpPr>
              <a:spLocks/>
            </p:cNvSpPr>
            <p:nvPr/>
          </p:nvSpPr>
          <p:spPr bwMode="auto">
            <a:xfrm rot="704206">
              <a:off x="4116388" y="2463800"/>
              <a:ext cx="55562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24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217"/>
            <p:cNvSpPr>
              <a:spLocks/>
            </p:cNvSpPr>
            <p:nvPr/>
          </p:nvSpPr>
          <p:spPr bwMode="auto">
            <a:xfrm rot="704206">
              <a:off x="5018088" y="1709738"/>
              <a:ext cx="127000" cy="1730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5" y="72"/>
                </a:cxn>
                <a:cxn ang="0">
                  <a:pos x="65" y="24"/>
                </a:cxn>
                <a:cxn ang="0">
                  <a:pos x="36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6" h="97">
                  <a:moveTo>
                    <a:pt x="0" y="80"/>
                  </a:moveTo>
                  <a:lnTo>
                    <a:pt x="22" y="96"/>
                  </a:lnTo>
                  <a:lnTo>
                    <a:pt x="65" y="72"/>
                  </a:lnTo>
                  <a:lnTo>
                    <a:pt x="65" y="24"/>
                  </a:lnTo>
                  <a:lnTo>
                    <a:pt x="36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218"/>
            <p:cNvSpPr>
              <a:spLocks/>
            </p:cNvSpPr>
            <p:nvPr/>
          </p:nvSpPr>
          <p:spPr bwMode="auto">
            <a:xfrm rot="704206">
              <a:off x="5037138" y="1889125"/>
              <a:ext cx="128587" cy="1587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60" y="0"/>
                </a:cxn>
                <a:cxn ang="0">
                  <a:pos x="67" y="56"/>
                </a:cxn>
                <a:cxn ang="0">
                  <a:pos x="60" y="88"/>
                </a:cxn>
                <a:cxn ang="0">
                  <a:pos x="0" y="48"/>
                </a:cxn>
              </a:cxnLst>
              <a:rect l="0" t="0" r="r" b="b"/>
              <a:pathLst>
                <a:path w="68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60" y="0"/>
                  </a:lnTo>
                  <a:lnTo>
                    <a:pt x="67" y="56"/>
                  </a:lnTo>
                  <a:lnTo>
                    <a:pt x="60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Freeform 219"/>
            <p:cNvSpPr>
              <a:spLocks/>
            </p:cNvSpPr>
            <p:nvPr/>
          </p:nvSpPr>
          <p:spPr bwMode="auto">
            <a:xfrm rot="704206">
              <a:off x="5186363" y="1981200"/>
              <a:ext cx="141287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220"/>
            <p:cNvSpPr>
              <a:spLocks/>
            </p:cNvSpPr>
            <p:nvPr/>
          </p:nvSpPr>
          <p:spPr bwMode="auto">
            <a:xfrm rot="704206">
              <a:off x="4965700" y="1865313"/>
              <a:ext cx="57150" cy="460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7" y="0"/>
                </a:cxn>
              </a:cxnLst>
              <a:rect l="0" t="0" r="r" b="b"/>
              <a:pathLst>
                <a:path w="30" h="25">
                  <a:moveTo>
                    <a:pt x="7" y="0"/>
                  </a:moveTo>
                  <a:lnTo>
                    <a:pt x="29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221"/>
            <p:cNvSpPr>
              <a:spLocks/>
            </p:cNvSpPr>
            <p:nvPr/>
          </p:nvSpPr>
          <p:spPr bwMode="auto">
            <a:xfrm rot="704206">
              <a:off x="4129088" y="1284288"/>
              <a:ext cx="603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1" h="33">
                  <a:moveTo>
                    <a:pt x="0" y="0"/>
                  </a:moveTo>
                  <a:lnTo>
                    <a:pt x="30" y="0"/>
                  </a:lnTo>
                  <a:lnTo>
                    <a:pt x="30" y="16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Freeform 222"/>
            <p:cNvSpPr>
              <a:spLocks/>
            </p:cNvSpPr>
            <p:nvPr/>
          </p:nvSpPr>
          <p:spPr bwMode="auto">
            <a:xfrm rot="704206">
              <a:off x="4116388" y="1352550"/>
              <a:ext cx="6032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30" y="8"/>
                </a:cxn>
                <a:cxn ang="0">
                  <a:pos x="0" y="0"/>
                </a:cxn>
              </a:cxnLst>
              <a:rect l="0" t="0" r="r" b="b"/>
              <a:pathLst>
                <a:path w="31" h="25">
                  <a:moveTo>
                    <a:pt x="0" y="0"/>
                  </a:moveTo>
                  <a:lnTo>
                    <a:pt x="8" y="24"/>
                  </a:lnTo>
                  <a:lnTo>
                    <a:pt x="30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Freeform 223"/>
            <p:cNvSpPr>
              <a:spLocks/>
            </p:cNvSpPr>
            <p:nvPr/>
          </p:nvSpPr>
          <p:spPr bwMode="auto">
            <a:xfrm rot="704206">
              <a:off x="4191000" y="1338263"/>
              <a:ext cx="55562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32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8"/>
                </a:cxn>
              </a:cxnLst>
              <a:rect l="0" t="0" r="r" b="b"/>
              <a:pathLst>
                <a:path w="30" h="33">
                  <a:moveTo>
                    <a:pt x="0" y="8"/>
                  </a:moveTo>
                  <a:lnTo>
                    <a:pt x="7" y="32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224"/>
            <p:cNvSpPr>
              <a:spLocks/>
            </p:cNvSpPr>
            <p:nvPr/>
          </p:nvSpPr>
          <p:spPr bwMode="auto">
            <a:xfrm rot="704206">
              <a:off x="4287838" y="1406525"/>
              <a:ext cx="87312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44" y="0"/>
                </a:cxn>
                <a:cxn ang="0">
                  <a:pos x="44" y="24"/>
                </a:cxn>
                <a:cxn ang="0">
                  <a:pos x="22" y="32"/>
                </a:cxn>
                <a:cxn ang="0">
                  <a:pos x="0" y="8"/>
                </a:cxn>
              </a:cxnLst>
              <a:rect l="0" t="0" r="r" b="b"/>
              <a:pathLst>
                <a:path w="45" h="33">
                  <a:moveTo>
                    <a:pt x="0" y="8"/>
                  </a:moveTo>
                  <a:lnTo>
                    <a:pt x="15" y="0"/>
                  </a:lnTo>
                  <a:lnTo>
                    <a:pt x="44" y="0"/>
                  </a:lnTo>
                  <a:lnTo>
                    <a:pt x="44" y="24"/>
                  </a:lnTo>
                  <a:lnTo>
                    <a:pt x="22" y="32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225"/>
            <p:cNvSpPr>
              <a:spLocks/>
            </p:cNvSpPr>
            <p:nvPr/>
          </p:nvSpPr>
          <p:spPr bwMode="auto">
            <a:xfrm rot="704206">
              <a:off x="4368800" y="13874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16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0" y="16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226"/>
            <p:cNvSpPr>
              <a:spLocks/>
            </p:cNvSpPr>
            <p:nvPr/>
          </p:nvSpPr>
          <p:spPr bwMode="auto">
            <a:xfrm rot="704206">
              <a:off x="4213225" y="1444625"/>
              <a:ext cx="30162" cy="301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5" y="0"/>
                </a:cxn>
              </a:cxnLst>
              <a:rect l="0" t="0" r="r" b="b"/>
              <a:pathLst>
                <a:path w="16" h="17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227"/>
            <p:cNvSpPr>
              <a:spLocks/>
            </p:cNvSpPr>
            <p:nvPr/>
          </p:nvSpPr>
          <p:spPr bwMode="auto">
            <a:xfrm rot="704206">
              <a:off x="4270375" y="1487488"/>
              <a:ext cx="46037" cy="73025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22" y="8"/>
                </a:cxn>
              </a:cxnLst>
              <a:rect l="0" t="0" r="r" b="b"/>
              <a:pathLst>
                <a:path w="23" h="41">
                  <a:moveTo>
                    <a:pt x="22" y="8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5" y="40"/>
                  </a:lnTo>
                  <a:lnTo>
                    <a:pt x="22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228"/>
            <p:cNvSpPr>
              <a:spLocks/>
            </p:cNvSpPr>
            <p:nvPr/>
          </p:nvSpPr>
          <p:spPr bwMode="auto">
            <a:xfrm rot="704206">
              <a:off x="4321175" y="1481138"/>
              <a:ext cx="41275" cy="460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24"/>
                </a:cxn>
                <a:cxn ang="0">
                  <a:pos x="21" y="24"/>
                </a:cxn>
                <a:cxn ang="0">
                  <a:pos x="14" y="0"/>
                </a:cxn>
                <a:cxn ang="0">
                  <a:pos x="0" y="8"/>
                </a:cxn>
              </a:cxnLst>
              <a:rect l="0" t="0" r="r" b="b"/>
              <a:pathLst>
                <a:path w="22" h="25">
                  <a:moveTo>
                    <a:pt x="0" y="8"/>
                  </a:moveTo>
                  <a:lnTo>
                    <a:pt x="7" y="24"/>
                  </a:lnTo>
                  <a:lnTo>
                    <a:pt x="21" y="24"/>
                  </a:lnTo>
                  <a:lnTo>
                    <a:pt x="14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Freeform 229"/>
            <p:cNvSpPr>
              <a:spLocks/>
            </p:cNvSpPr>
            <p:nvPr/>
          </p:nvSpPr>
          <p:spPr bwMode="auto">
            <a:xfrm rot="704206">
              <a:off x="4321175" y="1552575"/>
              <a:ext cx="25400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3" y="24"/>
                </a:cxn>
                <a:cxn ang="0">
                  <a:pos x="0" y="0"/>
                </a:cxn>
              </a:cxnLst>
              <a:rect l="0" t="0" r="r" b="b"/>
              <a:pathLst>
                <a:path w="14" h="25">
                  <a:moveTo>
                    <a:pt x="0" y="0"/>
                  </a:moveTo>
                  <a:lnTo>
                    <a:pt x="0" y="16"/>
                  </a:lnTo>
                  <a:lnTo>
                    <a:pt x="13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230"/>
            <p:cNvSpPr>
              <a:spLocks/>
            </p:cNvSpPr>
            <p:nvPr/>
          </p:nvSpPr>
          <p:spPr bwMode="auto">
            <a:xfrm rot="704206">
              <a:off x="4376738" y="1481138"/>
              <a:ext cx="57150" cy="587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30" y="32"/>
                </a:cxn>
                <a:cxn ang="0">
                  <a:pos x="0" y="24"/>
                </a:cxn>
                <a:cxn ang="0">
                  <a:pos x="8" y="0"/>
                </a:cxn>
              </a:cxnLst>
              <a:rect l="0" t="0" r="r" b="b"/>
              <a:pathLst>
                <a:path w="31" h="33">
                  <a:moveTo>
                    <a:pt x="8" y="0"/>
                  </a:moveTo>
                  <a:lnTo>
                    <a:pt x="30" y="8"/>
                  </a:lnTo>
                  <a:lnTo>
                    <a:pt x="30" y="32"/>
                  </a:lnTo>
                  <a:lnTo>
                    <a:pt x="0" y="24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231"/>
            <p:cNvSpPr>
              <a:spLocks/>
            </p:cNvSpPr>
            <p:nvPr/>
          </p:nvSpPr>
          <p:spPr bwMode="auto">
            <a:xfrm rot="704206">
              <a:off x="4443413" y="1498600"/>
              <a:ext cx="84137" cy="730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5" y="8"/>
                </a:cxn>
                <a:cxn ang="0">
                  <a:pos x="30" y="0"/>
                </a:cxn>
                <a:cxn ang="0">
                  <a:pos x="45" y="16"/>
                </a:cxn>
                <a:cxn ang="0">
                  <a:pos x="15" y="40"/>
                </a:cxn>
                <a:cxn ang="0">
                  <a:pos x="0" y="16"/>
                </a:cxn>
              </a:cxnLst>
              <a:rect l="0" t="0" r="r" b="b"/>
              <a:pathLst>
                <a:path w="46" h="41">
                  <a:moveTo>
                    <a:pt x="0" y="16"/>
                  </a:moveTo>
                  <a:lnTo>
                    <a:pt x="15" y="8"/>
                  </a:lnTo>
                  <a:lnTo>
                    <a:pt x="30" y="0"/>
                  </a:lnTo>
                  <a:lnTo>
                    <a:pt x="45" y="16"/>
                  </a:lnTo>
                  <a:lnTo>
                    <a:pt x="15" y="4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232"/>
            <p:cNvSpPr>
              <a:spLocks/>
            </p:cNvSpPr>
            <p:nvPr/>
          </p:nvSpPr>
          <p:spPr bwMode="auto">
            <a:xfrm rot="704206">
              <a:off x="3460750" y="1943100"/>
              <a:ext cx="798512" cy="585788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6" y="48"/>
                </a:cxn>
                <a:cxn ang="0">
                  <a:pos x="421" y="8"/>
                </a:cxn>
                <a:cxn ang="0">
                  <a:pos x="392" y="0"/>
                </a:cxn>
                <a:cxn ang="0">
                  <a:pos x="332" y="24"/>
                </a:cxn>
                <a:cxn ang="0">
                  <a:pos x="303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5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6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30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2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6" y="48"/>
                  </a:lnTo>
                  <a:lnTo>
                    <a:pt x="421" y="8"/>
                  </a:lnTo>
                  <a:lnTo>
                    <a:pt x="392" y="0"/>
                  </a:lnTo>
                  <a:lnTo>
                    <a:pt x="332" y="24"/>
                  </a:lnTo>
                  <a:lnTo>
                    <a:pt x="303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5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6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30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233"/>
            <p:cNvSpPr>
              <a:spLocks/>
            </p:cNvSpPr>
            <p:nvPr/>
          </p:nvSpPr>
          <p:spPr bwMode="auto">
            <a:xfrm rot="704206">
              <a:off x="7624763" y="4405313"/>
              <a:ext cx="700087" cy="774700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234"/>
            <p:cNvSpPr>
              <a:spLocks/>
            </p:cNvSpPr>
            <p:nvPr/>
          </p:nvSpPr>
          <p:spPr bwMode="auto">
            <a:xfrm rot="704206">
              <a:off x="8662988" y="1455738"/>
              <a:ext cx="87312" cy="1873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235"/>
            <p:cNvSpPr>
              <a:spLocks/>
            </p:cNvSpPr>
            <p:nvPr/>
          </p:nvSpPr>
          <p:spPr bwMode="auto">
            <a:xfrm rot="704206">
              <a:off x="7667625" y="1466850"/>
              <a:ext cx="80962" cy="173038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64"/>
                </a:cxn>
                <a:cxn ang="0">
                  <a:pos x="36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3" y="24"/>
                </a:cxn>
              </a:cxnLst>
              <a:rect l="0" t="0" r="r" b="b"/>
              <a:pathLst>
                <a:path w="44" h="97">
                  <a:moveTo>
                    <a:pt x="43" y="24"/>
                  </a:moveTo>
                  <a:lnTo>
                    <a:pt x="29" y="64"/>
                  </a:lnTo>
                  <a:lnTo>
                    <a:pt x="36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3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236"/>
            <p:cNvSpPr>
              <a:spLocks/>
            </p:cNvSpPr>
            <p:nvPr/>
          </p:nvSpPr>
          <p:spPr bwMode="auto">
            <a:xfrm rot="704206">
              <a:off x="7564438" y="2025650"/>
              <a:ext cx="41275" cy="428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1" y="24"/>
                </a:cxn>
                <a:cxn ang="0">
                  <a:pos x="21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2" h="25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Freeform 237"/>
            <p:cNvSpPr>
              <a:spLocks/>
            </p:cNvSpPr>
            <p:nvPr/>
          </p:nvSpPr>
          <p:spPr bwMode="auto">
            <a:xfrm rot="704206">
              <a:off x="8799513" y="3208338"/>
              <a:ext cx="100012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238"/>
            <p:cNvSpPr>
              <a:spLocks/>
            </p:cNvSpPr>
            <p:nvPr/>
          </p:nvSpPr>
          <p:spPr bwMode="auto">
            <a:xfrm rot="704206">
              <a:off x="8688388" y="4086225"/>
              <a:ext cx="698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36" y="8"/>
                </a:cxn>
                <a:cxn ang="0">
                  <a:pos x="0" y="0"/>
                </a:cxn>
                <a:cxn ang="0">
                  <a:pos x="14" y="24"/>
                </a:cxn>
              </a:cxnLst>
              <a:rect l="0" t="0" r="r" b="b"/>
              <a:pathLst>
                <a:path w="37" h="25">
                  <a:moveTo>
                    <a:pt x="14" y="24"/>
                  </a:moveTo>
                  <a:lnTo>
                    <a:pt x="36" y="8"/>
                  </a:lnTo>
                  <a:lnTo>
                    <a:pt x="0" y="0"/>
                  </a:lnTo>
                  <a:lnTo>
                    <a:pt x="14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239"/>
            <p:cNvSpPr>
              <a:spLocks/>
            </p:cNvSpPr>
            <p:nvPr/>
          </p:nvSpPr>
          <p:spPr bwMode="auto">
            <a:xfrm rot="704206">
              <a:off x="8713788" y="4133850"/>
              <a:ext cx="44450" cy="1031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15" y="56"/>
                </a:cxn>
                <a:cxn ang="0">
                  <a:pos x="0" y="8"/>
                </a:cxn>
              </a:cxnLst>
              <a:rect l="0" t="0" r="r" b="b"/>
              <a:pathLst>
                <a:path w="23" h="57">
                  <a:moveTo>
                    <a:pt x="0" y="8"/>
                  </a:moveTo>
                  <a:lnTo>
                    <a:pt x="22" y="0"/>
                  </a:lnTo>
                  <a:lnTo>
                    <a:pt x="15" y="56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240"/>
            <p:cNvSpPr>
              <a:spLocks/>
            </p:cNvSpPr>
            <p:nvPr/>
          </p:nvSpPr>
          <p:spPr bwMode="auto">
            <a:xfrm rot="704206">
              <a:off x="8718550" y="4264025"/>
              <a:ext cx="44450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3" y="8"/>
                </a:cxn>
                <a:cxn ang="0">
                  <a:pos x="0" y="0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8" y="32"/>
                  </a:lnTo>
                  <a:lnTo>
                    <a:pt x="23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241"/>
            <p:cNvSpPr>
              <a:spLocks/>
            </p:cNvSpPr>
            <p:nvPr/>
          </p:nvSpPr>
          <p:spPr bwMode="auto">
            <a:xfrm rot="704206">
              <a:off x="8653463" y="41179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16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Freeform 242"/>
            <p:cNvSpPr>
              <a:spLocks/>
            </p:cNvSpPr>
            <p:nvPr/>
          </p:nvSpPr>
          <p:spPr bwMode="auto">
            <a:xfrm rot="704206">
              <a:off x="8737600" y="4340225"/>
              <a:ext cx="30162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243"/>
            <p:cNvSpPr>
              <a:spLocks/>
            </p:cNvSpPr>
            <p:nvPr/>
          </p:nvSpPr>
          <p:spPr bwMode="auto">
            <a:xfrm rot="704206">
              <a:off x="8742363" y="4384675"/>
              <a:ext cx="28575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0" y="16"/>
                </a:cxn>
              </a:cxnLst>
              <a:rect l="0" t="0" r="r" b="b"/>
              <a:pathLst>
                <a:path w="14" h="17">
                  <a:moveTo>
                    <a:pt x="0" y="1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244"/>
            <p:cNvSpPr>
              <a:spLocks/>
            </p:cNvSpPr>
            <p:nvPr/>
          </p:nvSpPr>
          <p:spPr bwMode="auto">
            <a:xfrm rot="704206">
              <a:off x="8743950" y="4621213"/>
              <a:ext cx="30162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245"/>
            <p:cNvSpPr>
              <a:spLocks/>
            </p:cNvSpPr>
            <p:nvPr/>
          </p:nvSpPr>
          <p:spPr bwMode="auto">
            <a:xfrm rot="704206">
              <a:off x="8689975" y="4799013"/>
              <a:ext cx="42862" cy="11747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246"/>
            <p:cNvSpPr>
              <a:spLocks/>
            </p:cNvSpPr>
            <p:nvPr/>
          </p:nvSpPr>
          <p:spPr bwMode="auto">
            <a:xfrm rot="704206">
              <a:off x="8577263" y="4954588"/>
              <a:ext cx="71437" cy="20320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247"/>
            <p:cNvSpPr>
              <a:spLocks/>
            </p:cNvSpPr>
            <p:nvPr/>
          </p:nvSpPr>
          <p:spPr bwMode="auto">
            <a:xfrm rot="704206">
              <a:off x="8528050" y="5160963"/>
              <a:ext cx="44450" cy="101600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3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8" y="56"/>
                </a:cxn>
                <a:cxn ang="0">
                  <a:pos x="15" y="56"/>
                </a:cxn>
              </a:cxnLst>
              <a:rect l="0" t="0" r="r" b="b"/>
              <a:pathLst>
                <a:path w="24" h="57">
                  <a:moveTo>
                    <a:pt x="15" y="56"/>
                  </a:moveTo>
                  <a:lnTo>
                    <a:pt x="23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5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248"/>
            <p:cNvSpPr>
              <a:spLocks/>
            </p:cNvSpPr>
            <p:nvPr/>
          </p:nvSpPr>
          <p:spPr bwMode="auto">
            <a:xfrm rot="704206">
              <a:off x="8391525" y="2987675"/>
              <a:ext cx="60325" cy="13017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249"/>
            <p:cNvSpPr>
              <a:spLocks/>
            </p:cNvSpPr>
            <p:nvPr/>
          </p:nvSpPr>
          <p:spPr bwMode="auto">
            <a:xfrm rot="704206">
              <a:off x="6486525" y="2363788"/>
              <a:ext cx="114300" cy="873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250"/>
            <p:cNvSpPr>
              <a:spLocks/>
            </p:cNvSpPr>
            <p:nvPr/>
          </p:nvSpPr>
          <p:spPr bwMode="auto">
            <a:xfrm rot="704206">
              <a:off x="6426200" y="2330450"/>
              <a:ext cx="58737" cy="57150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251"/>
            <p:cNvSpPr>
              <a:spLocks/>
            </p:cNvSpPr>
            <p:nvPr/>
          </p:nvSpPr>
          <p:spPr bwMode="auto">
            <a:xfrm rot="704206">
              <a:off x="6270625" y="2109788"/>
              <a:ext cx="209550" cy="2159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0" y="48"/>
                </a:cxn>
                <a:cxn ang="0">
                  <a:pos x="110" y="0"/>
                </a:cxn>
                <a:cxn ang="0">
                  <a:pos x="37" y="0"/>
                </a:cxn>
                <a:cxn ang="0">
                  <a:pos x="29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1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0" y="48"/>
                  </a:lnTo>
                  <a:lnTo>
                    <a:pt x="110" y="0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252"/>
            <p:cNvSpPr>
              <a:spLocks/>
            </p:cNvSpPr>
            <p:nvPr/>
          </p:nvSpPr>
          <p:spPr bwMode="auto">
            <a:xfrm rot="704206">
              <a:off x="6521450" y="2054225"/>
              <a:ext cx="168275" cy="1031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9" y="24"/>
                </a:cxn>
                <a:cxn ang="0">
                  <a:pos x="65" y="0"/>
                </a:cxn>
                <a:cxn ang="0">
                  <a:pos x="87" y="16"/>
                </a:cxn>
                <a:cxn ang="0">
                  <a:pos x="44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88" h="57">
                  <a:moveTo>
                    <a:pt x="0" y="24"/>
                  </a:moveTo>
                  <a:lnTo>
                    <a:pt x="29" y="24"/>
                  </a:lnTo>
                  <a:lnTo>
                    <a:pt x="65" y="0"/>
                  </a:lnTo>
                  <a:lnTo>
                    <a:pt x="87" y="16"/>
                  </a:lnTo>
                  <a:lnTo>
                    <a:pt x="44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253"/>
            <p:cNvSpPr>
              <a:spLocks/>
            </p:cNvSpPr>
            <p:nvPr/>
          </p:nvSpPr>
          <p:spPr bwMode="auto">
            <a:xfrm rot="704206">
              <a:off x="6219825" y="2239963"/>
              <a:ext cx="4127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254"/>
            <p:cNvSpPr>
              <a:spLocks/>
            </p:cNvSpPr>
            <p:nvPr/>
          </p:nvSpPr>
          <p:spPr bwMode="auto">
            <a:xfrm rot="704206">
              <a:off x="6151563" y="2695575"/>
              <a:ext cx="57150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24"/>
                </a:cxn>
                <a:cxn ang="0">
                  <a:pos x="30" y="0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31" h="25">
                  <a:moveTo>
                    <a:pt x="0" y="16"/>
                  </a:moveTo>
                  <a:lnTo>
                    <a:pt x="23" y="24"/>
                  </a:lnTo>
                  <a:lnTo>
                    <a:pt x="30" y="0"/>
                  </a:lnTo>
                  <a:lnTo>
                    <a:pt x="8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255"/>
            <p:cNvSpPr>
              <a:spLocks/>
            </p:cNvSpPr>
            <p:nvPr/>
          </p:nvSpPr>
          <p:spPr bwMode="auto">
            <a:xfrm rot="704206">
              <a:off x="5526088" y="2595563"/>
              <a:ext cx="60325" cy="619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Freeform 256"/>
            <p:cNvSpPr>
              <a:spLocks/>
            </p:cNvSpPr>
            <p:nvPr/>
          </p:nvSpPr>
          <p:spPr bwMode="auto">
            <a:xfrm rot="704206">
              <a:off x="3424238" y="2289175"/>
              <a:ext cx="41275" cy="58738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21" y="16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4" y="32"/>
                </a:cxn>
              </a:cxnLst>
              <a:rect l="0" t="0" r="r" b="b"/>
              <a:pathLst>
                <a:path w="22" h="33">
                  <a:moveTo>
                    <a:pt x="14" y="32"/>
                  </a:moveTo>
                  <a:lnTo>
                    <a:pt x="21" y="16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4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Freeform 10"/>
            <p:cNvSpPr>
              <a:spLocks/>
            </p:cNvSpPr>
            <p:nvPr/>
          </p:nvSpPr>
          <p:spPr bwMode="auto">
            <a:xfrm rot="704206">
              <a:off x="7243470" y="5190808"/>
              <a:ext cx="276783" cy="68519"/>
            </a:xfrm>
            <a:custGeom>
              <a:avLst/>
              <a:gdLst/>
              <a:ahLst/>
              <a:cxnLst>
                <a:cxn ang="0">
                  <a:pos x="155" y="32"/>
                </a:cxn>
                <a:cxn ang="0">
                  <a:pos x="155" y="32"/>
                </a:cxn>
                <a:cxn ang="0">
                  <a:pos x="162" y="24"/>
                </a:cxn>
                <a:cxn ang="0">
                  <a:pos x="147" y="0"/>
                </a:cxn>
                <a:cxn ang="0">
                  <a:pos x="133" y="0"/>
                </a:cxn>
                <a:cxn ang="0">
                  <a:pos x="103" y="8"/>
                </a:cxn>
                <a:cxn ang="0">
                  <a:pos x="66" y="0"/>
                </a:cxn>
                <a:cxn ang="0">
                  <a:pos x="37" y="16"/>
                </a:cxn>
                <a:cxn ang="0">
                  <a:pos x="0" y="40"/>
                </a:cxn>
              </a:cxnLst>
              <a:rect l="0" t="0" r="r" b="b"/>
              <a:pathLst>
                <a:path w="163" h="41">
                  <a:moveTo>
                    <a:pt x="155" y="32"/>
                  </a:moveTo>
                  <a:lnTo>
                    <a:pt x="155" y="32"/>
                  </a:lnTo>
                  <a:lnTo>
                    <a:pt x="162" y="24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03" y="8"/>
                  </a:lnTo>
                  <a:lnTo>
                    <a:pt x="66" y="0"/>
                  </a:lnTo>
                  <a:lnTo>
                    <a:pt x="37" y="16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331148" y="3406140"/>
              <a:ext cx="216024" cy="191332"/>
            </a:xfrm>
            <a:custGeom>
              <a:avLst/>
              <a:gdLst>
                <a:gd name="connsiteX0" fmla="*/ 1201783 w 1201783"/>
                <a:gd name="connsiteY0" fmla="*/ 1166949 h 1271452"/>
                <a:gd name="connsiteX1" fmla="*/ 1097280 w 1201783"/>
                <a:gd name="connsiteY1" fmla="*/ 1018903 h 1271452"/>
                <a:gd name="connsiteX2" fmla="*/ 992778 w 1201783"/>
                <a:gd name="connsiteY2" fmla="*/ 1010194 h 1271452"/>
                <a:gd name="connsiteX3" fmla="*/ 992778 w 1201783"/>
                <a:gd name="connsiteY3" fmla="*/ 914400 h 1271452"/>
                <a:gd name="connsiteX4" fmla="*/ 862149 w 1201783"/>
                <a:gd name="connsiteY4" fmla="*/ 914400 h 1271452"/>
                <a:gd name="connsiteX5" fmla="*/ 862149 w 1201783"/>
                <a:gd name="connsiteY5" fmla="*/ 661852 h 1271452"/>
                <a:gd name="connsiteX6" fmla="*/ 905692 w 1201783"/>
                <a:gd name="connsiteY6" fmla="*/ 513806 h 1271452"/>
                <a:gd name="connsiteX7" fmla="*/ 853440 w 1201783"/>
                <a:gd name="connsiteY7" fmla="*/ 357052 h 1271452"/>
                <a:gd name="connsiteX8" fmla="*/ 731520 w 1201783"/>
                <a:gd name="connsiteY8" fmla="*/ 243840 h 1271452"/>
                <a:gd name="connsiteX9" fmla="*/ 714103 w 1201783"/>
                <a:gd name="connsiteY9" fmla="*/ 165463 h 1271452"/>
                <a:gd name="connsiteX10" fmla="*/ 566058 w 1201783"/>
                <a:gd name="connsiteY10" fmla="*/ 0 h 1271452"/>
                <a:gd name="connsiteX11" fmla="*/ 600892 w 1201783"/>
                <a:gd name="connsiteY11" fmla="*/ 217714 h 1271452"/>
                <a:gd name="connsiteX12" fmla="*/ 487680 w 1201783"/>
                <a:gd name="connsiteY12" fmla="*/ 95794 h 1271452"/>
                <a:gd name="connsiteX13" fmla="*/ 252549 w 1201783"/>
                <a:gd name="connsiteY13" fmla="*/ 52252 h 1271452"/>
                <a:gd name="connsiteX14" fmla="*/ 34835 w 1201783"/>
                <a:gd name="connsiteY14" fmla="*/ 52252 h 1271452"/>
                <a:gd name="connsiteX15" fmla="*/ 52252 w 1201783"/>
                <a:gd name="connsiteY15" fmla="*/ 121920 h 1271452"/>
                <a:gd name="connsiteX16" fmla="*/ 148046 w 1201783"/>
                <a:gd name="connsiteY16" fmla="*/ 165463 h 1271452"/>
                <a:gd name="connsiteX17" fmla="*/ 235132 w 1201783"/>
                <a:gd name="connsiteY17" fmla="*/ 391886 h 1271452"/>
                <a:gd name="connsiteX18" fmla="*/ 130629 w 1201783"/>
                <a:gd name="connsiteY18" fmla="*/ 557349 h 1271452"/>
                <a:gd name="connsiteX19" fmla="*/ 0 w 1201783"/>
                <a:gd name="connsiteY19" fmla="*/ 618309 h 1271452"/>
                <a:gd name="connsiteX20" fmla="*/ 26126 w 1201783"/>
                <a:gd name="connsiteY20" fmla="*/ 801189 h 1271452"/>
                <a:gd name="connsiteX21" fmla="*/ 165463 w 1201783"/>
                <a:gd name="connsiteY21" fmla="*/ 879566 h 1271452"/>
                <a:gd name="connsiteX22" fmla="*/ 348343 w 1201783"/>
                <a:gd name="connsiteY22" fmla="*/ 870857 h 1271452"/>
                <a:gd name="connsiteX23" fmla="*/ 696686 w 1201783"/>
                <a:gd name="connsiteY23" fmla="*/ 984069 h 1271452"/>
                <a:gd name="connsiteX24" fmla="*/ 809898 w 1201783"/>
                <a:gd name="connsiteY24" fmla="*/ 984069 h 1271452"/>
                <a:gd name="connsiteX25" fmla="*/ 827315 w 1201783"/>
                <a:gd name="connsiteY25" fmla="*/ 1123406 h 1271452"/>
                <a:gd name="connsiteX26" fmla="*/ 1018903 w 1201783"/>
                <a:gd name="connsiteY26" fmla="*/ 1271452 h 1271452"/>
                <a:gd name="connsiteX27" fmla="*/ 1071155 w 1201783"/>
                <a:gd name="connsiteY27" fmla="*/ 1175657 h 1271452"/>
                <a:gd name="connsiteX28" fmla="*/ 1201783 w 1201783"/>
                <a:gd name="connsiteY28" fmla="*/ 1166949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783" h="1271452">
                  <a:moveTo>
                    <a:pt x="1201783" y="1166949"/>
                  </a:moveTo>
                  <a:lnTo>
                    <a:pt x="1097280" y="1018903"/>
                  </a:lnTo>
                  <a:lnTo>
                    <a:pt x="992778" y="1010194"/>
                  </a:lnTo>
                  <a:lnTo>
                    <a:pt x="992778" y="914400"/>
                  </a:lnTo>
                  <a:lnTo>
                    <a:pt x="862149" y="914400"/>
                  </a:lnTo>
                  <a:lnTo>
                    <a:pt x="862149" y="661852"/>
                  </a:lnTo>
                  <a:lnTo>
                    <a:pt x="905692" y="513806"/>
                  </a:lnTo>
                  <a:lnTo>
                    <a:pt x="853440" y="357052"/>
                  </a:lnTo>
                  <a:lnTo>
                    <a:pt x="731520" y="243840"/>
                  </a:lnTo>
                  <a:lnTo>
                    <a:pt x="714103" y="165463"/>
                  </a:lnTo>
                  <a:lnTo>
                    <a:pt x="566058" y="0"/>
                  </a:lnTo>
                  <a:lnTo>
                    <a:pt x="600892" y="217714"/>
                  </a:lnTo>
                  <a:lnTo>
                    <a:pt x="487680" y="95794"/>
                  </a:lnTo>
                  <a:lnTo>
                    <a:pt x="252549" y="52252"/>
                  </a:lnTo>
                  <a:lnTo>
                    <a:pt x="34835" y="52252"/>
                  </a:lnTo>
                  <a:lnTo>
                    <a:pt x="52252" y="121920"/>
                  </a:lnTo>
                  <a:lnTo>
                    <a:pt x="148046" y="165463"/>
                  </a:lnTo>
                  <a:lnTo>
                    <a:pt x="235132" y="391886"/>
                  </a:lnTo>
                  <a:lnTo>
                    <a:pt x="130629" y="557349"/>
                  </a:lnTo>
                  <a:lnTo>
                    <a:pt x="0" y="618309"/>
                  </a:lnTo>
                  <a:lnTo>
                    <a:pt x="26126" y="801189"/>
                  </a:lnTo>
                  <a:lnTo>
                    <a:pt x="165463" y="879566"/>
                  </a:lnTo>
                  <a:lnTo>
                    <a:pt x="348343" y="870857"/>
                  </a:lnTo>
                  <a:lnTo>
                    <a:pt x="696686" y="984069"/>
                  </a:lnTo>
                  <a:lnTo>
                    <a:pt x="809898" y="984069"/>
                  </a:lnTo>
                  <a:lnTo>
                    <a:pt x="827315" y="1123406"/>
                  </a:lnTo>
                  <a:lnTo>
                    <a:pt x="1018903" y="1271452"/>
                  </a:lnTo>
                  <a:lnTo>
                    <a:pt x="1071155" y="1175657"/>
                  </a:lnTo>
                  <a:lnTo>
                    <a:pt x="1201783" y="1166949"/>
                  </a:lnTo>
                  <a:close/>
                </a:path>
              </a:pathLst>
            </a:custGeom>
            <a:solidFill>
              <a:srgbClr val="00755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7612017" y="4275713"/>
            <a:ext cx="920423" cy="216024"/>
          </a:xfrm>
          <a:prstGeom prst="roundRect">
            <a:avLst/>
          </a:prstGeom>
          <a:solidFill>
            <a:srgbClr val="00735A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rgbClr val="FFEE00"/>
                </a:solidFill>
              </a:rPr>
              <a:t>ПОСЛЕ 2010 Г.</a:t>
            </a:r>
            <a:endParaRPr lang="ru-RU" sz="1050" b="1" dirty="0">
              <a:solidFill>
                <a:srgbClr val="FFEE00"/>
              </a:solidFill>
            </a:endParaRPr>
          </a:p>
        </p:txBody>
      </p:sp>
      <p:grpSp>
        <p:nvGrpSpPr>
          <p:cNvPr id="5" name="Группа 55"/>
          <p:cNvGrpSpPr/>
          <p:nvPr/>
        </p:nvGrpSpPr>
        <p:grpSpPr>
          <a:xfrm>
            <a:off x="107504" y="6432604"/>
            <a:ext cx="9073008" cy="457865"/>
            <a:chOff x="107504" y="6432604"/>
            <a:chExt cx="9073008" cy="457865"/>
          </a:xfrm>
        </p:grpSpPr>
        <p:grpSp>
          <p:nvGrpSpPr>
            <p:cNvPr id="6" name="Группа 149"/>
            <p:cNvGrpSpPr/>
            <p:nvPr/>
          </p:nvGrpSpPr>
          <p:grpSpPr>
            <a:xfrm>
              <a:off x="107504" y="6525344"/>
              <a:ext cx="9073008" cy="365125"/>
              <a:chOff x="107504" y="6525344"/>
              <a:chExt cx="9073008" cy="365125"/>
            </a:xfrm>
          </p:grpSpPr>
          <p:sp>
            <p:nvSpPr>
              <p:cNvPr id="319" name="Скругленный прямоугольник 318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Номер слайда 6"/>
              <p:cNvSpPr txBox="1">
                <a:spLocks/>
              </p:cNvSpPr>
              <p:nvPr/>
            </p:nvSpPr>
            <p:spPr>
              <a:xfrm>
                <a:off x="8780462" y="6525344"/>
                <a:ext cx="400050" cy="3651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4AE5D863-7A13-49B8-8B77-8751EF240938}" type="slidenum">
                  <a:rPr kumimoji="0" lang="ru-RU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</a:t>
                </a:fld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1" name="Прямая соединительная линия 320"/>
              <p:cNvCxnSpPr/>
              <p:nvPr/>
            </p:nvCxnSpPr>
            <p:spPr>
              <a:xfrm>
                <a:off x="611560" y="6597352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317" name="Овал 316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314" name="Стрелка вправо 313"/>
          <p:cNvSpPr/>
          <p:nvPr/>
        </p:nvSpPr>
        <p:spPr>
          <a:xfrm rot="5400000">
            <a:off x="4211960" y="-891481"/>
            <a:ext cx="720080" cy="8784976"/>
          </a:xfrm>
          <a:prstGeom prst="rightArrow">
            <a:avLst>
              <a:gd name="adj1" fmla="val 100000"/>
              <a:gd name="adj2" fmla="val 25377"/>
            </a:avLst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5" rIns="91281" bIns="45645" rtlCol="0" anchor="ctr"/>
          <a:lstStyle/>
          <a:p>
            <a:pPr algn="ctr"/>
            <a:endParaRPr lang="ru-RU" dirty="0"/>
          </a:p>
        </p:txBody>
      </p:sp>
      <p:sp>
        <p:nvSpPr>
          <p:cNvPr id="315" name="Прямоугольник 314"/>
          <p:cNvSpPr/>
          <p:nvPr/>
        </p:nvSpPr>
        <p:spPr>
          <a:xfrm>
            <a:off x="179512" y="3068960"/>
            <a:ext cx="8784976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20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ОСОЗНАВАЯ </a:t>
            </a:r>
            <a:r>
              <a:rPr lang="ru-RU" sz="1200" dirty="0" smtClean="0">
                <a:solidFill>
                  <a:schemeClr val="bg1"/>
                </a:solidFill>
              </a:rPr>
              <a:t>ПОТЕНЦИАЛ И ЗНАЧЕНИЕ МСП В РФ А</a:t>
            </a:r>
            <a:r>
              <a:rPr lang="ru-RU" sz="1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 "РОСАГРОЛИЗИНГ" УДЕЛЯЕТ ОСОБОЕ ВНИМАНИЕ ПОДДЕРЖКЕ  МАЛОГО И СРЕДНЕГО ПРЕДПРИНИМАТЕЛЬСТВА (ВКЛЮЧАЯ КООПЕРАТИВЫ). </a:t>
            </a:r>
          </a:p>
          <a:p>
            <a:pPr algn="ctr" fontAlgn="base">
              <a:spcBef>
                <a:spcPts val="2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</a:rPr>
              <a:t>МСП ЯВЛЯЮТСЯ ЦЕЛЕВОЙ АУДИТОРИЕЙ КОМПАНИИ И ЗАНИМАЮТ </a:t>
            </a:r>
            <a:r>
              <a:rPr lang="ru-RU" sz="1200" b="1" dirty="0" smtClean="0">
                <a:solidFill>
                  <a:schemeClr val="bg1"/>
                </a:solidFill>
                <a:latin typeface="Franklin Gothic Book"/>
              </a:rPr>
              <a:t>~</a:t>
            </a:r>
            <a:r>
              <a:rPr lang="ru-RU" sz="1200" b="1" dirty="0" smtClean="0">
                <a:solidFill>
                  <a:schemeClr val="bg1"/>
                </a:solidFill>
              </a:rPr>
              <a:t>90% ОТ ОБЩЕГО КОЛИЧЕСТВА ЛИЗИНГОПОЛУЧАТЕЛЕЙ.</a:t>
            </a:r>
            <a:endParaRPr lang="ru-RU" sz="1200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ts val="20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22" name="Диаграмма 321"/>
          <p:cNvGraphicFramePr/>
          <p:nvPr/>
        </p:nvGraphicFramePr>
        <p:xfrm>
          <a:off x="251520" y="1268760"/>
          <a:ext cx="87129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6" name="Прямоугольник 315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/>
              <a:t>НЕСМОТРЯ НА СЛАБОЕ ТЕКУЩЕЕ РАЗВИТИЕ ОТЕЧЕСТВЕННОЙ СЕЛЬХОЗКООПЕРАЦИИ В НАСТОЯЩЕЕ ВРЕМЯ У НЕЕ СУЩЕСТВУЕТ КОЛОССАЛЬНЫЙ ПОТЕНЦИАЛ, ФОРМИРУЕМЫ В ПЕРВУЮ ОЧЕРЕДЬ ВЫСОКОЙ ДОЛЕЙ В ПРОИЗВОДСТВЕ СЕЛЬХОЗПРОДУКЦИИ СУБЪЕКТОВ МАЛОГО И СРЕДНЕГО ПРЕДПРИНИМАТЕЛЬСТВА – ОСНОВЫ СЕЛЬХОЗКООПЕРАЦИИ.</a:t>
            </a:r>
          </a:p>
          <a:p>
            <a:pPr algn="just"/>
            <a:endParaRPr lang="ru-RU" sz="1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688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АО "РОСАГРОЛИЗИНГ"– ВАЖНЫЙ И НЕОБХОДИМЫЙ ИНСТРУМЕНТ РАЗВИТИЯ СУБЪЕКТОВ МСП И КООПЕРАЦИИ</a:t>
            </a:r>
            <a:endParaRPr lang="ru-RU" sz="1400" b="1" dirty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48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75" name="Скругленный прямоугольник 74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95" name="Прямая соединительная линия 94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97" name="Овал 96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117" name="Freeform 44"/>
          <p:cNvSpPr>
            <a:spLocks noChangeArrowheads="1"/>
          </p:cNvSpPr>
          <p:nvPr/>
        </p:nvSpPr>
        <p:spPr bwMode="auto">
          <a:xfrm>
            <a:off x="3134680" y="2325848"/>
            <a:ext cx="1540680" cy="1346022"/>
          </a:xfrm>
          <a:custGeom>
            <a:avLst/>
            <a:gdLst>
              <a:gd name="T0" fmla="*/ 5968 w 6656"/>
              <a:gd name="T1" fmla="*/ 1438 h 5814"/>
              <a:gd name="T2" fmla="*/ 5968 w 6656"/>
              <a:gd name="T3" fmla="*/ 1438 h 5814"/>
              <a:gd name="T4" fmla="*/ 5968 w 6656"/>
              <a:gd name="T5" fmla="*/ 0 h 5814"/>
              <a:gd name="T6" fmla="*/ 5968 w 6656"/>
              <a:gd name="T7" fmla="*/ 0 h 5814"/>
              <a:gd name="T8" fmla="*/ 0 w 6656"/>
              <a:gd name="T9" fmla="*/ 2469 h 5814"/>
              <a:gd name="T10" fmla="*/ 3312 w 6656"/>
              <a:gd name="T11" fmla="*/ 5813 h 5814"/>
              <a:gd name="T12" fmla="*/ 5968 w 6656"/>
              <a:gd name="T13" fmla="*/ 4688 h 5814"/>
              <a:gd name="T14" fmla="*/ 5968 w 6656"/>
              <a:gd name="T15" fmla="*/ 4688 h 5814"/>
              <a:gd name="T16" fmla="*/ 5968 w 6656"/>
              <a:gd name="T17" fmla="*/ 2907 h 5814"/>
              <a:gd name="T18" fmla="*/ 6655 w 6656"/>
              <a:gd name="T19" fmla="*/ 2188 h 5814"/>
              <a:gd name="T20" fmla="*/ 5968 w 6656"/>
              <a:gd name="T21" fmla="*/ 1438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6" h="5814">
                <a:moveTo>
                  <a:pt x="5968" y="1438"/>
                </a:moveTo>
                <a:lnTo>
                  <a:pt x="5968" y="1438"/>
                </a:ln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cubicBezTo>
                  <a:pt x="3625" y="0"/>
                  <a:pt x="1531" y="938"/>
                  <a:pt x="0" y="2469"/>
                </a:cubicBezTo>
                <a:cubicBezTo>
                  <a:pt x="3312" y="5813"/>
                  <a:pt x="3312" y="5813"/>
                  <a:pt x="3312" y="5813"/>
                </a:cubicBezTo>
                <a:cubicBezTo>
                  <a:pt x="4000" y="5125"/>
                  <a:pt x="4937" y="4688"/>
                  <a:pt x="5968" y="4688"/>
                </a:cubicBezTo>
                <a:lnTo>
                  <a:pt x="5968" y="4688"/>
                </a:lnTo>
                <a:cubicBezTo>
                  <a:pt x="5968" y="2907"/>
                  <a:pt x="5968" y="2907"/>
                  <a:pt x="5968" y="2907"/>
                </a:cubicBezTo>
                <a:cubicBezTo>
                  <a:pt x="6655" y="2188"/>
                  <a:pt x="6655" y="2188"/>
                  <a:pt x="6655" y="2188"/>
                </a:cubicBezTo>
                <a:lnTo>
                  <a:pt x="5968" y="1438"/>
                </a:lnTo>
              </a:path>
            </a:pathLst>
          </a:custGeom>
          <a:solidFill>
            <a:schemeClr val="accent1"/>
          </a:solidFill>
          <a:ln w="28575">
            <a:solidFill>
              <a:srgbClr val="00755A"/>
            </a:solidFill>
          </a:ln>
          <a:effectLst/>
          <a:extLst/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18" name="Freeform 45"/>
          <p:cNvSpPr>
            <a:spLocks noChangeArrowheads="1"/>
          </p:cNvSpPr>
          <p:nvPr/>
        </p:nvSpPr>
        <p:spPr bwMode="auto">
          <a:xfrm>
            <a:off x="2555776" y="2886558"/>
            <a:ext cx="1345670" cy="1389935"/>
          </a:xfrm>
          <a:custGeom>
            <a:avLst/>
            <a:gdLst>
              <a:gd name="T0" fmla="*/ 0 w 5814"/>
              <a:gd name="T1" fmla="*/ 6000 h 6001"/>
              <a:gd name="T2" fmla="*/ 0 w 5814"/>
              <a:gd name="T3" fmla="*/ 6000 h 6001"/>
              <a:gd name="T4" fmla="*/ 4719 w 5814"/>
              <a:gd name="T5" fmla="*/ 6000 h 6001"/>
              <a:gd name="T6" fmla="*/ 5813 w 5814"/>
              <a:gd name="T7" fmla="*/ 3344 h 6001"/>
              <a:gd name="T8" fmla="*/ 4532 w 5814"/>
              <a:gd name="T9" fmla="*/ 2063 h 6001"/>
              <a:gd name="T10" fmla="*/ 4501 w 5814"/>
              <a:gd name="T11" fmla="*/ 1031 h 6001"/>
              <a:gd name="T12" fmla="*/ 3532 w 5814"/>
              <a:gd name="T13" fmla="*/ 1031 h 6001"/>
              <a:gd name="T14" fmla="*/ 2501 w 5814"/>
              <a:gd name="T15" fmla="*/ 0 h 6001"/>
              <a:gd name="T16" fmla="*/ 0 w 5814"/>
              <a:gd name="T17" fmla="*/ 6000 h 6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001">
                <a:moveTo>
                  <a:pt x="0" y="6000"/>
                </a:moveTo>
                <a:lnTo>
                  <a:pt x="0" y="6000"/>
                </a:lnTo>
                <a:cubicBezTo>
                  <a:pt x="4719" y="6000"/>
                  <a:pt x="4719" y="6000"/>
                  <a:pt x="4719" y="6000"/>
                </a:cubicBezTo>
                <a:cubicBezTo>
                  <a:pt x="4719" y="5031"/>
                  <a:pt x="5094" y="4063"/>
                  <a:pt x="5813" y="3344"/>
                </a:cubicBezTo>
                <a:cubicBezTo>
                  <a:pt x="4532" y="2063"/>
                  <a:pt x="4532" y="2063"/>
                  <a:pt x="4532" y="2063"/>
                </a:cubicBezTo>
                <a:cubicBezTo>
                  <a:pt x="4501" y="1031"/>
                  <a:pt x="4501" y="1031"/>
                  <a:pt x="4501" y="1031"/>
                </a:cubicBezTo>
                <a:cubicBezTo>
                  <a:pt x="3532" y="1031"/>
                  <a:pt x="3532" y="1031"/>
                  <a:pt x="3532" y="1031"/>
                </a:cubicBezTo>
                <a:cubicBezTo>
                  <a:pt x="2501" y="0"/>
                  <a:pt x="2501" y="0"/>
                  <a:pt x="2501" y="0"/>
                </a:cubicBezTo>
                <a:cubicBezTo>
                  <a:pt x="844" y="1656"/>
                  <a:pt x="0" y="3813"/>
                  <a:pt x="0" y="6000"/>
                </a:cubicBezTo>
              </a:path>
            </a:pathLst>
          </a:custGeom>
          <a:solidFill>
            <a:srgbClr val="00755A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19" name="Freeform 46"/>
          <p:cNvSpPr>
            <a:spLocks noChangeArrowheads="1"/>
          </p:cNvSpPr>
          <p:nvPr/>
        </p:nvSpPr>
        <p:spPr bwMode="auto">
          <a:xfrm>
            <a:off x="2555776" y="4117177"/>
            <a:ext cx="1345670" cy="1541082"/>
          </a:xfrm>
          <a:custGeom>
            <a:avLst/>
            <a:gdLst>
              <a:gd name="T0" fmla="*/ 2501 w 5814"/>
              <a:gd name="T1" fmla="*/ 6655 h 6656"/>
              <a:gd name="T2" fmla="*/ 2501 w 5814"/>
              <a:gd name="T3" fmla="*/ 6655 h 6656"/>
              <a:gd name="T4" fmla="*/ 5813 w 5814"/>
              <a:gd name="T5" fmla="*/ 3342 h 6656"/>
              <a:gd name="T6" fmla="*/ 4719 w 5814"/>
              <a:gd name="T7" fmla="*/ 687 h 6656"/>
              <a:gd name="T8" fmla="*/ 2907 w 5814"/>
              <a:gd name="T9" fmla="*/ 687 h 6656"/>
              <a:gd name="T10" fmla="*/ 2157 w 5814"/>
              <a:gd name="T11" fmla="*/ 0 h 6656"/>
              <a:gd name="T12" fmla="*/ 1469 w 5814"/>
              <a:gd name="T13" fmla="*/ 687 h 6656"/>
              <a:gd name="T14" fmla="*/ 0 w 5814"/>
              <a:gd name="T15" fmla="*/ 687 h 6656"/>
              <a:gd name="T16" fmla="*/ 2501 w 5814"/>
              <a:gd name="T17" fmla="*/ 6655 h 6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656">
                <a:moveTo>
                  <a:pt x="2501" y="6655"/>
                </a:moveTo>
                <a:lnTo>
                  <a:pt x="2501" y="6655"/>
                </a:lnTo>
                <a:cubicBezTo>
                  <a:pt x="5813" y="3342"/>
                  <a:pt x="5813" y="3342"/>
                  <a:pt x="5813" y="3342"/>
                </a:cubicBezTo>
                <a:cubicBezTo>
                  <a:pt x="5126" y="2655"/>
                  <a:pt x="4719" y="1717"/>
                  <a:pt x="4719" y="687"/>
                </a:cubicBezTo>
                <a:cubicBezTo>
                  <a:pt x="2907" y="687"/>
                  <a:pt x="2907" y="687"/>
                  <a:pt x="2907" y="687"/>
                </a:cubicBezTo>
                <a:cubicBezTo>
                  <a:pt x="2157" y="0"/>
                  <a:pt x="2157" y="0"/>
                  <a:pt x="2157" y="0"/>
                </a:cubicBezTo>
                <a:cubicBezTo>
                  <a:pt x="1469" y="687"/>
                  <a:pt x="1469" y="687"/>
                  <a:pt x="1469" y="687"/>
                </a:cubicBezTo>
                <a:cubicBezTo>
                  <a:pt x="0" y="687"/>
                  <a:pt x="0" y="687"/>
                  <a:pt x="0" y="687"/>
                </a:cubicBezTo>
                <a:cubicBezTo>
                  <a:pt x="0" y="2999"/>
                  <a:pt x="969" y="5123"/>
                  <a:pt x="2501" y="6655"/>
                </a:cubicBezTo>
              </a:path>
            </a:pathLst>
          </a:custGeom>
          <a:solidFill>
            <a:schemeClr val="accent3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0" name="Freeform 47"/>
          <p:cNvSpPr>
            <a:spLocks noChangeArrowheads="1"/>
          </p:cNvSpPr>
          <p:nvPr/>
        </p:nvSpPr>
        <p:spPr bwMode="auto">
          <a:xfrm>
            <a:off x="3134680" y="4891292"/>
            <a:ext cx="1382427" cy="1346021"/>
          </a:xfrm>
          <a:custGeom>
            <a:avLst/>
            <a:gdLst>
              <a:gd name="T0" fmla="*/ 5968 w 5969"/>
              <a:gd name="T1" fmla="*/ 5813 h 5814"/>
              <a:gd name="T2" fmla="*/ 5968 w 5969"/>
              <a:gd name="T3" fmla="*/ 5813 h 5814"/>
              <a:gd name="T4" fmla="*/ 5968 w 5969"/>
              <a:gd name="T5" fmla="*/ 1094 h 5814"/>
              <a:gd name="T6" fmla="*/ 3312 w 5969"/>
              <a:gd name="T7" fmla="*/ 0 h 5814"/>
              <a:gd name="T8" fmla="*/ 2031 w 5969"/>
              <a:gd name="T9" fmla="*/ 1250 h 5814"/>
              <a:gd name="T10" fmla="*/ 1031 w 5969"/>
              <a:gd name="T11" fmla="*/ 1313 h 5814"/>
              <a:gd name="T12" fmla="*/ 1031 w 5969"/>
              <a:gd name="T13" fmla="*/ 2282 h 5814"/>
              <a:gd name="T14" fmla="*/ 0 w 5969"/>
              <a:gd name="T15" fmla="*/ 3313 h 5814"/>
              <a:gd name="T16" fmla="*/ 5968 w 5969"/>
              <a:gd name="T17" fmla="*/ 58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9" h="5814">
                <a:moveTo>
                  <a:pt x="5968" y="5813"/>
                </a:moveTo>
                <a:lnTo>
                  <a:pt x="5968" y="5813"/>
                </a:lnTo>
                <a:cubicBezTo>
                  <a:pt x="5968" y="1094"/>
                  <a:pt x="5968" y="1094"/>
                  <a:pt x="5968" y="1094"/>
                </a:cubicBezTo>
                <a:cubicBezTo>
                  <a:pt x="5000" y="1094"/>
                  <a:pt x="4062" y="719"/>
                  <a:pt x="3312" y="0"/>
                </a:cubicBezTo>
                <a:cubicBezTo>
                  <a:pt x="2031" y="1250"/>
                  <a:pt x="2031" y="1250"/>
                  <a:pt x="2031" y="1250"/>
                </a:cubicBezTo>
                <a:cubicBezTo>
                  <a:pt x="1031" y="1313"/>
                  <a:pt x="1031" y="1313"/>
                  <a:pt x="1031" y="1313"/>
                </a:cubicBezTo>
                <a:cubicBezTo>
                  <a:pt x="1031" y="2282"/>
                  <a:pt x="1031" y="2282"/>
                  <a:pt x="1031" y="2282"/>
                </a:cubicBezTo>
                <a:cubicBezTo>
                  <a:pt x="0" y="3313"/>
                  <a:pt x="0" y="3313"/>
                  <a:pt x="0" y="3313"/>
                </a:cubicBezTo>
                <a:cubicBezTo>
                  <a:pt x="1625" y="4969"/>
                  <a:pt x="3812" y="5813"/>
                  <a:pt x="5968" y="5813"/>
                </a:cubicBezTo>
              </a:path>
            </a:pathLst>
          </a:custGeom>
          <a:solidFill>
            <a:schemeClr val="accent6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1" name="Freeform 48"/>
          <p:cNvSpPr>
            <a:spLocks noChangeArrowheads="1"/>
          </p:cNvSpPr>
          <p:nvPr/>
        </p:nvSpPr>
        <p:spPr bwMode="auto">
          <a:xfrm>
            <a:off x="4356809" y="4891292"/>
            <a:ext cx="1547829" cy="1346021"/>
          </a:xfrm>
          <a:custGeom>
            <a:avLst/>
            <a:gdLst>
              <a:gd name="T0" fmla="*/ 6686 w 6687"/>
              <a:gd name="T1" fmla="*/ 3313 h 5814"/>
              <a:gd name="T2" fmla="*/ 6686 w 6687"/>
              <a:gd name="T3" fmla="*/ 3313 h 5814"/>
              <a:gd name="T4" fmla="*/ 3343 w 6687"/>
              <a:gd name="T5" fmla="*/ 0 h 5814"/>
              <a:gd name="T6" fmla="*/ 687 w 6687"/>
              <a:gd name="T7" fmla="*/ 1094 h 5814"/>
              <a:gd name="T8" fmla="*/ 687 w 6687"/>
              <a:gd name="T9" fmla="*/ 2907 h 5814"/>
              <a:gd name="T10" fmla="*/ 0 w 6687"/>
              <a:gd name="T11" fmla="*/ 3625 h 5814"/>
              <a:gd name="T12" fmla="*/ 687 w 6687"/>
              <a:gd name="T13" fmla="*/ 4344 h 5814"/>
              <a:gd name="T14" fmla="*/ 687 w 6687"/>
              <a:gd name="T15" fmla="*/ 5813 h 5814"/>
              <a:gd name="T16" fmla="*/ 6686 w 6687"/>
              <a:gd name="T17" fmla="*/ 33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7" h="5814">
                <a:moveTo>
                  <a:pt x="6686" y="3313"/>
                </a:moveTo>
                <a:lnTo>
                  <a:pt x="6686" y="3313"/>
                </a:lnTo>
                <a:cubicBezTo>
                  <a:pt x="3343" y="0"/>
                  <a:pt x="3343" y="0"/>
                  <a:pt x="3343" y="0"/>
                </a:cubicBezTo>
                <a:cubicBezTo>
                  <a:pt x="2655" y="657"/>
                  <a:pt x="1718" y="1094"/>
                  <a:pt x="687" y="1094"/>
                </a:cubicBezTo>
                <a:cubicBezTo>
                  <a:pt x="687" y="2907"/>
                  <a:pt x="687" y="2907"/>
                  <a:pt x="687" y="2907"/>
                </a:cubicBezTo>
                <a:cubicBezTo>
                  <a:pt x="0" y="3625"/>
                  <a:pt x="0" y="3625"/>
                  <a:pt x="0" y="3625"/>
                </a:cubicBezTo>
                <a:cubicBezTo>
                  <a:pt x="687" y="4344"/>
                  <a:pt x="687" y="4344"/>
                  <a:pt x="687" y="4344"/>
                </a:cubicBezTo>
                <a:cubicBezTo>
                  <a:pt x="687" y="5813"/>
                  <a:pt x="687" y="5813"/>
                  <a:pt x="687" y="5813"/>
                </a:cubicBezTo>
                <a:cubicBezTo>
                  <a:pt x="3030" y="5813"/>
                  <a:pt x="5155" y="4844"/>
                  <a:pt x="6686" y="3313"/>
                </a:cubicBezTo>
              </a:path>
            </a:pathLst>
          </a:custGeom>
          <a:solidFill>
            <a:schemeClr val="accent5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2" name="Freeform 49"/>
          <p:cNvSpPr>
            <a:spLocks noChangeArrowheads="1"/>
          </p:cNvSpPr>
          <p:nvPr/>
        </p:nvSpPr>
        <p:spPr bwMode="auto">
          <a:xfrm>
            <a:off x="5120857" y="4278257"/>
            <a:ext cx="1345670" cy="1382786"/>
          </a:xfrm>
          <a:custGeom>
            <a:avLst/>
            <a:gdLst>
              <a:gd name="T0" fmla="*/ 2312 w 5813"/>
              <a:gd name="T1" fmla="*/ 4937 h 5969"/>
              <a:gd name="T2" fmla="*/ 2312 w 5813"/>
              <a:gd name="T3" fmla="*/ 4937 h 5969"/>
              <a:gd name="T4" fmla="*/ 3343 w 5813"/>
              <a:gd name="T5" fmla="*/ 5968 h 5969"/>
              <a:gd name="T6" fmla="*/ 3343 w 5813"/>
              <a:gd name="T7" fmla="*/ 5968 h 5969"/>
              <a:gd name="T8" fmla="*/ 5812 w 5813"/>
              <a:gd name="T9" fmla="*/ 0 h 5969"/>
              <a:gd name="T10" fmla="*/ 1093 w 5813"/>
              <a:gd name="T11" fmla="*/ 0 h 5969"/>
              <a:gd name="T12" fmla="*/ 0 w 5813"/>
              <a:gd name="T13" fmla="*/ 2655 h 5969"/>
              <a:gd name="T14" fmla="*/ 0 w 5813"/>
              <a:gd name="T15" fmla="*/ 2655 h 5969"/>
              <a:gd name="T16" fmla="*/ 1281 w 5813"/>
              <a:gd name="T17" fmla="*/ 3905 h 5969"/>
              <a:gd name="T18" fmla="*/ 1281 w 5813"/>
              <a:gd name="T19" fmla="*/ 4905 h 5969"/>
              <a:gd name="T20" fmla="*/ 2312 w 5813"/>
              <a:gd name="T21" fmla="*/ 4937 h 5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5969">
                <a:moveTo>
                  <a:pt x="2312" y="4937"/>
                </a:moveTo>
                <a:lnTo>
                  <a:pt x="2312" y="4937"/>
                </a:lnTo>
                <a:cubicBezTo>
                  <a:pt x="3343" y="5968"/>
                  <a:pt x="3343" y="5968"/>
                  <a:pt x="3343" y="5968"/>
                </a:cubicBezTo>
                <a:lnTo>
                  <a:pt x="3343" y="5968"/>
                </a:lnTo>
                <a:cubicBezTo>
                  <a:pt x="5000" y="4312"/>
                  <a:pt x="5812" y="2155"/>
                  <a:pt x="5812" y="0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093" y="937"/>
                  <a:pt x="750" y="1905"/>
                  <a:pt x="0" y="2655"/>
                </a:cubicBezTo>
                <a:lnTo>
                  <a:pt x="0" y="2655"/>
                </a:lnTo>
                <a:cubicBezTo>
                  <a:pt x="1281" y="3905"/>
                  <a:pt x="1281" y="3905"/>
                  <a:pt x="1281" y="3905"/>
                </a:cubicBezTo>
                <a:cubicBezTo>
                  <a:pt x="1281" y="4905"/>
                  <a:pt x="1281" y="4905"/>
                  <a:pt x="1281" y="4905"/>
                </a:cubicBezTo>
                <a:lnTo>
                  <a:pt x="2312" y="4937"/>
                </a:lnTo>
              </a:path>
            </a:pathLst>
          </a:custGeom>
          <a:solidFill>
            <a:schemeClr val="accent4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3" name="Freeform 50"/>
          <p:cNvSpPr>
            <a:spLocks noChangeArrowheads="1"/>
          </p:cNvSpPr>
          <p:nvPr/>
        </p:nvSpPr>
        <p:spPr bwMode="auto">
          <a:xfrm>
            <a:off x="5121698" y="2890971"/>
            <a:ext cx="1345671" cy="1548230"/>
          </a:xfrm>
          <a:custGeom>
            <a:avLst/>
            <a:gdLst>
              <a:gd name="T0" fmla="*/ 4343 w 5813"/>
              <a:gd name="T1" fmla="*/ 6000 h 6687"/>
              <a:gd name="T2" fmla="*/ 4343 w 5813"/>
              <a:gd name="T3" fmla="*/ 6000 h 6687"/>
              <a:gd name="T4" fmla="*/ 5812 w 5813"/>
              <a:gd name="T5" fmla="*/ 6000 h 6687"/>
              <a:gd name="T6" fmla="*/ 5812 w 5813"/>
              <a:gd name="T7" fmla="*/ 6000 h 6687"/>
              <a:gd name="T8" fmla="*/ 3343 w 5813"/>
              <a:gd name="T9" fmla="*/ 0 h 6687"/>
              <a:gd name="T10" fmla="*/ 0 w 5813"/>
              <a:gd name="T11" fmla="*/ 3344 h 6687"/>
              <a:gd name="T12" fmla="*/ 1093 w 5813"/>
              <a:gd name="T13" fmla="*/ 6000 h 6687"/>
              <a:gd name="T14" fmla="*/ 1093 w 5813"/>
              <a:gd name="T15" fmla="*/ 6000 h 6687"/>
              <a:gd name="T16" fmla="*/ 2906 w 5813"/>
              <a:gd name="T17" fmla="*/ 6000 h 6687"/>
              <a:gd name="T18" fmla="*/ 3625 w 5813"/>
              <a:gd name="T19" fmla="*/ 6686 h 6687"/>
              <a:gd name="T20" fmla="*/ 4343 w 5813"/>
              <a:gd name="T21" fmla="*/ 6000 h 6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6687">
                <a:moveTo>
                  <a:pt x="4343" y="6000"/>
                </a:moveTo>
                <a:lnTo>
                  <a:pt x="4343" y="6000"/>
                </a:lnTo>
                <a:cubicBezTo>
                  <a:pt x="5812" y="6000"/>
                  <a:pt x="5812" y="6000"/>
                  <a:pt x="5812" y="6000"/>
                </a:cubicBezTo>
                <a:lnTo>
                  <a:pt x="5812" y="6000"/>
                </a:lnTo>
                <a:cubicBezTo>
                  <a:pt x="5812" y="3656"/>
                  <a:pt x="4875" y="1531"/>
                  <a:pt x="3343" y="0"/>
                </a:cubicBezTo>
                <a:cubicBezTo>
                  <a:pt x="0" y="3344"/>
                  <a:pt x="0" y="3344"/>
                  <a:pt x="0" y="3344"/>
                </a:cubicBezTo>
                <a:cubicBezTo>
                  <a:pt x="687" y="4000"/>
                  <a:pt x="1093" y="4938"/>
                  <a:pt x="1093" y="6000"/>
                </a:cubicBezTo>
                <a:lnTo>
                  <a:pt x="1093" y="6000"/>
                </a:lnTo>
                <a:cubicBezTo>
                  <a:pt x="2906" y="6000"/>
                  <a:pt x="2906" y="6000"/>
                  <a:pt x="2906" y="6000"/>
                </a:cubicBezTo>
                <a:cubicBezTo>
                  <a:pt x="3625" y="6686"/>
                  <a:pt x="3625" y="6686"/>
                  <a:pt x="3625" y="6686"/>
                </a:cubicBezTo>
                <a:lnTo>
                  <a:pt x="4343" y="6000"/>
                </a:lnTo>
              </a:path>
            </a:pathLst>
          </a:custGeom>
          <a:solidFill>
            <a:srgbClr val="FFEE00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16" name="Freeform 43"/>
          <p:cNvSpPr>
            <a:spLocks noChangeArrowheads="1"/>
          </p:cNvSpPr>
          <p:nvPr/>
        </p:nvSpPr>
        <p:spPr bwMode="auto">
          <a:xfrm>
            <a:off x="4517107" y="2328635"/>
            <a:ext cx="1389575" cy="1346021"/>
          </a:xfrm>
          <a:custGeom>
            <a:avLst/>
            <a:gdLst>
              <a:gd name="T0" fmla="*/ 4968 w 6000"/>
              <a:gd name="T1" fmla="*/ 3500 h 5814"/>
              <a:gd name="T2" fmla="*/ 4968 w 6000"/>
              <a:gd name="T3" fmla="*/ 3500 h 5814"/>
              <a:gd name="T4" fmla="*/ 5999 w 6000"/>
              <a:gd name="T5" fmla="*/ 2469 h 5814"/>
              <a:gd name="T6" fmla="*/ 5999 w 6000"/>
              <a:gd name="T7" fmla="*/ 2469 h 5814"/>
              <a:gd name="T8" fmla="*/ 0 w 6000"/>
              <a:gd name="T9" fmla="*/ 0 h 5814"/>
              <a:gd name="T10" fmla="*/ 0 w 6000"/>
              <a:gd name="T11" fmla="*/ 4688 h 5814"/>
              <a:gd name="T12" fmla="*/ 2656 w 6000"/>
              <a:gd name="T13" fmla="*/ 5813 h 5814"/>
              <a:gd name="T14" fmla="*/ 2656 w 6000"/>
              <a:gd name="T15" fmla="*/ 5813 h 5814"/>
              <a:gd name="T16" fmla="*/ 3937 w 6000"/>
              <a:gd name="T17" fmla="*/ 4532 h 5814"/>
              <a:gd name="T18" fmla="*/ 4905 w 6000"/>
              <a:gd name="T19" fmla="*/ 4500 h 5814"/>
              <a:gd name="T20" fmla="*/ 4968 w 6000"/>
              <a:gd name="T21" fmla="*/ 3500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0" h="5814">
                <a:moveTo>
                  <a:pt x="4968" y="3500"/>
                </a:moveTo>
                <a:lnTo>
                  <a:pt x="4968" y="3500"/>
                </a:lnTo>
                <a:cubicBezTo>
                  <a:pt x="5999" y="2469"/>
                  <a:pt x="5999" y="2469"/>
                  <a:pt x="5999" y="2469"/>
                </a:cubicBezTo>
                <a:lnTo>
                  <a:pt x="5999" y="2469"/>
                </a:lnTo>
                <a:cubicBezTo>
                  <a:pt x="4343" y="813"/>
                  <a:pt x="2156" y="0"/>
                  <a:pt x="0" y="0"/>
                </a:cubicBezTo>
                <a:cubicBezTo>
                  <a:pt x="0" y="4688"/>
                  <a:pt x="0" y="4688"/>
                  <a:pt x="0" y="4688"/>
                </a:cubicBezTo>
                <a:cubicBezTo>
                  <a:pt x="968" y="4688"/>
                  <a:pt x="1937" y="5063"/>
                  <a:pt x="2656" y="5813"/>
                </a:cubicBezTo>
                <a:lnTo>
                  <a:pt x="2656" y="5813"/>
                </a:lnTo>
                <a:cubicBezTo>
                  <a:pt x="3937" y="4532"/>
                  <a:pt x="3937" y="4532"/>
                  <a:pt x="3937" y="4532"/>
                </a:cubicBezTo>
                <a:cubicBezTo>
                  <a:pt x="4905" y="4500"/>
                  <a:pt x="4905" y="4500"/>
                  <a:pt x="4905" y="4500"/>
                </a:cubicBezTo>
                <a:lnTo>
                  <a:pt x="4968" y="3500"/>
                </a:lnTo>
              </a:path>
            </a:pathLst>
          </a:custGeom>
          <a:solidFill>
            <a:schemeClr val="accent2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6804248" y="4221090"/>
            <a:ext cx="2160240" cy="792088"/>
          </a:xfrm>
          <a:prstGeom prst="roundRect">
            <a:avLst>
              <a:gd name="adj" fmla="val 21204"/>
            </a:avLst>
          </a:prstGeom>
          <a:solidFill>
            <a:schemeClr val="accent4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ИНДИВИДУАЛЬНЫЙ ПОДХОД К ЛИЗИНГОПОЛУЧАТЕЛЮ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79512" y="2708921"/>
            <a:ext cx="2423606" cy="720079"/>
          </a:xfrm>
          <a:prstGeom prst="roundRect">
            <a:avLst>
              <a:gd name="adj" fmla="val 21204"/>
            </a:avLst>
          </a:prstGeom>
          <a:solidFill>
            <a:srgbClr val="00755A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СНИЖЕНИЕ ФИНАНСОВОЙ НАГРУЗКИ НА СЕЛЬХОЗПРОИЗВОДИТЕЛЕЙ</a:t>
            </a: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611560" y="1484785"/>
            <a:ext cx="2952328" cy="648071"/>
          </a:xfrm>
          <a:prstGeom prst="roundRect">
            <a:avLst>
              <a:gd name="adj" fmla="val 21204"/>
            </a:avLst>
          </a:prstGeom>
          <a:solidFill>
            <a:schemeClr val="accent1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СИСТЕМНАЯ РАБОТА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С ПОСТАВЩИКАМИ ТЕХНИКИ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0" y="4149081"/>
            <a:ext cx="2123728" cy="720079"/>
          </a:xfrm>
          <a:prstGeom prst="roundRect">
            <a:avLst>
              <a:gd name="adj" fmla="val 21204"/>
            </a:avLst>
          </a:prstGeom>
          <a:solidFill>
            <a:schemeClr val="accent3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ОРГАНИЗАЦИЯ СИСТЕМЫ КОНСУЛЬТИРОВАНИЯ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6444208" y="2780929"/>
            <a:ext cx="2579695" cy="720079"/>
          </a:xfrm>
          <a:prstGeom prst="roundRect">
            <a:avLst>
              <a:gd name="adj" fmla="val 21204"/>
            </a:avLst>
          </a:prstGeom>
          <a:solidFill>
            <a:srgbClr val="FFEE00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/>
              <a:t>ОПТИМИЗИРОВАННЫЕ ПРОЦЕДУРЫ ОФОРМЛЕНИЯ В ЛИЗИНГ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5803710" y="1484785"/>
            <a:ext cx="2656722" cy="720079"/>
          </a:xfrm>
          <a:prstGeom prst="roundRect">
            <a:avLst>
              <a:gd name="adj" fmla="val 21204"/>
            </a:avLst>
          </a:prstGeom>
          <a:solidFill>
            <a:schemeClr val="accent2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ШИРОКИЙ ВЫБОР ПРЕДМЕТОВ ЛИЗИНГА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611560" y="5589241"/>
            <a:ext cx="1944216" cy="720079"/>
          </a:xfrm>
          <a:prstGeom prst="roundRect">
            <a:avLst>
              <a:gd name="adj" fmla="val 21204"/>
            </a:avLst>
          </a:prstGeom>
          <a:solidFill>
            <a:schemeClr val="accent6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УНИКАЛЬНЫЕ УСЛОВИЯ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6516216" y="5589241"/>
            <a:ext cx="2088232" cy="720079"/>
          </a:xfrm>
          <a:prstGeom prst="roundRect">
            <a:avLst>
              <a:gd name="adj" fmla="val 21204"/>
            </a:avLst>
          </a:prstGeom>
          <a:solidFill>
            <a:schemeClr val="accent5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ДОСТУП ИЗ ЛЮБОГО УГОЛКА СТРАНЫ</a:t>
            </a:r>
          </a:p>
        </p:txBody>
      </p:sp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2" cstate="print"/>
          <a:srcRect l="2405" t="14713"/>
          <a:stretch>
            <a:fillRect/>
          </a:stretch>
        </p:blipFill>
        <p:spPr bwMode="auto">
          <a:xfrm>
            <a:off x="3832870" y="3607353"/>
            <a:ext cx="1343456" cy="134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" name="Freeform 119"/>
          <p:cNvSpPr>
            <a:spLocks noChangeArrowheads="1"/>
          </p:cNvSpPr>
          <p:nvPr/>
        </p:nvSpPr>
        <p:spPr bwMode="auto">
          <a:xfrm>
            <a:off x="4716016" y="2636914"/>
            <a:ext cx="648072" cy="576064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0" name="Freeform 73"/>
          <p:cNvSpPr>
            <a:spLocks noChangeArrowheads="1"/>
          </p:cNvSpPr>
          <p:nvPr/>
        </p:nvSpPr>
        <p:spPr bwMode="auto">
          <a:xfrm>
            <a:off x="3779912" y="2636914"/>
            <a:ext cx="576064" cy="579115"/>
          </a:xfrm>
          <a:custGeom>
            <a:avLst/>
            <a:gdLst>
              <a:gd name="T0" fmla="*/ 207003 w 602"/>
              <a:gd name="T1" fmla="*/ 78781 h 609"/>
              <a:gd name="T2" fmla="*/ 207003 w 602"/>
              <a:gd name="T3" fmla="*/ 78781 h 609"/>
              <a:gd name="T4" fmla="*/ 196527 w 602"/>
              <a:gd name="T5" fmla="*/ 78781 h 609"/>
              <a:gd name="T6" fmla="*/ 191469 w 602"/>
              <a:gd name="T7" fmla="*/ 78781 h 609"/>
              <a:gd name="T8" fmla="*/ 163291 w 602"/>
              <a:gd name="T9" fmla="*/ 78781 h 609"/>
              <a:gd name="T10" fmla="*/ 153175 w 602"/>
              <a:gd name="T11" fmla="*/ 68708 h 609"/>
              <a:gd name="T12" fmla="*/ 163291 w 602"/>
              <a:gd name="T13" fmla="*/ 58276 h 609"/>
              <a:gd name="T14" fmla="*/ 181354 w 602"/>
              <a:gd name="T15" fmla="*/ 58276 h 609"/>
              <a:gd name="T16" fmla="*/ 107295 w 602"/>
              <a:gd name="T17" fmla="*/ 20145 h 609"/>
              <a:gd name="T18" fmla="*/ 20592 w 602"/>
              <a:gd name="T19" fmla="*/ 109358 h 609"/>
              <a:gd name="T20" fmla="*/ 10115 w 602"/>
              <a:gd name="T21" fmla="*/ 119430 h 609"/>
              <a:gd name="T22" fmla="*/ 0 w 602"/>
              <a:gd name="T23" fmla="*/ 109358 h 609"/>
              <a:gd name="T24" fmla="*/ 0 w 602"/>
              <a:gd name="T25" fmla="*/ 109358 h 609"/>
              <a:gd name="T26" fmla="*/ 107295 w 602"/>
              <a:gd name="T27" fmla="*/ 0 h 609"/>
              <a:gd name="T28" fmla="*/ 196527 w 602"/>
              <a:gd name="T29" fmla="*/ 45686 h 609"/>
              <a:gd name="T30" fmla="*/ 196527 w 602"/>
              <a:gd name="T31" fmla="*/ 28059 h 609"/>
              <a:gd name="T32" fmla="*/ 207003 w 602"/>
              <a:gd name="T33" fmla="*/ 17627 h 609"/>
              <a:gd name="T34" fmla="*/ 217119 w 602"/>
              <a:gd name="T35" fmla="*/ 28059 h 609"/>
              <a:gd name="T36" fmla="*/ 217119 w 602"/>
              <a:gd name="T37" fmla="*/ 68708 h 609"/>
              <a:gd name="T38" fmla="*/ 207003 w 602"/>
              <a:gd name="T39" fmla="*/ 78781 h 609"/>
              <a:gd name="T40" fmla="*/ 10115 w 602"/>
              <a:gd name="T41" fmla="*/ 139935 h 609"/>
              <a:gd name="T42" fmla="*/ 10115 w 602"/>
              <a:gd name="T43" fmla="*/ 139935 h 609"/>
              <a:gd name="T44" fmla="*/ 53467 w 602"/>
              <a:gd name="T45" fmla="*/ 139935 h 609"/>
              <a:gd name="T46" fmla="*/ 63943 w 602"/>
              <a:gd name="T47" fmla="*/ 150007 h 609"/>
              <a:gd name="T48" fmla="*/ 53467 w 602"/>
              <a:gd name="T49" fmla="*/ 160079 h 609"/>
              <a:gd name="T50" fmla="*/ 35765 w 602"/>
              <a:gd name="T51" fmla="*/ 160079 h 609"/>
              <a:gd name="T52" fmla="*/ 107295 w 602"/>
              <a:gd name="T53" fmla="*/ 198211 h 609"/>
              <a:gd name="T54" fmla="*/ 196527 w 602"/>
              <a:gd name="T55" fmla="*/ 109358 h 609"/>
              <a:gd name="T56" fmla="*/ 207003 w 602"/>
              <a:gd name="T57" fmla="*/ 99285 h 609"/>
              <a:gd name="T58" fmla="*/ 217119 w 602"/>
              <a:gd name="T59" fmla="*/ 109358 h 609"/>
              <a:gd name="T60" fmla="*/ 217119 w 602"/>
              <a:gd name="T61" fmla="*/ 109358 h 609"/>
              <a:gd name="T62" fmla="*/ 107295 w 602"/>
              <a:gd name="T63" fmla="*/ 218715 h 609"/>
              <a:gd name="T64" fmla="*/ 20592 w 602"/>
              <a:gd name="T65" fmla="*/ 172670 h 609"/>
              <a:gd name="T66" fmla="*/ 20592 w 602"/>
              <a:gd name="T67" fmla="*/ 190656 h 609"/>
              <a:gd name="T68" fmla="*/ 10115 w 602"/>
              <a:gd name="T69" fmla="*/ 200729 h 609"/>
              <a:gd name="T70" fmla="*/ 0 w 602"/>
              <a:gd name="T71" fmla="*/ 190656 h 609"/>
              <a:gd name="T72" fmla="*/ 0 w 602"/>
              <a:gd name="T73" fmla="*/ 150007 h 609"/>
              <a:gd name="T74" fmla="*/ 10115 w 602"/>
              <a:gd name="T75" fmla="*/ 139935 h 6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1" name="Freeform 148"/>
          <p:cNvSpPr>
            <a:spLocks noEditPoints="1"/>
          </p:cNvSpPr>
          <p:nvPr/>
        </p:nvSpPr>
        <p:spPr bwMode="auto">
          <a:xfrm>
            <a:off x="3707904" y="5301210"/>
            <a:ext cx="504056" cy="428749"/>
          </a:xfrm>
          <a:custGeom>
            <a:avLst/>
            <a:gdLst>
              <a:gd name="T0" fmla="*/ 55166 w 64"/>
              <a:gd name="T1" fmla="*/ 185277 h 62"/>
              <a:gd name="T2" fmla="*/ 48270 w 64"/>
              <a:gd name="T3" fmla="*/ 195570 h 62"/>
              <a:gd name="T4" fmla="*/ 6896 w 64"/>
              <a:gd name="T5" fmla="*/ 195570 h 62"/>
              <a:gd name="T6" fmla="*/ 0 w 64"/>
              <a:gd name="T7" fmla="*/ 185277 h 62"/>
              <a:gd name="T8" fmla="*/ 0 w 64"/>
              <a:gd name="T9" fmla="*/ 99500 h 62"/>
              <a:gd name="T10" fmla="*/ 6896 w 64"/>
              <a:gd name="T11" fmla="*/ 89207 h 62"/>
              <a:gd name="T12" fmla="*/ 48270 w 64"/>
              <a:gd name="T13" fmla="*/ 89207 h 62"/>
              <a:gd name="T14" fmla="*/ 55166 w 64"/>
              <a:gd name="T15" fmla="*/ 99500 h 62"/>
              <a:gd name="T16" fmla="*/ 55166 w 64"/>
              <a:gd name="T17" fmla="*/ 185277 h 62"/>
              <a:gd name="T18" fmla="*/ 24135 w 64"/>
              <a:gd name="T19" fmla="*/ 161259 h 62"/>
              <a:gd name="T20" fmla="*/ 17239 w 64"/>
              <a:gd name="T21" fmla="*/ 168121 h 62"/>
              <a:gd name="T22" fmla="*/ 24135 w 64"/>
              <a:gd name="T23" fmla="*/ 178415 h 62"/>
              <a:gd name="T24" fmla="*/ 34478 w 64"/>
              <a:gd name="T25" fmla="*/ 168121 h 62"/>
              <a:gd name="T26" fmla="*/ 24135 w 64"/>
              <a:gd name="T27" fmla="*/ 161259 h 62"/>
              <a:gd name="T28" fmla="*/ 213766 w 64"/>
              <a:gd name="T29" fmla="*/ 120087 h 62"/>
              <a:gd name="T30" fmla="*/ 213766 w 64"/>
              <a:gd name="T31" fmla="*/ 130380 h 62"/>
              <a:gd name="T32" fmla="*/ 210318 w 64"/>
              <a:gd name="T33" fmla="*/ 147535 h 62"/>
              <a:gd name="T34" fmla="*/ 210318 w 64"/>
              <a:gd name="T35" fmla="*/ 164690 h 62"/>
              <a:gd name="T36" fmla="*/ 203423 w 64"/>
              <a:gd name="T37" fmla="*/ 178415 h 62"/>
              <a:gd name="T38" fmla="*/ 196527 w 64"/>
              <a:gd name="T39" fmla="*/ 202432 h 62"/>
              <a:gd name="T40" fmla="*/ 168944 w 64"/>
              <a:gd name="T41" fmla="*/ 212725 h 62"/>
              <a:gd name="T42" fmla="*/ 162049 w 64"/>
              <a:gd name="T43" fmla="*/ 212725 h 62"/>
              <a:gd name="T44" fmla="*/ 151705 w 64"/>
              <a:gd name="T45" fmla="*/ 212725 h 62"/>
              <a:gd name="T46" fmla="*/ 148257 w 64"/>
              <a:gd name="T47" fmla="*/ 212725 h 62"/>
              <a:gd name="T48" fmla="*/ 96540 w 64"/>
              <a:gd name="T49" fmla="*/ 202432 h 62"/>
              <a:gd name="T50" fmla="*/ 75853 w 64"/>
              <a:gd name="T51" fmla="*/ 195570 h 62"/>
              <a:gd name="T52" fmla="*/ 65509 w 64"/>
              <a:gd name="T53" fmla="*/ 185277 h 62"/>
              <a:gd name="T54" fmla="*/ 65509 w 64"/>
              <a:gd name="T55" fmla="*/ 99500 h 62"/>
              <a:gd name="T56" fmla="*/ 72405 w 64"/>
              <a:gd name="T57" fmla="*/ 89207 h 62"/>
              <a:gd name="T58" fmla="*/ 99987 w 64"/>
              <a:gd name="T59" fmla="*/ 65190 h 62"/>
              <a:gd name="T60" fmla="*/ 113779 w 64"/>
              <a:gd name="T61" fmla="*/ 48035 h 62"/>
              <a:gd name="T62" fmla="*/ 120675 w 64"/>
              <a:gd name="T63" fmla="*/ 27448 h 62"/>
              <a:gd name="T64" fmla="*/ 131018 w 64"/>
              <a:gd name="T65" fmla="*/ 3431 h 62"/>
              <a:gd name="T66" fmla="*/ 137914 w 64"/>
              <a:gd name="T67" fmla="*/ 0 h 62"/>
              <a:gd name="T68" fmla="*/ 168944 w 64"/>
              <a:gd name="T69" fmla="*/ 37742 h 62"/>
              <a:gd name="T70" fmla="*/ 158601 w 64"/>
              <a:gd name="T71" fmla="*/ 61759 h 62"/>
              <a:gd name="T72" fmla="*/ 155153 w 64"/>
              <a:gd name="T73" fmla="*/ 72052 h 62"/>
              <a:gd name="T74" fmla="*/ 193079 w 64"/>
              <a:gd name="T75" fmla="*/ 72052 h 62"/>
              <a:gd name="T76" fmla="*/ 220662 w 64"/>
              <a:gd name="T77" fmla="*/ 99500 h 62"/>
              <a:gd name="T78" fmla="*/ 213766 w 64"/>
              <a:gd name="T79" fmla="*/ 120087 h 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2" name="Freeform 14"/>
          <p:cNvSpPr>
            <a:spLocks noEditPoints="1"/>
          </p:cNvSpPr>
          <p:nvPr/>
        </p:nvSpPr>
        <p:spPr bwMode="auto">
          <a:xfrm>
            <a:off x="2987824" y="4509122"/>
            <a:ext cx="504056" cy="473645"/>
          </a:xfrm>
          <a:custGeom>
            <a:avLst/>
            <a:gdLst>
              <a:gd name="T0" fmla="*/ 363178 w 256"/>
              <a:gd name="T1" fmla="*/ 164815 h 251"/>
              <a:gd name="T2" fmla="*/ 391976 w 256"/>
              <a:gd name="T3" fmla="*/ 216020 h 251"/>
              <a:gd name="T4" fmla="*/ 307181 w 256"/>
              <a:gd name="T5" fmla="*/ 182417 h 251"/>
              <a:gd name="T6" fmla="*/ 281583 w 256"/>
              <a:gd name="T7" fmla="*/ 185617 h 251"/>
              <a:gd name="T8" fmla="*/ 166390 w 256"/>
              <a:gd name="T9" fmla="*/ 92809 h 251"/>
              <a:gd name="T10" fmla="*/ 281583 w 256"/>
              <a:gd name="T11" fmla="*/ 0 h 251"/>
              <a:gd name="T12" fmla="*/ 409575 w 256"/>
              <a:gd name="T13" fmla="*/ 92809 h 251"/>
              <a:gd name="T14" fmla="*/ 363178 w 256"/>
              <a:gd name="T15" fmla="*/ 164815 h 251"/>
              <a:gd name="T16" fmla="*/ 142391 w 256"/>
              <a:gd name="T17" fmla="*/ 102409 h 251"/>
              <a:gd name="T18" fmla="*/ 271983 w 256"/>
              <a:gd name="T19" fmla="*/ 211219 h 251"/>
              <a:gd name="T20" fmla="*/ 297582 w 256"/>
              <a:gd name="T21" fmla="*/ 208019 h 251"/>
              <a:gd name="T22" fmla="*/ 297582 w 256"/>
              <a:gd name="T23" fmla="*/ 208019 h 251"/>
              <a:gd name="T24" fmla="*/ 300782 w 256"/>
              <a:gd name="T25" fmla="*/ 208019 h 251"/>
              <a:gd name="T26" fmla="*/ 366378 w 256"/>
              <a:gd name="T27" fmla="*/ 235222 h 251"/>
              <a:gd name="T28" fmla="*/ 195188 w 256"/>
              <a:gd name="T29" fmla="*/ 344032 h 251"/>
              <a:gd name="T30" fmla="*/ 156790 w 256"/>
              <a:gd name="T31" fmla="*/ 337631 h 251"/>
              <a:gd name="T32" fmla="*/ 25598 w 256"/>
              <a:gd name="T33" fmla="*/ 390436 h 251"/>
              <a:gd name="T34" fmla="*/ 70396 w 256"/>
              <a:gd name="T35" fmla="*/ 312029 h 251"/>
              <a:gd name="T36" fmla="*/ 0 w 256"/>
              <a:gd name="T37" fmla="*/ 201619 h 251"/>
              <a:gd name="T38" fmla="*/ 148791 w 256"/>
              <a:gd name="T39" fmla="*/ 64006 h 251"/>
              <a:gd name="T40" fmla="*/ 142391 w 256"/>
              <a:gd name="T41" fmla="*/ 102409 h 2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6" h="251">
                <a:moveTo>
                  <a:pt x="227" y="103"/>
                </a:moveTo>
                <a:cubicBezTo>
                  <a:pt x="223" y="106"/>
                  <a:pt x="222" y="124"/>
                  <a:pt x="245" y="135"/>
                </a:cubicBezTo>
                <a:cubicBezTo>
                  <a:pt x="245" y="135"/>
                  <a:pt x="213" y="140"/>
                  <a:pt x="192" y="114"/>
                </a:cubicBezTo>
                <a:cubicBezTo>
                  <a:pt x="187" y="114"/>
                  <a:pt x="181" y="116"/>
                  <a:pt x="176" y="116"/>
                </a:cubicBezTo>
                <a:cubicBezTo>
                  <a:pt x="131" y="116"/>
                  <a:pt x="104" y="90"/>
                  <a:pt x="104" y="58"/>
                </a:cubicBezTo>
                <a:cubicBezTo>
                  <a:pt x="104" y="26"/>
                  <a:pt x="131" y="0"/>
                  <a:pt x="176" y="0"/>
                </a:cubicBezTo>
                <a:cubicBezTo>
                  <a:pt x="221" y="0"/>
                  <a:pt x="256" y="26"/>
                  <a:pt x="256" y="58"/>
                </a:cubicBezTo>
                <a:cubicBezTo>
                  <a:pt x="256" y="76"/>
                  <a:pt x="245" y="93"/>
                  <a:pt x="227" y="103"/>
                </a:cubicBezTo>
                <a:moveTo>
                  <a:pt x="89" y="64"/>
                </a:moveTo>
                <a:cubicBezTo>
                  <a:pt x="91" y="99"/>
                  <a:pt x="122" y="129"/>
                  <a:pt x="170" y="132"/>
                </a:cubicBezTo>
                <a:cubicBezTo>
                  <a:pt x="176" y="133"/>
                  <a:pt x="181" y="131"/>
                  <a:pt x="186" y="130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202" y="144"/>
                  <a:pt x="219" y="147"/>
                  <a:pt x="229" y="147"/>
                </a:cubicBezTo>
                <a:cubicBezTo>
                  <a:pt x="219" y="186"/>
                  <a:pt x="180" y="215"/>
                  <a:pt x="122" y="215"/>
                </a:cubicBezTo>
                <a:cubicBezTo>
                  <a:pt x="114" y="215"/>
                  <a:pt x="106" y="212"/>
                  <a:pt x="98" y="211"/>
                </a:cubicBezTo>
                <a:cubicBezTo>
                  <a:pt x="66" y="251"/>
                  <a:pt x="16" y="244"/>
                  <a:pt x="16" y="244"/>
                </a:cubicBezTo>
                <a:cubicBezTo>
                  <a:pt x="51" y="227"/>
                  <a:pt x="51" y="199"/>
                  <a:pt x="44" y="195"/>
                </a:cubicBezTo>
                <a:cubicBezTo>
                  <a:pt x="17" y="179"/>
                  <a:pt x="0" y="154"/>
                  <a:pt x="0" y="126"/>
                </a:cubicBezTo>
                <a:cubicBezTo>
                  <a:pt x="0" y="84"/>
                  <a:pt x="39" y="49"/>
                  <a:pt x="93" y="40"/>
                </a:cubicBezTo>
                <a:cubicBezTo>
                  <a:pt x="90" y="47"/>
                  <a:pt x="89" y="55"/>
                  <a:pt x="89" y="6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5" name="Group 167"/>
          <p:cNvGrpSpPr/>
          <p:nvPr/>
        </p:nvGrpSpPr>
        <p:grpSpPr>
          <a:xfrm>
            <a:off x="5580112" y="4509122"/>
            <a:ext cx="576064" cy="576064"/>
            <a:chOff x="3036888" y="1909763"/>
            <a:chExt cx="355600" cy="360363"/>
          </a:xfrm>
          <a:solidFill>
            <a:srgbClr val="FFFFFF"/>
          </a:solidFill>
        </p:grpSpPr>
        <p:sp>
          <p:nvSpPr>
            <p:cNvPr id="174" name="Freeform 76"/>
            <p:cNvSpPr>
              <a:spLocks noEditPoints="1"/>
            </p:cNvSpPr>
            <p:nvPr/>
          </p:nvSpPr>
          <p:spPr bwMode="auto">
            <a:xfrm>
              <a:off x="3036888" y="1909763"/>
              <a:ext cx="355600" cy="3603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46" y="38"/>
                </a:cxn>
                <a:cxn ang="0">
                  <a:pos x="48" y="52"/>
                </a:cxn>
                <a:cxn ang="0">
                  <a:pos x="2" y="99"/>
                </a:cxn>
                <a:cxn ang="0">
                  <a:pos x="0" y="103"/>
                </a:cxn>
                <a:cxn ang="0">
                  <a:pos x="0" y="115"/>
                </a:cxn>
                <a:cxn ang="0">
                  <a:pos x="7" y="123"/>
                </a:cxn>
                <a:cxn ang="0">
                  <a:pos x="19" y="123"/>
                </a:cxn>
                <a:cxn ang="0">
                  <a:pos x="24" y="120"/>
                </a:cxn>
                <a:cxn ang="0">
                  <a:pos x="29" y="115"/>
                </a:cxn>
                <a:cxn ang="0">
                  <a:pos x="38" y="115"/>
                </a:cxn>
                <a:cxn ang="0">
                  <a:pos x="46" y="107"/>
                </a:cxn>
                <a:cxn ang="0">
                  <a:pos x="46" y="100"/>
                </a:cxn>
                <a:cxn ang="0">
                  <a:pos x="53" y="100"/>
                </a:cxn>
                <a:cxn ang="0">
                  <a:pos x="61" y="92"/>
                </a:cxn>
                <a:cxn ang="0">
                  <a:pos x="61" y="83"/>
                </a:cxn>
                <a:cxn ang="0">
                  <a:pos x="70" y="74"/>
                </a:cxn>
                <a:cxn ang="0">
                  <a:pos x="84" y="77"/>
                </a:cxn>
                <a:cxn ang="0">
                  <a:pos x="122" y="38"/>
                </a:cxn>
                <a:cxn ang="0">
                  <a:pos x="84" y="0"/>
                </a:cxn>
                <a:cxn ang="0">
                  <a:pos x="84" y="69"/>
                </a:cxn>
                <a:cxn ang="0">
                  <a:pos x="69" y="65"/>
                </a:cxn>
                <a:cxn ang="0">
                  <a:pos x="67" y="66"/>
                </a:cxn>
                <a:cxn ang="0">
                  <a:pos x="63" y="70"/>
                </a:cxn>
                <a:cxn ang="0">
                  <a:pos x="56" y="77"/>
                </a:cxn>
                <a:cxn ang="0">
                  <a:pos x="53" y="83"/>
                </a:cxn>
                <a:cxn ang="0">
                  <a:pos x="53" y="92"/>
                </a:cxn>
                <a:cxn ang="0">
                  <a:pos x="46" y="92"/>
                </a:cxn>
                <a:cxn ang="0">
                  <a:pos x="38" y="100"/>
                </a:cxn>
                <a:cxn ang="0">
                  <a:pos x="38" y="107"/>
                </a:cxn>
                <a:cxn ang="0">
                  <a:pos x="29" y="107"/>
                </a:cxn>
                <a:cxn ang="0">
                  <a:pos x="24" y="109"/>
                </a:cxn>
                <a:cxn ang="0">
                  <a:pos x="18" y="115"/>
                </a:cxn>
                <a:cxn ang="0">
                  <a:pos x="7" y="115"/>
                </a:cxn>
                <a:cxn ang="0">
                  <a:pos x="7" y="104"/>
                </a:cxn>
                <a:cxn ang="0">
                  <a:pos x="52" y="59"/>
                </a:cxn>
                <a:cxn ang="0">
                  <a:pos x="52" y="59"/>
                </a:cxn>
                <a:cxn ang="0">
                  <a:pos x="58" y="54"/>
                </a:cxn>
                <a:cxn ang="0">
                  <a:pos x="53" y="38"/>
                </a:cxn>
                <a:cxn ang="0">
                  <a:pos x="84" y="7"/>
                </a:cxn>
                <a:cxn ang="0">
                  <a:pos x="115" y="38"/>
                </a:cxn>
                <a:cxn ang="0">
                  <a:pos x="84" y="69"/>
                </a:cxn>
                <a:cxn ang="0">
                  <a:pos x="84" y="69"/>
                </a:cxn>
                <a:cxn ang="0">
                  <a:pos x="84" y="69"/>
                </a:cxn>
              </a:cxnLst>
              <a:rect l="0" t="0" r="r" b="b"/>
              <a:pathLst>
                <a:path w="122" h="123">
                  <a:moveTo>
                    <a:pt x="84" y="0"/>
                  </a:moveTo>
                  <a:cubicBezTo>
                    <a:pt x="63" y="0"/>
                    <a:pt x="46" y="17"/>
                    <a:pt x="46" y="38"/>
                  </a:cubicBezTo>
                  <a:cubicBezTo>
                    <a:pt x="46" y="43"/>
                    <a:pt x="47" y="48"/>
                    <a:pt x="48" y="5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00"/>
                    <a:pt x="0" y="101"/>
                    <a:pt x="0" y="10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3" y="123"/>
                    <a:pt x="7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1" y="123"/>
                    <a:pt x="22" y="122"/>
                    <a:pt x="24" y="120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2" y="115"/>
                    <a:pt x="46" y="111"/>
                    <a:pt x="46" y="107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100"/>
                    <a:pt x="61" y="96"/>
                    <a:pt x="61" y="9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4" y="76"/>
                    <a:pt x="79" y="77"/>
                    <a:pt x="84" y="77"/>
                  </a:cubicBezTo>
                  <a:cubicBezTo>
                    <a:pt x="105" y="77"/>
                    <a:pt x="122" y="59"/>
                    <a:pt x="122" y="38"/>
                  </a:cubicBezTo>
                  <a:cubicBezTo>
                    <a:pt x="122" y="17"/>
                    <a:pt x="105" y="0"/>
                    <a:pt x="84" y="0"/>
                  </a:cubicBezTo>
                  <a:close/>
                  <a:moveTo>
                    <a:pt x="84" y="69"/>
                  </a:moveTo>
                  <a:cubicBezTo>
                    <a:pt x="78" y="69"/>
                    <a:pt x="73" y="67"/>
                    <a:pt x="69" y="6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9"/>
                    <a:pt x="53" y="81"/>
                    <a:pt x="53" y="83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1" y="92"/>
                    <a:pt x="38" y="95"/>
                    <a:pt x="38" y="100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7" y="107"/>
                    <a:pt x="25" y="108"/>
                    <a:pt x="24" y="109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49"/>
                    <a:pt x="53" y="44"/>
                    <a:pt x="53" y="38"/>
                  </a:cubicBezTo>
                  <a:cubicBezTo>
                    <a:pt x="53" y="21"/>
                    <a:pt x="67" y="7"/>
                    <a:pt x="84" y="7"/>
                  </a:cubicBezTo>
                  <a:cubicBezTo>
                    <a:pt x="101" y="7"/>
                    <a:pt x="115" y="21"/>
                    <a:pt x="115" y="38"/>
                  </a:cubicBezTo>
                  <a:cubicBezTo>
                    <a:pt x="115" y="55"/>
                    <a:pt x="101" y="69"/>
                    <a:pt x="84" y="69"/>
                  </a:cubicBezTo>
                  <a:close/>
                  <a:moveTo>
                    <a:pt x="84" y="69"/>
                  </a:moveTo>
                  <a:cubicBezTo>
                    <a:pt x="84" y="69"/>
                    <a:pt x="84" y="69"/>
                    <a:pt x="84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75" name="Freeform 77"/>
            <p:cNvSpPr>
              <a:spLocks noEditPoints="1"/>
            </p:cNvSpPr>
            <p:nvPr/>
          </p:nvSpPr>
          <p:spPr bwMode="auto">
            <a:xfrm>
              <a:off x="3259138" y="1952626"/>
              <a:ext cx="90488" cy="92075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17" y="30"/>
                </a:cxn>
                <a:cxn ang="0">
                  <a:pos x="20" y="31"/>
                </a:cxn>
                <a:cxn ang="0">
                  <a:pos x="31" y="20"/>
                </a:cxn>
                <a:cxn ang="0">
                  <a:pos x="31" y="19"/>
                </a:cxn>
                <a:cxn ang="0">
                  <a:pos x="30" y="16"/>
                </a:cxn>
                <a:cxn ang="0">
                  <a:pos x="19" y="27"/>
                </a:cxn>
                <a:cxn ang="0">
                  <a:pos x="4" y="13"/>
                </a:cxn>
                <a:cxn ang="0">
                  <a:pos x="13" y="4"/>
                </a:cxn>
                <a:cxn ang="0">
                  <a:pos x="27" y="19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31" h="31">
                  <a:moveTo>
                    <a:pt x="30" y="16"/>
                  </a:moveTo>
                  <a:cubicBezTo>
                    <a:pt x="26" y="10"/>
                    <a:pt x="21" y="5"/>
                    <a:pt x="15" y="1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6" y="2"/>
                    <a:pt x="2" y="6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5" y="21"/>
                    <a:pt x="11" y="26"/>
                    <a:pt x="17" y="30"/>
                  </a:cubicBezTo>
                  <a:cubicBezTo>
                    <a:pt x="18" y="31"/>
                    <a:pt x="19" y="31"/>
                    <a:pt x="20" y="31"/>
                  </a:cubicBezTo>
                  <a:cubicBezTo>
                    <a:pt x="25" y="29"/>
                    <a:pt x="29" y="25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7"/>
                    <a:pt x="30" y="16"/>
                  </a:cubicBezTo>
                  <a:close/>
                  <a:moveTo>
                    <a:pt x="19" y="27"/>
                  </a:moveTo>
                  <a:cubicBezTo>
                    <a:pt x="13" y="23"/>
                    <a:pt x="8" y="18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8" y="8"/>
                    <a:pt x="23" y="13"/>
                    <a:pt x="27" y="19"/>
                  </a:cubicBezTo>
                  <a:cubicBezTo>
                    <a:pt x="26" y="23"/>
                    <a:pt x="23" y="26"/>
                    <a:pt x="19" y="27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76" name="Freeform 69"/>
          <p:cNvSpPr>
            <a:spLocks noEditPoints="1"/>
          </p:cNvSpPr>
          <p:nvPr/>
        </p:nvSpPr>
        <p:spPr bwMode="auto">
          <a:xfrm>
            <a:off x="5580112" y="3501010"/>
            <a:ext cx="504056" cy="488057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7" name="Freeform 168"/>
          <p:cNvSpPr>
            <a:spLocks noChangeArrowheads="1"/>
          </p:cNvSpPr>
          <p:nvPr/>
        </p:nvSpPr>
        <p:spPr bwMode="auto">
          <a:xfrm>
            <a:off x="2987824" y="3429002"/>
            <a:ext cx="576064" cy="480119"/>
          </a:xfrm>
          <a:custGeom>
            <a:avLst/>
            <a:gdLst>
              <a:gd name="T0" fmla="*/ 7656 w 497"/>
              <a:gd name="T1" fmla="*/ 111374 h 426"/>
              <a:gd name="T2" fmla="*/ 7656 w 497"/>
              <a:gd name="T3" fmla="*/ 111374 h 426"/>
              <a:gd name="T4" fmla="*/ 23870 w 497"/>
              <a:gd name="T5" fmla="*/ 115433 h 426"/>
              <a:gd name="T6" fmla="*/ 36030 w 497"/>
              <a:gd name="T7" fmla="*/ 95593 h 426"/>
              <a:gd name="T8" fmla="*/ 11710 w 497"/>
              <a:gd name="T9" fmla="*/ 91534 h 426"/>
              <a:gd name="T10" fmla="*/ 0 w 497"/>
              <a:gd name="T11" fmla="*/ 99651 h 426"/>
              <a:gd name="T12" fmla="*/ 7656 w 497"/>
              <a:gd name="T13" fmla="*/ 111374 h 426"/>
              <a:gd name="T14" fmla="*/ 207173 w 497"/>
              <a:gd name="T15" fmla="*/ 115433 h 426"/>
              <a:gd name="T16" fmla="*/ 207173 w 497"/>
              <a:gd name="T17" fmla="*/ 115433 h 426"/>
              <a:gd name="T18" fmla="*/ 155380 w 497"/>
              <a:gd name="T19" fmla="*/ 159622 h 426"/>
              <a:gd name="T20" fmla="*/ 99533 w 497"/>
              <a:gd name="T21" fmla="*/ 115433 h 426"/>
              <a:gd name="T22" fmla="*/ 95480 w 497"/>
              <a:gd name="T23" fmla="*/ 111374 h 426"/>
              <a:gd name="T24" fmla="*/ 87373 w 497"/>
              <a:gd name="T25" fmla="*/ 111374 h 426"/>
              <a:gd name="T26" fmla="*/ 75663 w 497"/>
              <a:gd name="T27" fmla="*/ 127607 h 426"/>
              <a:gd name="T28" fmla="*/ 87373 w 497"/>
              <a:gd name="T29" fmla="*/ 131665 h 426"/>
              <a:gd name="T30" fmla="*/ 151777 w 497"/>
              <a:gd name="T31" fmla="*/ 179462 h 426"/>
              <a:gd name="T32" fmla="*/ 155380 w 497"/>
              <a:gd name="T33" fmla="*/ 183520 h 426"/>
              <a:gd name="T34" fmla="*/ 163487 w 497"/>
              <a:gd name="T35" fmla="*/ 179462 h 426"/>
              <a:gd name="T36" fmla="*/ 219333 w 497"/>
              <a:gd name="T37" fmla="*/ 131665 h 426"/>
              <a:gd name="T38" fmla="*/ 219333 w 497"/>
              <a:gd name="T39" fmla="*/ 115433 h 426"/>
              <a:gd name="T40" fmla="*/ 207173 w 497"/>
              <a:gd name="T41" fmla="*/ 115433 h 426"/>
              <a:gd name="T42" fmla="*/ 95480 w 497"/>
              <a:gd name="T43" fmla="*/ 63578 h 426"/>
              <a:gd name="T44" fmla="*/ 95480 w 497"/>
              <a:gd name="T45" fmla="*/ 63578 h 426"/>
              <a:gd name="T46" fmla="*/ 151777 w 497"/>
              <a:gd name="T47" fmla="*/ 99651 h 426"/>
              <a:gd name="T48" fmla="*/ 167540 w 497"/>
              <a:gd name="T49" fmla="*/ 95593 h 426"/>
              <a:gd name="T50" fmla="*/ 223387 w 497"/>
              <a:gd name="T51" fmla="*/ 15782 h 426"/>
              <a:gd name="T52" fmla="*/ 219333 w 497"/>
              <a:gd name="T53" fmla="*/ 4058 h 426"/>
              <a:gd name="T54" fmla="*/ 203570 w 497"/>
              <a:gd name="T55" fmla="*/ 4058 h 426"/>
              <a:gd name="T56" fmla="*/ 155380 w 497"/>
              <a:gd name="T57" fmla="*/ 79811 h 426"/>
              <a:gd name="T58" fmla="*/ 99533 w 497"/>
              <a:gd name="T59" fmla="*/ 43738 h 426"/>
              <a:gd name="T60" fmla="*/ 91426 w 497"/>
              <a:gd name="T61" fmla="*/ 39680 h 426"/>
              <a:gd name="T62" fmla="*/ 83770 w 497"/>
              <a:gd name="T63" fmla="*/ 47796 h 426"/>
              <a:gd name="T64" fmla="*/ 0 w 497"/>
              <a:gd name="T65" fmla="*/ 175854 h 426"/>
              <a:gd name="T66" fmla="*/ 4053 w 497"/>
              <a:gd name="T67" fmla="*/ 191636 h 426"/>
              <a:gd name="T68" fmla="*/ 11710 w 497"/>
              <a:gd name="T69" fmla="*/ 191636 h 426"/>
              <a:gd name="T70" fmla="*/ 19817 w 497"/>
              <a:gd name="T71" fmla="*/ 187578 h 426"/>
              <a:gd name="T72" fmla="*/ 95480 w 497"/>
              <a:gd name="T73" fmla="*/ 63578 h 4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34290" tIns="17145" rIns="34290" bIns="17145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8" name="Freeform 121"/>
          <p:cNvSpPr>
            <a:spLocks noChangeArrowheads="1"/>
          </p:cNvSpPr>
          <p:nvPr/>
        </p:nvSpPr>
        <p:spPr bwMode="auto">
          <a:xfrm>
            <a:off x="4716016" y="5301210"/>
            <a:ext cx="576064" cy="576064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200" b="1" i="1" dirty="0" smtClean="0"/>
              <a:t>ДОСТИГНУТЫЕ РЕЗУЛЬТАТЫ РАБОТЫ АО "РОСАГРОЛИЗИНГ"  И ОПЫТ РАБОТЫ БОЛЕЕ ЧЕМ С 18 ТЫС. СЕЛЬХОЗПРОИЗВОДИТЕЛЕЙ (ПРИОРИТЕТ СРЕДИ КОТОРЫХ ОТДАН МСП, ЯВЛЯЮЩИХСЯ ОСНОВОЙ ДЛЯ СЕЛЬХОЗКООПЕРАЦИИ) ПОЗВОЛЯЮТ С УВЕРЕННОСТЬЮ ГОВОРИТЬ ОБ ОБЪЕКТИВНОМ ПОНИМАНИИ ПОДХОДОВ К РАЗВИТИЮ КООПЕРАЦИИ НА СЕЛЕ.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856059"/>
            <a:ext cx="92392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Прямоугольник 63"/>
          <p:cNvSpPr/>
          <p:nvPr/>
        </p:nvSpPr>
        <p:spPr>
          <a:xfrm>
            <a:off x="0" y="40466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1200" b="1" i="1" dirty="0" smtClean="0"/>
              <a:t>ЗА ПЕРИОД 2002-2016 ГГ. АО "РОСАГРОЛИЗИНГ" БЫЛО ПОСТАВЛЕНО 81 541 ЕД. СЕЛЬХОЗТЕХНИКИ НА 154 МЛРД. РУБ., 610 ТЫС. ГОЛ. ПЛЕМЕННЫХ ЖИВОТНЫХ И ОБОРУДОВАНО 903 ТЫС. СКОТОМЕСТ.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0" y="404664"/>
            <a:ext cx="9144000" cy="5020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ru-RU" sz="1100" b="1" i="1" smtClean="0"/>
              <a:t>В 2002-2017 ГГ. ОБЩЕСТВОМ БЫЛО ПОСТАВЛЕНО МСП 53 157 ЕД. СЕЛЬХОЗТЕХНИКИ НА 104,7 МЛРД РУБ., 371 ТЫС. ГОЛ. ПЛЕМЕННЫХ ЖИВОТНЫХ И ОБОРУДОВАНО 780,9 ТЫС. СКОТОМЕСТ, В Т.Ч. КООПЕРАТИВАМ ПОСТАВЛЕНО 2 957 ЕД. СЕЛЬХОЗТЕХНИКИ НА 6,2 МЛРД РУБ., 34 ТЫС. ГОЛ. ПЛЕМЕННЫХ ЖИВОТНЫХ И ОБОРУДОВАНО 33,9 ТЫС. СКОТОМЕСТ.</a:t>
            </a:r>
            <a:endParaRPr lang="ru-RU" sz="1100" b="1" i="1" dirty="0" smtClean="0"/>
          </a:p>
        </p:txBody>
      </p:sp>
      <p:sp>
        <p:nvSpPr>
          <p:cNvPr id="94" name="Прямоугольник 93"/>
          <p:cNvSpPr/>
          <p:nvPr/>
        </p:nvSpPr>
        <p:spPr>
          <a:xfrm>
            <a:off x="2951441" y="3561141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511867" y="1844824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538064" y="2409013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23449" y="4413362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384247" y="4990006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367851" y="5708748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472479" y="5708748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6372200" y="5085184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900764" y="4065197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 rot="21168575">
            <a:off x="6482567" y="3597524"/>
            <a:ext cx="6351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МЛН. РУБ.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 rot="19975267">
            <a:off x="6319427" y="2804122"/>
            <a:ext cx="1207214" cy="215363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МЛН РУБ..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 rot="18610879">
            <a:off x="5910442" y="1817183"/>
            <a:ext cx="1627330" cy="207668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750" dirty="0" smtClean="0">
                <a:solidFill>
                  <a:schemeClr val="bg1"/>
                </a:solidFill>
              </a:rPr>
              <a:t>МЛН РУБ.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7037533">
            <a:off x="4678162" y="1181992"/>
            <a:ext cx="1693989" cy="207668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750" dirty="0" smtClean="0">
                <a:solidFill>
                  <a:schemeClr val="bg1"/>
                </a:solidFill>
              </a:rPr>
              <a:t>СКОТОМЕСТ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68651" y="5085184"/>
            <a:ext cx="1559533" cy="27178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900" dirty="0" smtClean="0">
                <a:solidFill>
                  <a:srgbClr val="00755A"/>
                </a:solidFill>
              </a:rPr>
              <a:t>ГОЛ.</a:t>
            </a:r>
            <a:endParaRPr lang="ru-RU" sz="900" dirty="0">
              <a:solidFill>
                <a:srgbClr val="00755A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rot="17750077">
            <a:off x="3351788" y="2869733"/>
            <a:ext cx="1120276" cy="27178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900" dirty="0" smtClean="0">
                <a:solidFill>
                  <a:srgbClr val="00755A"/>
                </a:solidFill>
              </a:rPr>
              <a:t>ЕД.</a:t>
            </a:r>
            <a:endParaRPr lang="ru-RU" sz="900" dirty="0">
              <a:solidFill>
                <a:srgbClr val="00755A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52027" y="5011220"/>
            <a:ext cx="498687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 598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82765" y="3987318"/>
            <a:ext cx="498687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 593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21153396">
            <a:off x="6114687" y="3592278"/>
            <a:ext cx="505099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27,8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987824" y="2411483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>
              <a:lnSpc>
                <a:spcPts val="1601"/>
              </a:lnSpc>
            </a:pPr>
            <a:r>
              <a:rPr lang="ru-RU" sz="1400" b="1" smtClean="0">
                <a:solidFill>
                  <a:schemeClr val="bg1"/>
                </a:solidFill>
              </a:rPr>
              <a:t>10 142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11760" y="3563611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>
              <a:lnSpc>
                <a:spcPts val="1601"/>
              </a:lnSpc>
            </a:pPr>
            <a:r>
              <a:rPr lang="ru-RU" sz="1400" b="1" smtClean="0">
                <a:solidFill>
                  <a:schemeClr val="bg1"/>
                </a:solidFill>
              </a:rPr>
              <a:t>16 641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83768" y="4427707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>
              <a:lnSpc>
                <a:spcPts val="1601"/>
              </a:lnSpc>
            </a:pPr>
            <a:r>
              <a:rPr lang="ru-RU" sz="1400" b="1" smtClean="0">
                <a:solidFill>
                  <a:schemeClr val="bg1"/>
                </a:solidFill>
              </a:rPr>
              <a:t>14 791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71800" y="4921504"/>
            <a:ext cx="772801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/>
            <a:r>
              <a:rPr lang="ru-RU" sz="1400" b="1" smtClean="0">
                <a:solidFill>
                  <a:schemeClr val="bg1"/>
                </a:solidFill>
              </a:rPr>
              <a:t>150 316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51920" y="5641584"/>
            <a:ext cx="681429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44 287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0032" y="5641584"/>
            <a:ext cx="772800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/>
            <a:r>
              <a:rPr lang="ru-RU" sz="1400" b="1" smtClean="0">
                <a:solidFill>
                  <a:schemeClr val="bg1"/>
                </a:solidFill>
              </a:rPr>
              <a:t>175 252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79225" y="5095779"/>
            <a:ext cx="1559533" cy="294615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b="1" smtClean="0">
                <a:solidFill>
                  <a:srgbClr val="00755A"/>
                </a:solidFill>
              </a:rPr>
              <a:t>371 046</a:t>
            </a:r>
            <a:endParaRPr lang="ru-RU" sz="900" dirty="0">
              <a:solidFill>
                <a:srgbClr val="00755A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7750077">
            <a:off x="3154133" y="3294381"/>
            <a:ext cx="1120276" cy="294615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b="1" smtClean="0">
                <a:solidFill>
                  <a:srgbClr val="00755A"/>
                </a:solidFill>
              </a:rPr>
              <a:t>53 157</a:t>
            </a:r>
            <a:endParaRPr lang="ru-RU" sz="2000" b="1" dirty="0" smtClean="0">
              <a:solidFill>
                <a:srgbClr val="00755A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995936" y="1844824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>
              <a:lnSpc>
                <a:spcPts val="1601"/>
              </a:lnSpc>
            </a:pPr>
            <a:r>
              <a:rPr lang="ru-RU" sz="1400" b="1" smtClean="0">
                <a:solidFill>
                  <a:schemeClr val="bg1"/>
                </a:solidFill>
              </a:rPr>
              <a:t>11 583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17037533">
            <a:off x="4457427" y="1869660"/>
            <a:ext cx="1693989" cy="369251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780 891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 rot="18610879">
            <a:off x="5343887" y="2297488"/>
            <a:ext cx="1627330" cy="40002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2000" b="1" smtClean="0">
                <a:solidFill>
                  <a:schemeClr val="bg1"/>
                </a:solidFill>
              </a:rPr>
              <a:t>12 452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 rot="19975267">
            <a:off x="5896734" y="2964213"/>
            <a:ext cx="1207214" cy="307696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1 806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62263" y="6619285"/>
            <a:ext cx="7745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i="1" dirty="0" smtClean="0">
                <a:solidFill>
                  <a:prstClr val="black"/>
                </a:solidFill>
              </a:rPr>
              <a:t>26.06.2017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1340768"/>
            <a:ext cx="2123728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-27384"/>
            <a:ext cx="9144000" cy="36004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РЕЗУЛЬТАТЫ РАБОТЫ АО "РОСАГРОЛИЗИНГ"  С МСП И КООПЕРАТИВАМИ В 2002-2017 ГГ.</a:t>
            </a:r>
          </a:p>
        </p:txBody>
      </p:sp>
      <p:grpSp>
        <p:nvGrpSpPr>
          <p:cNvPr id="43" name="Группа 27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44" name="Скругленный прямоугольник 43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5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48" name="Овал 47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4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50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90525"/>
            <a:ext cx="92011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Прямоугольник 209"/>
          <p:cNvSpPr/>
          <p:nvPr/>
        </p:nvSpPr>
        <p:spPr>
          <a:xfrm>
            <a:off x="5832096" y="4365104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147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6930300" y="4365104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</a:rPr>
              <a:t> 26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8028504" y="4365104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</a:rPr>
              <a:t> 94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4583756" y="3501008"/>
            <a:ext cx="4485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i="1" smtClean="0"/>
              <a:t>ПОСТАВЛЕНО КОНТРАГЕНТАМ В 2014-2017 ГГ. 
 290 ЕД. ТЕХНИКИ, В Т.Ч.:</a:t>
            </a:r>
            <a:endParaRPr lang="ru-RU" sz="1100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733892" y="4365104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23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0" y="1003980"/>
          <a:ext cx="9144000" cy="1800198"/>
        </p:xfrm>
        <a:graphic>
          <a:graphicData uri="http://schemas.openxmlformats.org/drawingml/2006/table">
            <a:tbl>
              <a:tblPr/>
              <a:tblGrid>
                <a:gridCol w="334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Условие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обновления  парка сельскохозяйственной техники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Спецпрограмма для малых форм хозяйствования - членов АККОР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Молодой  фермер АККОР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Регионы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 высокой</a:t>
                      </a:r>
                      <a:r>
                        <a:rPr lang="ru-RU" sz="12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платежной дисциплиной</a:t>
                      </a:r>
                      <a:endParaRPr lang="ru-RU" sz="12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Положительная рекомендация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управления АПК региона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АККОР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авансового платежа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Требование к гарантийному обеспечению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Отсрочка оплаты первого платежа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месяцев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Вознаграждение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"Росагролизинг" в год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5 до 10 лет (в зависимости от предельного срока использования сельхозтехники)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0" y="4401168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</a:rPr>
              <a:t>3 349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57908" y="4401168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</a:rPr>
              <a:t>1 881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15816" y="4401168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</a:rPr>
              <a:t>1 108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3501008"/>
            <a:ext cx="4485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i="1" smtClean="0"/>
              <a:t>ПОСТАВЛЕНО КОНТРАГЕНТАМ В 2012-2017 ГГ. 
6 338 ЕД. ТЕХНИКИ, В Т.Ч.:</a:t>
            </a:r>
            <a:endParaRPr lang="ru-RU" sz="11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95799" y="6611779"/>
            <a:ext cx="17524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i="1" dirty="0" smtClean="0"/>
              <a:t>по состоянию на 26.06.2017</a:t>
            </a:r>
            <a:endParaRPr lang="ru-RU" sz="10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143648" y="5949280"/>
            <a:ext cx="12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00755A"/>
                </a:solidFill>
              </a:rPr>
              <a:t>200</a:t>
            </a:r>
          </a:p>
          <a:p>
            <a:pPr algn="ctr">
              <a:lnSpc>
                <a:spcPts val="1400"/>
              </a:lnSpc>
            </a:pPr>
            <a:r>
              <a:rPr lang="ru-RU" sz="1600" i="1" dirty="0" smtClean="0"/>
              <a:t>"</a:t>
            </a:r>
            <a:r>
              <a:rPr lang="ru-RU" sz="1200" i="1" dirty="0" smtClean="0"/>
              <a:t>Кировцев</a:t>
            </a:r>
            <a:r>
              <a:rPr lang="ru-RU" sz="1600" i="1" dirty="0" smtClean="0"/>
              <a:t>"</a:t>
            </a:r>
            <a:endParaRPr lang="ru-RU" sz="16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331824" y="5949280"/>
            <a:ext cx="1656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00755A"/>
                </a:solidFill>
              </a:rPr>
              <a:t>- 10%</a:t>
            </a:r>
          </a:p>
          <a:p>
            <a:pPr algn="ctr">
              <a:lnSpc>
                <a:spcPts val="1400"/>
              </a:lnSpc>
            </a:pPr>
            <a:r>
              <a:rPr lang="ru-RU" sz="1200" i="1" dirty="0" smtClean="0"/>
              <a:t>Скидка от цен 2016 г.</a:t>
            </a:r>
            <a:endParaRPr lang="ru-RU" sz="12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2952000" y="5949280"/>
            <a:ext cx="162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55A"/>
                </a:solidFill>
              </a:rPr>
              <a:t>Март-Июнь 2017</a:t>
            </a:r>
          </a:p>
          <a:p>
            <a:pPr algn="ctr">
              <a:lnSpc>
                <a:spcPts val="1400"/>
              </a:lnSpc>
            </a:pPr>
            <a:r>
              <a:rPr lang="ru-RU" sz="1200" i="1" dirty="0" smtClean="0"/>
              <a:t>Реализация акции</a:t>
            </a:r>
            <a:endParaRPr lang="ru-RU" sz="1200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9144000" cy="36004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algn="ctr">
              <a:lnSpc>
                <a:spcPts val="14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РЕАЛИЗУЕМЫЕ АО "РОСАГРОЛИЗИНГ" СПЕЦПРОГРАММЫ ТЕХНИЧЕСКОЙ МОДЕРНИЗАЦИИ АПК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16016" y="5013176"/>
            <a:ext cx="4283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ОБЪЕМ ФИНАНСИРОВАНИЯ ПРОГРАММЫ АККОР НА 2017 ГОД СОСТАВЛЯЕТ 500 МЛН РУБ.</a:t>
            </a:r>
          </a:p>
          <a:p>
            <a:pPr algn="ctr"/>
            <a:endParaRPr lang="ru-RU" sz="1200" b="1" dirty="0" smtClean="0">
              <a:solidFill>
                <a:srgbClr val="00755A"/>
              </a:solidFill>
            </a:endParaRPr>
          </a:p>
          <a:p>
            <a:r>
              <a:rPr lang="ru-RU" sz="1200" b="1" dirty="0" smtClean="0">
                <a:solidFill>
                  <a:srgbClr val="00755A"/>
                </a:solidFill>
              </a:rPr>
              <a:t>Нововведениями Программы АККОР является возможность приобретения не только сельскохозяйственной техники, но и племенных животных, а также  животноводческого оборудования</a:t>
            </a:r>
            <a:endParaRPr lang="ru-RU" sz="1200" b="1" dirty="0">
              <a:solidFill>
                <a:srgbClr val="00755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96" y="4581128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ТРАКТОРОВ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93404" y="4581128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КОМБАЙНОВ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51312" y="4581128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ПРОЧЕЙ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ТЕХНИКИ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14220" y="4581128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ТРАКТОРОВ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12424" y="4581128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КОМБАЙНОВ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10628" y="4581128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ПРОЧЕЙ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ТЕХНИКИ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4581128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АВТОТЕХНИКИ</a:t>
            </a:r>
          </a:p>
        </p:txBody>
      </p:sp>
      <p:sp>
        <p:nvSpPr>
          <p:cNvPr id="34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>
              <a:lnSpc>
                <a:spcPts val="14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ПРОБЛЕМЫ И ПУТИ РЕШЕНИЯ 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10" name="Номер слайда 6"/>
          <p:cNvSpPr txBox="1">
            <a:spLocks/>
          </p:cNvSpPr>
          <p:nvPr/>
        </p:nvSpPr>
        <p:spPr>
          <a:xfrm>
            <a:off x="8780462" y="6525346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688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indent="-180975" algn="ctr" fontAlgn="auto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ПЕРСПЕКТИВЫ РАЗВИТИЯ МСП И СЕЛЬСКОХОЗЯЙСТВЕННОЙ КООПЕРАЦИИ</a:t>
            </a:r>
            <a:endParaRPr lang="en-GB" sz="1400" b="1" dirty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680"/>
            <a:ext cx="3347864" cy="400110"/>
          </a:xfrm>
          <a:prstGeom prst="rect">
            <a:avLst/>
          </a:prstGeom>
          <a:solidFill>
            <a:srgbClr val="00755A"/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200" b="1" dirty="0" smtClean="0">
                <a:solidFill>
                  <a:srgbClr val="FFEE00"/>
                </a:solidFill>
              </a:rPr>
              <a:t>ФАКТОРЫ, СДЕРЖИВАЮЩИЕ РАЗВИТИЕ СЕЛЬСКОХОЗЯЙСТВЕННОЙ КООПЕРАЦИИ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980726"/>
          <a:ext cx="3347864" cy="453650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4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4127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ФИНАНСОВЫХ РЕСУРСОВ ДЛЯ МОДЕРНИЗАЦИИ УСТАРЕВШЕЙ ПРОИЗВОДСТВЕННОЙ ИНФРАСТРУКТУРЫ</a:t>
                      </a:r>
                      <a:endParaRPr lang="ru-RU" sz="12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7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СИЛЬНАЯ КОНКУРЕНЦИЯ И НАЛАЖЕННЫЕ ВОЗМОЖНОСТИ ПО РЕАЛИЗАЦИИ И ДИСТРИБУЦИИ СЕЛЬХОЗПРОДУКЦИИ СО СТОРОНЫ АГРОХОЛДИНГОВ</a:t>
                      </a:r>
                      <a:endParaRPr lang="ru-RU" sz="12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83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НЕХВАТКА КВАЛИФИЦИРОВАННЫХ КАДРОВ</a:t>
                      </a:r>
                      <a:endParaRPr lang="ru-RU" sz="12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НЕДОСТАТОЧНАЯ ИНФОРМИРОВАННОСТЬ СЕЛЬСКОГО НАСЕЛЕНИЯ И СЕЛЬХОЗТОВАПРОИЗВОДИТЕЛЕЙ О ПРЕИМУЩЕСТВАХ КООПЕРАЦИИ</a:t>
                      </a:r>
                      <a:endParaRPr lang="ru-RU" sz="12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995936" y="547014"/>
            <a:ext cx="5148064" cy="400110"/>
          </a:xfrm>
          <a:prstGeom prst="rect">
            <a:avLst/>
          </a:prstGeom>
          <a:solidFill>
            <a:srgbClr val="00755A"/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200" b="1" dirty="0" smtClean="0">
                <a:solidFill>
                  <a:srgbClr val="FFEE00"/>
                </a:solidFill>
              </a:rPr>
              <a:t>ПОДХОДЫ К РЕШЕНИЮ ПРОБЛЕМ</a:t>
            </a:r>
          </a:p>
          <a:p>
            <a:pPr lvl="0" algn="ctr">
              <a:lnSpc>
                <a:spcPts val="1200"/>
              </a:lnSpc>
            </a:pPr>
            <a:endParaRPr lang="ru-RU" sz="1200" b="1" dirty="0" smtClean="0">
              <a:solidFill>
                <a:srgbClr val="FFEE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331640" y="2924944"/>
            <a:ext cx="4464496" cy="43204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95936" y="980728"/>
          <a:ext cx="5148064" cy="446449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148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3361">
                <a:tc>
                  <a:txBody>
                    <a:bodyPr/>
                    <a:lstStyle/>
                    <a:p>
                      <a:pPr marL="717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17550" algn="l"/>
                        </a:tabLst>
                      </a:pPr>
                      <a:r>
                        <a:rPr lang="ru-RU" sz="1200" b="1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ЗАКОНОДАТЕЛЬНОЕ ПРИЗНАНИЕ ОСОБОЙ РОЛИ И МЕСТА МСП И СЕЛЬСКИХ КООПЕРАТИВОВ В ЭКОНОМИКЕ И СОЦИАЛЬНОЙ СФЕРЕ СЕЛА</a:t>
                      </a:r>
                      <a:endParaRPr lang="ru-RU" sz="1200" b="1" i="1" dirty="0" smtClean="0">
                        <a:solidFill>
                          <a:srgbClr val="00755A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863">
                <a:tc>
                  <a:txBody>
                    <a:bodyPr/>
                    <a:lstStyle/>
                    <a:p>
                      <a:pPr marL="896938" lvl="0" indent="889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СЕТИ ПУНКТОВ ПРИЕМА И ПЕРВИЧНОЙ ПЕРЕРАБОТКИ СЕЛЬСКОХОЗЯЙСТВЕННОЙ ПРОДУКЦИИ</a:t>
                      </a:r>
                      <a:endParaRPr lang="ru-RU" sz="1200" b="1" i="1" dirty="0" smtClean="0">
                        <a:solidFill>
                          <a:srgbClr val="00755A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21">
                <a:tc>
                  <a:txBody>
                    <a:bodyPr/>
                    <a:lstStyle/>
                    <a:p>
                      <a:pPr marL="717550" lvl="0" indent="0" algn="ctr">
                        <a:lnSpc>
                          <a:spcPts val="1400"/>
                        </a:lnSpc>
                        <a:spcAft>
                          <a:spcPts val="4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АО "РОСАГРОЛИЗИНГ" ПРОЕКТОВ ПО УСТАНОВКЕ МОДУЛЬНЫХ ЦЕХОВ ДЛЯ ПЕРЕРАБОТКИ ЖИВОТНОВОДЧЕСКОЙ ПРОДУКЦИИ</a:t>
                      </a:r>
                      <a:endParaRPr lang="ru-RU" sz="1200" b="1" dirty="0" smtClean="0">
                        <a:solidFill>
                          <a:srgbClr val="00755A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988">
                <a:tc>
                  <a:txBody>
                    <a:bodyPr/>
                    <a:lstStyle/>
                    <a:p>
                      <a:pPr marL="717550" lvl="0" indent="0"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МАШИННО-ТЕХНОЛОГИЧЕСКИХ КОМПАНИЙ</a:t>
                      </a:r>
                      <a:endParaRPr lang="ru-RU" sz="1200" b="1" i="1" dirty="0" smtClean="0">
                        <a:solidFill>
                          <a:srgbClr val="00755A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462">
                <a:tc>
                  <a:txBody>
                    <a:bodyPr/>
                    <a:lstStyle/>
                    <a:p>
                      <a:pPr marL="7175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ИНФОРМАЦИОННО-КОНСУЛЬТАЦИОННОЙ СЛУЖБЫ, РАСШИРЕНИЕ ПО ВОПРОСАМ СЕЛЬСКОХОЗЯЙСТВЕННОЙ КООПЕРАЦИИ</a:t>
                      </a:r>
                      <a:endParaRPr lang="ru-RU" sz="1200" b="1" i="0" dirty="0" smtClean="0">
                        <a:solidFill>
                          <a:srgbClr val="00755A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986" name="Picture 2" descr="\\File_server\дркбису\Стратанализ\УСРиР\_ПРЕЗЕНТАЦИИ\_НОВЫЙ_КЛИПАРТ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081" y="1067414"/>
            <a:ext cx="704710" cy="633394"/>
          </a:xfrm>
          <a:prstGeom prst="rect">
            <a:avLst/>
          </a:prstGeom>
          <a:noFill/>
        </p:spPr>
      </p:pic>
      <p:pic>
        <p:nvPicPr>
          <p:cNvPr id="41987" name="Picture 3" descr="\\File_server\дркбису\Стратанализ\УСРиР\_ПРЕЗЕНТАЦИИ\_НОВЫЙ_КЛИПАРТ\он-ланконсульта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275" y="4659827"/>
            <a:ext cx="648072" cy="648073"/>
          </a:xfrm>
          <a:prstGeom prst="rect">
            <a:avLst/>
          </a:prstGeom>
          <a:noFill/>
        </p:spPr>
      </p:pic>
      <p:pic>
        <p:nvPicPr>
          <p:cNvPr id="41988" name="Picture 4" descr="\\File_server\дркбису\Стратанализ\УСРиР\_ПРЕЗЕНТАЦИИ\_НОВЫЙ_КЛИПАРТ\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924944"/>
            <a:ext cx="720080" cy="676959"/>
          </a:xfrm>
          <a:prstGeom prst="rect">
            <a:avLst/>
          </a:prstGeom>
          <a:noFill/>
        </p:spPr>
      </p:pic>
      <p:pic>
        <p:nvPicPr>
          <p:cNvPr id="41992" name="Picture 8" descr="\\File_server\дркбису\Стратанализ\УСРиР\_ПРЕЗЕНТАЦИИ\_НОВЫЙ_КЛИПАРТ\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717032"/>
            <a:ext cx="800088" cy="720080"/>
          </a:xfrm>
          <a:prstGeom prst="rect">
            <a:avLst/>
          </a:prstGeom>
          <a:noFill/>
        </p:spPr>
      </p:pic>
      <p:pic>
        <p:nvPicPr>
          <p:cNvPr id="41993" name="Picture 9" descr="\\File_server\дркбису\Стратанализ\УСРиР\_ПРЕЗЕНТАЦИИ\_НОВЫЙ_КЛИПАРТ\Желто-зеленый\Отгрузка.png"/>
          <p:cNvPicPr>
            <a:picLocks noChangeAspect="1" noChangeArrowheads="1"/>
          </p:cNvPicPr>
          <p:nvPr/>
        </p:nvPicPr>
        <p:blipFill>
          <a:blip r:embed="rId7" cstate="print"/>
          <a:srcRect r="13448"/>
          <a:stretch>
            <a:fillRect/>
          </a:stretch>
        </p:blipFill>
        <p:spPr bwMode="auto">
          <a:xfrm>
            <a:off x="4011958" y="2132856"/>
            <a:ext cx="1080123" cy="432048"/>
          </a:xfrm>
          <a:prstGeom prst="rect">
            <a:avLst/>
          </a:prstGeom>
          <a:noFill/>
        </p:spPr>
      </p:pic>
      <p:sp>
        <p:nvSpPr>
          <p:cNvPr id="25" name="Равнобедренный треугольник 24"/>
          <p:cNvSpPr/>
          <p:nvPr/>
        </p:nvSpPr>
        <p:spPr>
          <a:xfrm rot="10800000">
            <a:off x="1187624" y="5589237"/>
            <a:ext cx="6552728" cy="144018"/>
          </a:xfrm>
          <a:prstGeom prst="triangle">
            <a:avLst>
              <a:gd name="adj" fmla="val 49806"/>
            </a:avLst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5805264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 smtClean="0">
                <a:solidFill>
                  <a:srgbClr val="00755A"/>
                </a:solidFill>
              </a:rPr>
              <a:t>ПЕРВОСТЕПЕННОЙ ЗАДАЧЕЙ РАЗВИТИЯ КООПЕРАЦИИ ЯВЛЯЕТСЯ РАЗВИТИЕ СУБЪЕКТОВ МАЛОГО И СРЕДНЕГО ПРЕДПРИНИМАТЕЛЬСТВА, ЯВЛЯЮЩИХСЯ ОСНОВОЙ ДЛЯ ЭФФЕКТИВНОГО ФУНКЦИОНИРОВАНИЯ КООПЕРАТИВА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5601434"/>
            <a:ext cx="576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000" b="1" i="1" dirty="0" smtClean="0">
                <a:solidFill>
                  <a:srgbClr val="00755A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Диаграмма 61"/>
          <p:cNvGraphicFramePr/>
          <p:nvPr/>
        </p:nvGraphicFramePr>
        <p:xfrm>
          <a:off x="107504" y="4365104"/>
          <a:ext cx="3024336" cy="145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6" name="Диаграмма 85"/>
          <p:cNvGraphicFramePr/>
          <p:nvPr/>
        </p:nvGraphicFramePr>
        <p:xfrm>
          <a:off x="5208104" y="4563386"/>
          <a:ext cx="3935896" cy="111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2" name="Диаграмма 81"/>
          <p:cNvGraphicFramePr/>
          <p:nvPr/>
        </p:nvGraphicFramePr>
        <p:xfrm>
          <a:off x="3476668" y="4450267"/>
          <a:ext cx="1691680" cy="143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900" y="1757531"/>
            <a:ext cx="3124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Скругленный прямоугольник 92"/>
          <p:cNvSpPr/>
          <p:nvPr/>
        </p:nvSpPr>
        <p:spPr>
          <a:xfrm>
            <a:off x="5494946" y="4559556"/>
            <a:ext cx="1888620" cy="3247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332656"/>
            <a:ext cx="9144000" cy="4998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r>
              <a:rPr lang="ru-RU" sz="1000" i="1" dirty="0" smtClean="0">
                <a:cs typeface="Arial" charset="0"/>
              </a:rPr>
              <a:t>В 2011 Г. ПРИ УЧАСТИИ ПРАВИТЕЛЬСТВА РЕСПУБЛИКИ ТАТАРСТАН И</a:t>
            </a:r>
            <a:r>
              <a:rPr lang="ru-RU" sz="1000" b="1" i="1" dirty="0" smtClean="0">
                <a:cs typeface="Arial" charset="0"/>
              </a:rPr>
              <a:t> АО "РОСАГРОЛИЗИНГ" БЫЛА СОЗДАНА МАШИННО-ТЕХНОЛОГИЧЕСКАЯ  КОМПАНИЯ "АК БАРС". В РАМКАХ ОСНАЩЕНИЯ МТК В РЕСПУБЛИКЕ ТАТАРСТАН АО "РОСАГРОЛИЗИНГ" БЫЛО ПОСТАВЛЕНО 482 ЕД. СЕЛЬХОЗТЕХНИКИ (88% ОТ ТЕКУЩЕГО ПАРКА МТК) </a:t>
            </a:r>
            <a:r>
              <a:rPr lang="ru-RU" sz="1000" i="1" dirty="0" smtClean="0">
                <a:cs typeface="Arial" charset="0"/>
              </a:rPr>
              <a:t>НА СУММУ БОЛЕЕ 1,5 МЛРД РУБ., В Т.Ч. 130 ЕД. СЕЛЬХОЗМАШИН ВЫСОКОЙ ПРОИЗВОДИТЕЛЬНОСТИ ДЛЯ СЕВА, ОБРАБОТКИ И УБОРКИ УРОЖАЯ.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ru-RU">
              <a:solidFill>
                <a:srgbClr val="0066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" y="1408481"/>
            <a:ext cx="3207027" cy="357460"/>
          </a:xfrm>
          <a:prstGeom prst="roundRect">
            <a:avLst/>
          </a:prstGeom>
          <a:solidFill>
            <a:srgbClr val="00755A"/>
          </a:solidFill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FFEE00"/>
                </a:solidFill>
              </a:rPr>
              <a:t>Филиал № 1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FFEE00"/>
                </a:solidFill>
              </a:rPr>
              <a:t>"Сельскохозяйственные работы"</a:t>
            </a:r>
            <a:endParaRPr lang="ru-RU" sz="1200" b="1" dirty="0">
              <a:solidFill>
                <a:srgbClr val="FFEE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62299"/>
            <a:ext cx="3207026" cy="178491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numCol="1" rtlCol="0" anchor="t"/>
          <a:lstStyle/>
          <a:p>
            <a:pPr marL="442913" algn="just">
              <a:lnSpc>
                <a:spcPts val="1400"/>
              </a:lnSpc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Основными направлениями деятельности Филиала № 1 МТК являются:  </a:t>
            </a:r>
          </a:p>
          <a:p>
            <a:pPr marL="92075" indent="-92075" algn="just">
              <a:lnSpc>
                <a:spcPts val="1400"/>
              </a:lnSpc>
              <a:buFont typeface="Calibri" pitchFamily="34" charset="0"/>
              <a:buChar char="–"/>
              <a:defRPr/>
            </a:pPr>
            <a:r>
              <a:rPr lang="ru-RU" sz="1000" b="1" i="1" dirty="0" smtClean="0">
                <a:solidFill>
                  <a:srgbClr val="00755A"/>
                </a:solidFill>
              </a:rPr>
              <a:t>Предоставление услуг по проведению сельскохозяйственных работ;</a:t>
            </a:r>
          </a:p>
          <a:p>
            <a:pPr marL="92075" indent="-92075" algn="just">
              <a:lnSpc>
                <a:spcPts val="1400"/>
              </a:lnSpc>
              <a:buFont typeface="Calibri" pitchFamily="34" charset="0"/>
              <a:buChar char="–"/>
              <a:defRPr/>
            </a:pPr>
            <a:r>
              <a:rPr lang="ru-RU" sz="1000" b="1" i="1" dirty="0" smtClean="0">
                <a:solidFill>
                  <a:schemeClr val="accent4"/>
                </a:solidFill>
              </a:rPr>
              <a:t>Сервисное обслуживание и ремонт сельхозтехники</a:t>
            </a:r>
            <a:r>
              <a:rPr lang="ru-RU" sz="1000" dirty="0" smtClean="0">
                <a:solidFill>
                  <a:schemeClr val="accent4"/>
                </a:solidFill>
              </a:rPr>
              <a:t>.</a:t>
            </a:r>
          </a:p>
          <a:p>
            <a:pPr marL="717550">
              <a:lnSpc>
                <a:spcPts val="1400"/>
              </a:lnSpc>
              <a:defRPr/>
            </a:pPr>
            <a:r>
              <a:rPr lang="ru-RU" sz="1000" i="1" dirty="0" smtClean="0">
                <a:solidFill>
                  <a:schemeClr val="tx1"/>
                </a:solidFill>
              </a:rPr>
              <a:t>Парк Филиала № 1 состоит из</a:t>
            </a:r>
          </a:p>
          <a:p>
            <a:pPr marL="717550">
              <a:lnSpc>
                <a:spcPts val="1400"/>
              </a:lnSpc>
              <a:defRPr/>
            </a:pPr>
            <a:r>
              <a:rPr lang="ru-RU" sz="1000" b="1" i="1" dirty="0" smtClean="0">
                <a:solidFill>
                  <a:schemeClr val="tx1"/>
                </a:solidFill>
              </a:rPr>
              <a:t>390 ед. сельхозтехники (тракторы, комбайны, прицепная и навесная техника).</a:t>
            </a:r>
          </a:p>
        </p:txBody>
      </p:sp>
      <p:grpSp>
        <p:nvGrpSpPr>
          <p:cNvPr id="2" name="Группа 23"/>
          <p:cNvGrpSpPr>
            <a:grpSpLocks noChangeAspect="1"/>
          </p:cNvGrpSpPr>
          <p:nvPr/>
        </p:nvGrpSpPr>
        <p:grpSpPr>
          <a:xfrm>
            <a:off x="67389" y="1785363"/>
            <a:ext cx="396000" cy="396000"/>
            <a:chOff x="1444487" y="2769704"/>
            <a:chExt cx="914400" cy="914400"/>
          </a:xfrm>
        </p:grpSpPr>
        <p:sp>
          <p:nvSpPr>
            <p:cNvPr id="18" name="Овал 17"/>
            <p:cNvSpPr/>
            <p:nvPr/>
          </p:nvSpPr>
          <p:spPr>
            <a:xfrm>
              <a:off x="1444487" y="2769704"/>
              <a:ext cx="914400" cy="914400"/>
            </a:xfrm>
            <a:prstGeom prst="ellipse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595687" y="2920904"/>
              <a:ext cx="612000" cy="612000"/>
            </a:xfrm>
            <a:prstGeom prst="ellipse">
              <a:avLst/>
            </a:prstGeom>
            <a:solidFill>
              <a:srgbClr val="FF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685687" y="3010904"/>
              <a:ext cx="432000" cy="432000"/>
            </a:xfrm>
            <a:prstGeom prst="ellipse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811687" y="3136904"/>
              <a:ext cx="180000" cy="180000"/>
            </a:xfrm>
            <a:prstGeom prst="ellipse">
              <a:avLst/>
            </a:prstGeom>
            <a:solidFill>
              <a:srgbClr val="FF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\\File_server\дркбису\Стратанализ\УСРиР\_ПРЕЗЕНТАЦИИ\_НОВЫЙ_КЛИПАРТ\комбайн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545" y="2757961"/>
            <a:ext cx="573119" cy="203810"/>
          </a:xfrm>
          <a:prstGeom prst="rect">
            <a:avLst/>
          </a:prstGeom>
          <a:noFill/>
        </p:spPr>
      </p:pic>
      <p:pic>
        <p:nvPicPr>
          <p:cNvPr id="1028" name="Picture 4" descr="\\File_server\дркбису\Стратанализ\УСРиР\_ПРЕЗЕНТАЦИИ\_НОВЫЙ_КЛИПАРТ\кирове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630" y="3080097"/>
            <a:ext cx="533849" cy="269331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597781" y="1517007"/>
            <a:ext cx="1880074" cy="235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000" i="1" dirty="0" smtClean="0">
                <a:solidFill>
                  <a:srgbClr val="00755A"/>
                </a:solidFill>
              </a:rPr>
              <a:t>География деятельности МТК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936973" y="1411151"/>
            <a:ext cx="3207027" cy="357460"/>
          </a:xfrm>
          <a:prstGeom prst="roundRect">
            <a:avLst/>
          </a:prstGeom>
          <a:solidFill>
            <a:srgbClr val="00755A"/>
          </a:solidFill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FFEE00"/>
                </a:solidFill>
              </a:rPr>
              <a:t>Филиал № 2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FFEE00"/>
                </a:solidFill>
              </a:rPr>
              <a:t>"Грузоперевозки"</a:t>
            </a:r>
            <a:endParaRPr lang="ru-RU" sz="1200" b="1" dirty="0">
              <a:solidFill>
                <a:srgbClr val="FFEE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36974" y="1764971"/>
            <a:ext cx="3207026" cy="121860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numCol="1" rtlCol="0" anchor="t"/>
          <a:lstStyle/>
          <a:p>
            <a:pPr marL="538163">
              <a:lnSpc>
                <a:spcPts val="1400"/>
              </a:lnSpc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Основным направлением деятельности Филиала № 2 МТК является </a:t>
            </a:r>
            <a:r>
              <a:rPr lang="ru-RU" sz="1000" b="1" i="1" dirty="0" smtClean="0">
                <a:solidFill>
                  <a:schemeClr val="accent1"/>
                </a:solidFill>
              </a:rPr>
              <a:t>перевозка сельскохозяйственных грузов.</a:t>
            </a:r>
          </a:p>
          <a:p>
            <a:pPr marL="717550">
              <a:lnSpc>
                <a:spcPts val="1400"/>
              </a:lnSpc>
              <a:defRPr/>
            </a:pPr>
            <a:r>
              <a:rPr lang="ru-RU" sz="1000" i="1" dirty="0" smtClean="0">
                <a:solidFill>
                  <a:schemeClr val="tx1"/>
                </a:solidFill>
              </a:rPr>
              <a:t>Парк Филиала № 2 состоит из</a:t>
            </a:r>
          </a:p>
          <a:p>
            <a:pPr marL="717550">
              <a:lnSpc>
                <a:spcPts val="1400"/>
              </a:lnSpc>
              <a:defRPr/>
            </a:pPr>
            <a:r>
              <a:rPr lang="ru-RU" sz="1000" b="1" i="1" dirty="0" smtClean="0">
                <a:solidFill>
                  <a:schemeClr val="tx1"/>
                </a:solidFill>
              </a:rPr>
              <a:t>80 ед. грузовых автомобилей и</a:t>
            </a:r>
            <a:br>
              <a:rPr lang="ru-RU" sz="1000" b="1" i="1" dirty="0" smtClean="0">
                <a:solidFill>
                  <a:schemeClr val="tx1"/>
                </a:solidFill>
              </a:rPr>
            </a:br>
            <a:r>
              <a:rPr lang="ru-RU" sz="1000" b="1" i="1" dirty="0" smtClean="0">
                <a:solidFill>
                  <a:schemeClr val="tx1"/>
                </a:solidFill>
              </a:rPr>
              <a:t>80 ед. прицепов к ним.</a:t>
            </a:r>
          </a:p>
          <a:p>
            <a:pPr marL="92075" indent="-92075" algn="just">
              <a:lnSpc>
                <a:spcPts val="1400"/>
              </a:lnSpc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92075" indent="-92075" algn="just">
              <a:lnSpc>
                <a:spcPts val="1400"/>
              </a:lnSpc>
              <a:buFont typeface="Calibri" pitchFamily="34" charset="0"/>
              <a:buChar char="–"/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92075" indent="-92075" algn="just">
              <a:lnSpc>
                <a:spcPts val="1400"/>
              </a:lnSpc>
              <a:buFont typeface="Calibri" pitchFamily="34" charset="0"/>
              <a:buChar char="–"/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92075" indent="-92075" algn="just">
              <a:lnSpc>
                <a:spcPts val="1400"/>
              </a:lnSpc>
              <a:buFont typeface="Calibri" pitchFamily="34" charset="0"/>
              <a:buChar char="–"/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lnSpc>
                <a:spcPts val="1400"/>
              </a:lnSpc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4" name="Группа 50"/>
          <p:cNvGrpSpPr>
            <a:grpSpLocks noChangeAspect="1"/>
          </p:cNvGrpSpPr>
          <p:nvPr/>
        </p:nvGrpSpPr>
        <p:grpSpPr>
          <a:xfrm>
            <a:off x="6010366" y="1853463"/>
            <a:ext cx="396000" cy="396000"/>
            <a:chOff x="1444487" y="2769704"/>
            <a:chExt cx="914400" cy="914400"/>
          </a:xfrm>
        </p:grpSpPr>
        <p:sp>
          <p:nvSpPr>
            <p:cNvPr id="52" name="Овал 51"/>
            <p:cNvSpPr/>
            <p:nvPr/>
          </p:nvSpPr>
          <p:spPr>
            <a:xfrm>
              <a:off x="1444487" y="2769704"/>
              <a:ext cx="914400" cy="914400"/>
            </a:xfrm>
            <a:prstGeom prst="ellipse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595687" y="2920904"/>
              <a:ext cx="612000" cy="612000"/>
            </a:xfrm>
            <a:prstGeom prst="ellipse">
              <a:avLst/>
            </a:prstGeom>
            <a:solidFill>
              <a:srgbClr val="FF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685687" y="3010904"/>
              <a:ext cx="432000" cy="432000"/>
            </a:xfrm>
            <a:prstGeom prst="ellipse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811687" y="3136904"/>
              <a:ext cx="180000" cy="180000"/>
            </a:xfrm>
            <a:prstGeom prst="ellipse">
              <a:avLst/>
            </a:prstGeom>
            <a:solidFill>
              <a:srgbClr val="FF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1" name="Picture 2" descr="\\File_server\дркбису\Стратанализ\УСРиР\_ПРЕЗЕНТАЦИИ\_НОВЫЙ_КЛИПАРТ\КАМАЗ_зерновоз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6339" y="2498454"/>
            <a:ext cx="654644" cy="259225"/>
          </a:xfrm>
          <a:prstGeom prst="rect">
            <a:avLst/>
          </a:prstGeom>
          <a:noFill/>
        </p:spPr>
      </p:pic>
      <p:cxnSp>
        <p:nvCxnSpPr>
          <p:cNvPr id="57" name="Прямая соединительная линия 56"/>
          <p:cNvCxnSpPr>
            <a:stCxn id="46" idx="1"/>
          </p:cNvCxnSpPr>
          <p:nvPr/>
        </p:nvCxnSpPr>
        <p:spPr>
          <a:xfrm flipH="1">
            <a:off x="3708875" y="1589881"/>
            <a:ext cx="2228098" cy="761309"/>
          </a:xfrm>
          <a:prstGeom prst="line">
            <a:avLst/>
          </a:prstGeom>
          <a:ln>
            <a:solidFill>
              <a:srgbClr val="0075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3" idx="3"/>
          </p:cNvCxnSpPr>
          <p:nvPr/>
        </p:nvCxnSpPr>
        <p:spPr>
          <a:xfrm>
            <a:off x="3207026" y="1587211"/>
            <a:ext cx="339479" cy="1316786"/>
          </a:xfrm>
          <a:prstGeom prst="line">
            <a:avLst/>
          </a:prstGeom>
          <a:ln>
            <a:solidFill>
              <a:srgbClr val="0075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64" idx="1"/>
          </p:cNvCxnSpPr>
          <p:nvPr/>
        </p:nvCxnSpPr>
        <p:spPr>
          <a:xfrm flipH="1" flipV="1">
            <a:off x="3999434" y="2633201"/>
            <a:ext cx="2016806" cy="531490"/>
          </a:xfrm>
          <a:prstGeom prst="line">
            <a:avLst/>
          </a:prstGeom>
          <a:ln>
            <a:solidFill>
              <a:srgbClr val="0075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65" idx="1"/>
          </p:cNvCxnSpPr>
          <p:nvPr/>
        </p:nvCxnSpPr>
        <p:spPr>
          <a:xfrm flipH="1" flipV="1">
            <a:off x="4606183" y="3145951"/>
            <a:ext cx="1401513" cy="285766"/>
          </a:xfrm>
          <a:prstGeom prst="line">
            <a:avLst/>
          </a:prstGeom>
          <a:ln>
            <a:solidFill>
              <a:srgbClr val="0075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6016240" y="3046703"/>
            <a:ext cx="2573795" cy="2359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i="1" dirty="0" smtClean="0">
                <a:solidFill>
                  <a:srgbClr val="00755A"/>
                </a:solidFill>
              </a:rPr>
              <a:t>Районы постоянного присутствия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007696" y="3313729"/>
            <a:ext cx="2580827" cy="235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i="1" dirty="0" smtClean="0">
                <a:solidFill>
                  <a:schemeClr val="tx1"/>
                </a:solidFill>
              </a:rPr>
              <a:t>Районы периодического присутствия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332652" y="4313110"/>
            <a:ext cx="1763688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900" b="1" i="1" dirty="0" smtClean="0">
                <a:solidFill>
                  <a:srgbClr val="00755A"/>
                </a:solidFill>
              </a:rPr>
              <a:t>СТОИМОСТЬ УСЛУГ МТК ПО УБОРКЕ ЗЕРНА, ТЫС. РУБ/ГА</a:t>
            </a:r>
            <a:endParaRPr lang="ru-RU" sz="900" b="1" i="1" dirty="0">
              <a:solidFill>
                <a:srgbClr val="00755A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76260" y="469324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755A"/>
                </a:solidFill>
              </a:rPr>
              <a:t>- 24 %</a:t>
            </a:r>
            <a:endParaRPr lang="ru-RU" sz="1000" dirty="0">
              <a:solidFill>
                <a:srgbClr val="00755A"/>
              </a:solidFill>
            </a:endParaRPr>
          </a:p>
        </p:txBody>
      </p:sp>
      <p:sp>
        <p:nvSpPr>
          <p:cNvPr id="72" name="Стрелка вверх 71"/>
          <p:cNvSpPr/>
          <p:nvPr/>
        </p:nvSpPr>
        <p:spPr>
          <a:xfrm rot="10800000">
            <a:off x="4230933" y="4732172"/>
            <a:ext cx="216024" cy="177095"/>
          </a:xfrm>
          <a:prstGeom prst="upArrow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EE00"/>
              </a:solidFill>
              <a:latin typeface="Franklin Gothic Demi Cond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99143" y="4341692"/>
            <a:ext cx="3437353" cy="209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/>
              <a:t>ПЕРЕВОЗКА ГРУЗОВ </a:t>
            </a:r>
            <a:r>
              <a:rPr lang="ru-RU" sz="900" i="1" dirty="0" smtClean="0"/>
              <a:t>(НАКОПЛЕННЫМ ИТОГОМ)</a:t>
            </a:r>
            <a:endParaRPr lang="ru-RU" sz="900" i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5640222" y="4602285"/>
            <a:ext cx="230736" cy="1110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828232" y="4562859"/>
            <a:ext cx="1880074" cy="167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i="1" dirty="0" smtClean="0">
                <a:solidFill>
                  <a:schemeClr val="tx1"/>
                </a:solidFill>
              </a:rPr>
              <a:t>-Средний пробег, тыс. км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819687" y="4699591"/>
            <a:ext cx="1880074" cy="167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i="1" dirty="0" smtClean="0">
                <a:solidFill>
                  <a:schemeClr val="tx1"/>
                </a:solidFill>
              </a:rPr>
              <a:t>-Грузооборот, тыс. т/ед.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31677" y="4807384"/>
            <a:ext cx="22219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0" y="1048863"/>
            <a:ext cx="9144000" cy="3639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ts val="1600"/>
              </a:lnSpc>
            </a:pPr>
            <a:r>
              <a:rPr lang="ru-RU" sz="1100" dirty="0" smtClean="0">
                <a:solidFill>
                  <a:srgbClr val="00755A"/>
                </a:solidFill>
                <a:cs typeface="Arial" charset="0"/>
              </a:rPr>
              <a:t>В РАМКАХ СОЗДАННОГО МТК ФУНКЦИОНИРУЮТ 2 ФИЛИАЛА, РАЗДЕЛЕННЫХ НА БЛОКИ "СЕЛЬСКОХОЗЯЙСТВЕННЫЕ РАБОТЫ" и "ГРУЗОПЕРЕВОЗКИ".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5949280"/>
            <a:ext cx="8712968" cy="425758"/>
          </a:xfrm>
          <a:prstGeom prst="rect">
            <a:avLst/>
          </a:prstGeom>
          <a:solidFill>
            <a:srgbClr val="00755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1300"/>
              </a:lnSpc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1100" b="1" i="1" dirty="0" smtClean="0">
                <a:solidFill>
                  <a:schemeClr val="bg1"/>
                </a:solidFill>
              </a:rPr>
              <a:t>АО "РОСАГРОЛИЗИНГ" ГОТОВО РАЗРАБОТАТЬ И РЕАЛИЗОВАТЬ НА БАЗЕ КООПЕРАТИВОВ СПЕЦПРОГРАММУ ПО ОСНАЩЕНИЮ МТК НА ЛЬГОТНЫХ УСЛОВИЯХ </a:t>
            </a:r>
            <a:r>
              <a:rPr lang="ru-RU" sz="1100" i="1" dirty="0" smtClean="0">
                <a:solidFill>
                  <a:schemeClr val="bg1"/>
                </a:solidFill>
              </a:rPr>
              <a:t>(С УЧЕТОМ ПОЛОЖИТЕЛЬНОГО ОПЫТА СОЗДАНИЯ МТК В РЕСПУБЛИКЕ ТАТАРСТАН).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9512" y="4229105"/>
            <a:ext cx="8964488" cy="1584176"/>
          </a:xfrm>
          <a:prstGeom prst="rect">
            <a:avLst/>
          </a:prstGeom>
          <a:noFill/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979712" y="4016097"/>
            <a:ext cx="5040560" cy="276999"/>
          </a:xfrm>
          <a:prstGeom prst="rect">
            <a:avLst/>
          </a:prstGeom>
          <a:solidFill>
            <a:srgbClr val="00755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Результаты работы МТК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0" y="-27384"/>
            <a:ext cx="9136063" cy="36004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algn="ctr">
              <a:lnSpc>
                <a:spcPts val="14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УЧАСТИЕ АО "РОСАГРОЛИЗИНГ" В РЕАЛИЗАЦИИ ПРОЕКТА СОЗДАНИЯ МТК</a:t>
            </a:r>
          </a:p>
        </p:txBody>
      </p:sp>
      <p:grpSp>
        <p:nvGrpSpPr>
          <p:cNvPr id="49" name="Группа 27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50" name="Скругленный прямоугольник 49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1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69" name="Овал 68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73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74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3750" y="4336404"/>
            <a:ext cx="2792066" cy="32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rgbClr val="00755A"/>
                </a:solidFill>
              </a:rPr>
              <a:t>ПЛОЩАДЬ ОБРАБАТЫВАЕМОЙ </a:t>
            </a:r>
            <a:br>
              <a:rPr lang="ru-RU" sz="900" b="1" i="1" dirty="0" smtClean="0">
                <a:solidFill>
                  <a:srgbClr val="00755A"/>
                </a:solidFill>
              </a:rPr>
            </a:br>
            <a:r>
              <a:rPr lang="ru-RU" sz="900" b="1" i="1" dirty="0" smtClean="0">
                <a:solidFill>
                  <a:srgbClr val="00755A"/>
                </a:solidFill>
              </a:rPr>
              <a:t>ПАШНИ, ТЫС. ГА</a:t>
            </a:r>
            <a:endParaRPr lang="ru-RU" sz="900" b="1" i="1" dirty="0">
              <a:solidFill>
                <a:srgbClr val="0075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5148064" y="2017315"/>
            <a:ext cx="3840051" cy="1093277"/>
            <a:chOff x="467544" y="4653136"/>
            <a:chExt cx="3840051" cy="1093277"/>
          </a:xfrm>
        </p:grpSpPr>
        <p:pic>
          <p:nvPicPr>
            <p:cNvPr id="37" name="Picture 4" descr="http://www.domonadom.ru/pages/catalog/cat_pics/big/milk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851920" y="4941168"/>
              <a:ext cx="455675" cy="661935"/>
            </a:xfrm>
            <a:prstGeom prst="rect">
              <a:avLst/>
            </a:prstGeom>
            <a:noFill/>
          </p:spPr>
        </p:pic>
        <p:grpSp>
          <p:nvGrpSpPr>
            <p:cNvPr id="3" name="Группа 28"/>
            <p:cNvGrpSpPr/>
            <p:nvPr/>
          </p:nvGrpSpPr>
          <p:grpSpPr>
            <a:xfrm>
              <a:off x="1596045" y="4797152"/>
              <a:ext cx="1621438" cy="890763"/>
              <a:chOff x="1475656" y="4869160"/>
              <a:chExt cx="1621438" cy="890763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CFFF8"/>
                  </a:clrFrom>
                  <a:clrTo>
                    <a:srgbClr val="FCFFF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67744" y="4869160"/>
                <a:ext cx="829350" cy="341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FF8"/>
                  </a:clrFrom>
                  <a:clrTo>
                    <a:srgbClr val="FCFFF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5656" y="4869160"/>
                <a:ext cx="774663" cy="38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18983" y="5211745"/>
                <a:ext cx="866567" cy="470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47664" y="5301208"/>
                <a:ext cx="753536" cy="458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Picture 2" descr="http://jaeson.com/cow-with-white-background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4653136"/>
              <a:ext cx="755576" cy="1093277"/>
            </a:xfrm>
            <a:prstGeom prst="rect">
              <a:avLst/>
            </a:prstGeom>
            <a:noFill/>
          </p:spPr>
        </p:pic>
        <p:sp>
          <p:nvSpPr>
            <p:cNvPr id="56" name="Стрелка вправо 55"/>
            <p:cNvSpPr/>
            <p:nvPr/>
          </p:nvSpPr>
          <p:spPr>
            <a:xfrm>
              <a:off x="1163997" y="5013176"/>
              <a:ext cx="288032" cy="360040"/>
            </a:xfrm>
            <a:prstGeom prst="rightArrow">
              <a:avLst>
                <a:gd name="adj1" fmla="val 73960"/>
                <a:gd name="adj2" fmla="val 50000"/>
              </a:avLst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Стрелка вправо 56"/>
            <p:cNvSpPr/>
            <p:nvPr/>
          </p:nvSpPr>
          <p:spPr>
            <a:xfrm>
              <a:off x="3347864" y="5013176"/>
              <a:ext cx="288032" cy="360040"/>
            </a:xfrm>
            <a:prstGeom prst="rightArrow">
              <a:avLst>
                <a:gd name="adj1" fmla="val 73960"/>
                <a:gd name="adj2" fmla="val 50000"/>
              </a:avLst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0" y="1882264"/>
            <a:ext cx="9144000" cy="2556000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404664"/>
            <a:ext cx="9144000" cy="7200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0" tIns="46800" rIns="90000" bIns="46800" anchor="ctr" anchorCtr="0"/>
          <a:lstStyle/>
          <a:p>
            <a:pPr marL="87313" algn="just">
              <a:lnSpc>
                <a:spcPts val="1300"/>
              </a:lnSpc>
              <a:spcBef>
                <a:spcPts val="0"/>
              </a:spcBef>
              <a:tabLst>
                <a:tab pos="0" algn="l"/>
              </a:tabLst>
            </a:pPr>
            <a:r>
              <a:rPr lang="ru-RU" sz="1050" b="1" i="1" dirty="0" smtClean="0"/>
              <a:t>АО "РОСАГРОЛИЗИНГ" РЕАЛИЗУЕТ </a:t>
            </a:r>
            <a:r>
              <a:rPr lang="ru-RU" sz="1050" b="1" i="1" dirty="0" smtClean="0">
                <a:ea typeface="Calibri" pitchFamily="34" charset="0"/>
              </a:rPr>
              <a:t>ПРОЕКТЫ ПО УСТАНОВКЕ МОДУЛЬНЫХ ЦЕХОВ ДЛЯ ПЕРЕРАБОТКИ ЖИВОТНОВОДЧЕСКОЙ ПРОДУКЦИИ. РАЗВИТИЕ МАЛОГО ПЕРЕРАБАТЫВАЮЩЕГО ПРОИЗВОДСТВА БУДЕТ СПОСОБСТВОВАТЬ ФОРМИРОВАНИЮ УСТОЙЧИВОГО СПРОСА НА СЕЛЬХОЗПРОДУКЦИЮ И ПРОДОВОЛЬСТВИЕ МЕСТНОГО ПРОИЗВОДСТВА, А ТАКЖЕ РОСТУ УРОВНЯ ТОВАРНОСТИ МЕЛКИХ СЕЛЬХОЗПРОИЗВОДИТЕЛЕЙ.</a:t>
            </a:r>
            <a:endParaRPr lang="ru-RU" sz="105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1340768"/>
            <a:ext cx="4896544" cy="261610"/>
          </a:xfrm>
          <a:prstGeom prst="rect">
            <a:avLst/>
          </a:prstGeom>
          <a:solidFill>
            <a:srgbClr val="00755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FFEE00"/>
                </a:solidFill>
              </a:rPr>
              <a:t>РЕГИОНЫ-ЛИДЕРЫ ПО ПРИОБРЕТЕНИЮ МОДУЛЬНЫХ МОЛОЧНЫХ ЦЕХОВ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76056" y="3284984"/>
            <a:ext cx="3816424" cy="1203484"/>
          </a:xfrm>
          <a:prstGeom prst="roundRect">
            <a:avLst>
              <a:gd name="adj" fmla="val 5079"/>
            </a:avLst>
          </a:prstGeom>
          <a:noFill/>
          <a:ln>
            <a:noFill/>
          </a:ln>
        </p:spPr>
        <p:txBody>
          <a:bodyPr wrap="square" anchor="ctr" anchorCtr="0">
            <a:spAutoFit/>
          </a:bodyPr>
          <a:lstStyle/>
          <a:p>
            <a:pPr lvl="0" algn="ctr" fontAlgn="ctr"/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весь период деятельности Обществом  </a:t>
            </a:r>
            <a:b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поставлено 5  регионам РФ оборудование по переработке молока </a:t>
            </a:r>
            <a:b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(линии по первичной переработке молока) на сумму 679,6 млн. руб.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71500" y="1772818"/>
          <a:ext cx="4788532" cy="3528392"/>
        </p:xfrm>
        <a:graphic>
          <a:graphicData uri="http://schemas.openxmlformats.org/drawingml/2006/table">
            <a:tbl>
              <a:tblPr/>
              <a:tblGrid>
                <a:gridCol w="211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2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РЕГИОНЫ РФ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КОЛИЧЕСТВО ПЕРЕДАННЫХ В ЛИЗИНГ МОДУЛЬНЫХ МОЛОЧНЫХ ЦЕХОВ (ШТ.)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ОБЩАЯ СТОИМОСТЬ МОЛОЧНЫХ ЦЕХОВ, 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МЛН. РУБ.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Ульяновская область</a:t>
                      </a: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Омская область</a:t>
                      </a: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Тыва Республика</a:t>
                      </a: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Рязанская область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Иркутская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Тамбовская область</a:t>
                      </a: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регионы*</a:t>
                      </a: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ВСЕГО ПО РФ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46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300,8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179512" y="5733256"/>
            <a:ext cx="8820472" cy="592470"/>
          </a:xfrm>
          <a:prstGeom prst="roundRect">
            <a:avLst>
              <a:gd name="adj" fmla="val 871"/>
            </a:avLst>
          </a:prstGeom>
          <a:solidFill>
            <a:srgbClr val="00755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ts val="1300"/>
              </a:lnSpc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1100" b="1" i="1" dirty="0" smtClean="0">
                <a:solidFill>
                  <a:schemeClr val="bg1"/>
                </a:solidFill>
              </a:rPr>
              <a:t>В СВЯЗИ С ПОЛОЖИТЕЛЬНЫМИ РЕЗУЛЬТАТАМИ ИСПОЛЬЗОВАНИЯ В СУБЪЕКТАХ РФ МОДУЛЬНЫХ МОЛОЧНЫХ ЦЕХОВ, ПЕРЕДАННЫХ </a:t>
            </a:r>
            <a:br>
              <a:rPr lang="ru-RU" sz="1100" b="1" i="1" dirty="0" smtClean="0">
                <a:solidFill>
                  <a:schemeClr val="bg1"/>
                </a:solidFill>
              </a:rPr>
            </a:br>
            <a:r>
              <a:rPr lang="ru-RU" sz="1100" b="1" i="1" dirty="0" smtClean="0">
                <a:solidFill>
                  <a:schemeClr val="bg1"/>
                </a:solidFill>
              </a:rPr>
              <a:t>АО "РОСАГРОЛИЗИНГ" НА УСЛОВИЯХ ФИНАНСОВОЙ АРЕНДЫ (ЛИЗИНГА) СЕЛЬХОЗТОВАРОПРОИЗВОДИТЕЛЯМ, НЕОБХОДИМЫМ ОКАЗЫВАТЬ ГОСУДАРСТВЕННУЮ ПОДДЕРЖКУ, НАПРАВЛЕННУЮ НА РАЗВИТИЕ ПЕРЕРАБАТЫВАЮЩИХ ПРОИЗВОДСТВ МАЛОЙ МОЩНОСТИ.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530120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* 19 регионов РФ</a:t>
            </a:r>
            <a:endParaRPr lang="ru-RU" sz="1000" i="1" dirty="0"/>
          </a:p>
        </p:txBody>
      </p:sp>
      <p:grpSp>
        <p:nvGrpSpPr>
          <p:cNvPr id="23" name="Группа 27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5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-27384"/>
            <a:ext cx="9136063" cy="36004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algn="ctr">
              <a:lnSpc>
                <a:spcPts val="14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УЧАСТИЕ АО "РОСАГРОЛИЗИНГ" В РЕАЛИЗАЦИИ ПРОЕКТОВ ПО УСТАНОВКЕ МОДУЛЬНЫХ ЦЕХОВ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1391</Words>
  <Application>Microsoft Office PowerPoint</Application>
  <PresentationFormat>Экран (4:3)</PresentationFormat>
  <Paragraphs>261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Franklin Gothic Book</vt:lpstr>
      <vt:lpstr>Franklin Gothic Demi Cond</vt:lpstr>
      <vt:lpstr>Lato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Юдин Евгений Александрович</dc:creator>
  <cp:lastModifiedBy>Windows User</cp:lastModifiedBy>
  <cp:revision>47</cp:revision>
  <dcterms:created xsi:type="dcterms:W3CDTF">2016-12-07T14:59:51Z</dcterms:created>
  <dcterms:modified xsi:type="dcterms:W3CDTF">2017-07-01T06:55:32Z</dcterms:modified>
</cp:coreProperties>
</file>