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551" r:id="rId2"/>
    <p:sldId id="597" r:id="rId3"/>
    <p:sldId id="598" r:id="rId4"/>
    <p:sldId id="559" r:id="rId5"/>
    <p:sldId id="560" r:id="rId6"/>
    <p:sldId id="561" r:id="rId7"/>
    <p:sldId id="576" r:id="rId8"/>
    <p:sldId id="574" r:id="rId9"/>
    <p:sldId id="613" r:id="rId10"/>
    <p:sldId id="614" r:id="rId11"/>
    <p:sldId id="616" r:id="rId12"/>
    <p:sldId id="615" r:id="rId13"/>
    <p:sldId id="617" r:id="rId14"/>
    <p:sldId id="602" r:id="rId15"/>
    <p:sldId id="609" r:id="rId16"/>
    <p:sldId id="607" r:id="rId17"/>
    <p:sldId id="606" r:id="rId18"/>
    <p:sldId id="564" r:id="rId19"/>
    <p:sldId id="610" r:id="rId20"/>
  </p:sldIdLst>
  <p:sldSz cx="9906000" cy="6858000" type="A4"/>
  <p:notesSz cx="6888163" cy="10018713"/>
  <p:defaultTextStyle>
    <a:defPPr>
      <a:defRPr lang="en-US"/>
    </a:defPPr>
    <a:lvl1pPr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01638" indent="555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803275" indent="111125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206500" indent="165100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608138" indent="2206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CCFF"/>
    <a:srgbClr val="FF33CC"/>
    <a:srgbClr val="33CC33"/>
    <a:srgbClr val="FF0066"/>
    <a:srgbClr val="336600"/>
    <a:srgbClr val="EBF1DE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7698" autoAdjust="0"/>
  </p:normalViewPr>
  <p:slideViewPr>
    <p:cSldViewPr snapToGrid="0">
      <p:cViewPr>
        <p:scale>
          <a:sx n="97" d="100"/>
          <a:sy n="97" d="100"/>
        </p:scale>
        <p:origin x="-97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444" y="-114"/>
      </p:cViewPr>
      <p:guideLst>
        <p:guide orient="horz" pos="3156"/>
        <p:guide pos="217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229885057471264E-2"/>
          <c:y val="4.6594982078853063E-2"/>
          <c:w val="0.86436781609195401"/>
          <c:h val="0.85663082437275984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3.3965806860314945E-2"/>
                  <c:y val="-0.3029392559789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63594932630301E-3"/>
                  <c:y val="-0.38360852784385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765224138654849E-3"/>
                  <c:y val="-0.40380492336573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823928267562864E-2"/>
                  <c:y val="-0.40786674742580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39752733205179E-2"/>
                  <c:y val="-0.41489376135675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769697365701074E-2"/>
                  <c:y val="-0.44212331920048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503167395141584E-2"/>
                  <c:y val="-0.47104930345245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360019923093329E-2"/>
                  <c:y val="-0.4404734100545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531195755320788E-2"/>
                  <c:y val="-0.42461538461538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390554481917027E-2"/>
                  <c:y val="-0.44923076923076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304</c:v>
                </c:pt>
                <c:pt idx="1">
                  <c:v>384</c:v>
                </c:pt>
                <c:pt idx="2">
                  <c:v>397</c:v>
                </c:pt>
                <c:pt idx="3">
                  <c:v>445</c:v>
                </c:pt>
                <c:pt idx="4">
                  <c:v>467</c:v>
                </c:pt>
                <c:pt idx="5">
                  <c:v>485</c:v>
                </c:pt>
                <c:pt idx="6">
                  <c:v>508</c:v>
                </c:pt>
                <c:pt idx="7">
                  <c:v>537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88000"/>
        <c:axId val="78289536"/>
      </c:areaChart>
      <c:catAx>
        <c:axId val="782880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8289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8289536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8288000"/>
        <c:crosses val="max"/>
        <c:crossBetween val="midCat"/>
        <c:majorUnit val="80"/>
      </c:valAx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40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1387024608501"/>
          <c:y val="0.21991701244813278"/>
          <c:w val="0.75167785234899331"/>
          <c:h val="0.52282157676348551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CFFFF"/>
            </a:solidFill>
            <a:ln w="11739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FF33CC"/>
              </a:solidFill>
              <a:ln w="1173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66CCFF"/>
              </a:solidFill>
              <a:ln w="1173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FF33"/>
              </a:solidFill>
              <a:ln w="1173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1.874523749047498E-4"/>
                  <c:y val="-3.0761119230097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93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Сельхозпредприятия</c:v>
                </c:pt>
                <c:pt idx="1">
                  <c:v>Хозяйства населения</c:v>
                </c:pt>
                <c:pt idx="2">
                  <c:v>КФХ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16231</c:v>
                </c:pt>
                <c:pt idx="1">
                  <c:v>11914</c:v>
                </c:pt>
                <c:pt idx="2">
                  <c:v>2493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664806918672776E-2"/>
          <c:y val="4.3853418848166348E-2"/>
          <c:w val="0.9466487871041519"/>
          <c:h val="0.78659432243207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молока, тыс. тонн</c:v>
                </c:pt>
              </c:strCache>
            </c:strRef>
          </c:tx>
          <c:spPr>
            <a:solidFill>
              <a:schemeClr val="accent6"/>
            </a:solidFill>
            <a:ln w="9540">
              <a:solidFill>
                <a:srgbClr val="C17529">
                  <a:lumMod val="75000"/>
                </a:srgbClr>
              </a:solidFill>
              <a:prstDash val="sysDot"/>
            </a:ln>
            <a:effectLst>
              <a:outerShdw blurRad="177800" dir="15540000" sx="98000" sy="98000" algn="ctr" rotWithShape="0">
                <a:srgbClr val="000000">
                  <a:alpha val="52000"/>
                </a:srgbClr>
              </a:outerShdw>
            </a:effectLst>
          </c:spPr>
          <c:invertIfNegative val="0"/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40">
                <a:solidFill>
                  <a:srgbClr val="C17529">
                    <a:lumMod val="75000"/>
                  </a:srgbClr>
                </a:solidFill>
                <a:prstDash val="sysDot"/>
              </a:ln>
              <a:effectLst>
                <a:outerShdw blurRad="177800" dir="15540000" sx="98000" sy="98000" algn="ctr" rotWithShape="0">
                  <a:srgbClr val="000000">
                    <a:alpha val="52000"/>
                  </a:srgbClr>
                </a:outerShdw>
              </a:effectLst>
            </c:spPr>
          </c:dPt>
          <c:dLbls>
            <c:dLbl>
              <c:idx val="10"/>
              <c:layout>
                <c:manualLayout>
                  <c:x val="-1.2878908647365745E-3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5" b="1">
                      <a:solidFill>
                        <a:srgbClr val="432A05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432A0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2020 (прогноз)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1719.4</c:v>
                </c:pt>
                <c:pt idx="1">
                  <c:v>1804</c:v>
                </c:pt>
                <c:pt idx="2">
                  <c:v>1918.3</c:v>
                </c:pt>
                <c:pt idx="3">
                  <c:v>2035</c:v>
                </c:pt>
                <c:pt idx="4">
                  <c:v>2194</c:v>
                </c:pt>
                <c:pt idx="5">
                  <c:v>2368.6</c:v>
                </c:pt>
                <c:pt idx="6">
                  <c:v>2493</c:v>
                </c:pt>
                <c:pt idx="7">
                  <c:v>2600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28000"/>
        <c:axId val="8414720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Поголовье коров, тыс. гол.</c:v>
                </c:pt>
              </c:strCache>
            </c:strRef>
          </c:tx>
          <c:spPr>
            <a:ln w="38160">
              <a:solidFill>
                <a:srgbClr val="7030A0"/>
              </a:solidFill>
            </a:ln>
            <a:effectLst>
              <a:outerShdw blurRad="25400" dist="50800" dir="4800000" sx="102000" sy="102000" algn="ctr" rotWithShape="0">
                <a:srgbClr val="000000">
                  <a:alpha val="43137"/>
                </a:srgbClr>
              </a:outerShdw>
            </a:effectLst>
          </c:spPr>
          <c:marker>
            <c:spPr>
              <a:solidFill>
                <a:srgbClr val="7030A0"/>
              </a:solidFill>
              <a:ln w="38160">
                <a:solidFill>
                  <a:srgbClr val="7030A0"/>
                </a:solidFill>
              </a:ln>
              <a:effectLst>
                <a:outerShdw blurRad="25400" dist="50800" dir="4800000" sx="102000" sy="102000" algn="ctr" rotWithShape="0">
                  <a:srgbClr val="000000">
                    <a:alpha val="43137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1018902181545151E-2"/>
                  <c:y val="-3.5296983458288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933828775822211E-2"/>
                  <c:y val="-3.7619538429689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</c:spPr>
              <c:txPr>
                <a:bodyPr/>
                <a:lstStyle/>
                <a:p>
                  <a:pPr>
                    <a:defRPr sz="1605" b="1">
                      <a:solidFill>
                        <a:srgbClr val="421C5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421C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2020 (прогноз)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979</c:v>
                </c:pt>
                <c:pt idx="1">
                  <c:v>1040</c:v>
                </c:pt>
                <c:pt idx="2">
                  <c:v>1086.0999999999999</c:v>
                </c:pt>
                <c:pt idx="3">
                  <c:v>1138.9000000000001</c:v>
                </c:pt>
                <c:pt idx="4">
                  <c:v>1187.7</c:v>
                </c:pt>
                <c:pt idx="5">
                  <c:v>1234</c:v>
                </c:pt>
                <c:pt idx="6">
                  <c:v>1289</c:v>
                </c:pt>
                <c:pt idx="7">
                  <c:v>1300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Надой молока на 1 корову, кг.</c:v>
                </c:pt>
              </c:strCache>
            </c:strRef>
          </c:tx>
          <c:spPr>
            <a:ln w="38160">
              <a:solidFill>
                <a:srgbClr val="0070C0"/>
              </a:solidFill>
            </a:ln>
            <a:effectLst>
              <a:outerShdw blurRad="38100" dist="63500" dir="3600000" sx="101000" sy="101000" algn="ctr" rotWithShape="0">
                <a:srgbClr val="000000">
                  <a:alpha val="54000"/>
                </a:srgbClr>
              </a:outerShdw>
            </a:effectLst>
          </c:spPr>
          <c:marker>
            <c:spPr>
              <a:solidFill>
                <a:srgbClr val="0070C0"/>
              </a:solidFill>
              <a:ln w="38160">
                <a:solidFill>
                  <a:srgbClr val="0070C0"/>
                </a:solidFill>
              </a:ln>
              <a:effectLst>
                <a:outerShdw blurRad="38100" dist="63500" dir="3600000" sx="101000" sy="101000" algn="ctr" rotWithShape="0">
                  <a:srgbClr val="000000">
                    <a:alpha val="5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1669236363872366E-2"/>
                  <c:y val="3.9942093401090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69236363872366E-2"/>
                  <c:y val="4.2264648372492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593698720052509E-2"/>
                  <c:y val="-3.669670418644351E-2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1200" b="1" i="0" u="none" strike="noStrike" kern="12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3</a:t>
                    </a:r>
                    <a:r>
                      <a:rPr lang="ru-RU" sz="1200" b="1" i="0" u="none" strike="noStrike" kern="1200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499</a:t>
                    </a:r>
                    <a:endParaRPr lang="en-US" sz="1200" b="1" i="0" u="none" strike="noStrike" kern="1200" baseline="0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effectLst>
                  <a:outerShdw sx="1000" sy="1000" algn="ctr" rotWithShape="0">
                    <a:srgbClr val="000000"/>
                  </a:outerShdw>
                </a:effectLst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pPr>
                      <a:defRPr sz="1605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200" dirty="0" smtClean="0"/>
                      <a:t>36</a:t>
                    </a:r>
                    <a:r>
                      <a:rPr lang="ru-RU" sz="1200" dirty="0" smtClean="0"/>
                      <a:t>22</a:t>
                    </a:r>
                    <a:endParaRPr lang="en-US" sz="1200" dirty="0"/>
                  </a:p>
                </c:rich>
              </c:tx>
              <c:spPr>
                <a:noFill/>
                <a:effectLst>
                  <a:outerShdw sx="1000" sy="1000" algn="ctr" rotWithShape="0">
                    <a:srgbClr val="000000"/>
                  </a:outerShdw>
                </a:effectLst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effectLst>
                <a:outerShdw sx="1000" sy="1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2020 (прогноз)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>
                  <c:v>3372</c:v>
                </c:pt>
                <c:pt idx="1">
                  <c:v>3323</c:v>
                </c:pt>
                <c:pt idx="2">
                  <c:v>3450</c:v>
                </c:pt>
                <c:pt idx="3">
                  <c:v>3465</c:v>
                </c:pt>
                <c:pt idx="4">
                  <c:v>3531</c:v>
                </c:pt>
                <c:pt idx="5">
                  <c:v>3622</c:v>
                </c:pt>
                <c:pt idx="6">
                  <c:v>3700</c:v>
                </c:pt>
                <c:pt idx="7">
                  <c:v>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20768"/>
        <c:axId val="81326464"/>
      </c:lineChart>
      <c:catAx>
        <c:axId val="783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1326464"/>
        <c:crossesAt val="0"/>
        <c:auto val="1"/>
        <c:lblAlgn val="ctr"/>
        <c:lblOffset val="100"/>
        <c:noMultiLvlLbl val="0"/>
      </c:catAx>
      <c:valAx>
        <c:axId val="81326464"/>
        <c:scaling>
          <c:orientation val="minMax"/>
          <c:max val="50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320768"/>
        <c:crosses val="autoZero"/>
        <c:crossBetween val="between"/>
      </c:valAx>
      <c:catAx>
        <c:axId val="81328000"/>
        <c:scaling>
          <c:orientation val="minMax"/>
        </c:scaling>
        <c:delete val="1"/>
        <c:axPos val="b"/>
        <c:majorTickMark val="out"/>
        <c:minorTickMark val="none"/>
        <c:tickLblPos val="nextTo"/>
        <c:crossAx val="84147200"/>
        <c:crossesAt val="0"/>
        <c:auto val="1"/>
        <c:lblAlgn val="ctr"/>
        <c:lblOffset val="100"/>
        <c:noMultiLvlLbl val="0"/>
      </c:catAx>
      <c:valAx>
        <c:axId val="84147200"/>
        <c:scaling>
          <c:orientation val="minMax"/>
          <c:max val="4000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1328000"/>
        <c:crosses val="max"/>
        <c:crossBetween val="between"/>
        <c:majorUnit val="500"/>
      </c:valAx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1.8945584557835782E-2"/>
          <c:y val="0.89143845714937808"/>
          <c:w val="0.98105441544216421"/>
          <c:h val="0.10269980600251061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78324111628924E-2"/>
          <c:y val="3.7599286979996219E-2"/>
          <c:w val="0.92545410084608981"/>
          <c:h val="0.614579844186143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 хозяйств </c:v>
                </c:pt>
              </c:strCache>
            </c:strRef>
          </c:tx>
          <c:spPr>
            <a:ln w="57170"/>
          </c:spPr>
          <c:marker>
            <c:symbol val="circle"/>
            <c:size val="4"/>
            <c:spPr>
              <a:ln w="57170"/>
            </c:spPr>
          </c:marker>
          <c:dLbls>
            <c:dLbl>
              <c:idx val="3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ln>
                  <a:solidFill>
                    <a:srgbClr val="00B0F0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59.5</c:v>
                </c:pt>
                <c:pt idx="1">
                  <c:v>65.3</c:v>
                </c:pt>
                <c:pt idx="2">
                  <c:v>67.2</c:v>
                </c:pt>
                <c:pt idx="3">
                  <c:v>68.7</c:v>
                </c:pt>
                <c:pt idx="4">
                  <c:v>69.2</c:v>
                </c:pt>
                <c:pt idx="5" formatCode="0.0">
                  <c:v>70.7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Сельскохозяйственные организации</c:v>
                </c:pt>
              </c:strCache>
            </c:strRef>
          </c:tx>
          <c:spPr>
            <a:ln w="57170"/>
          </c:spPr>
          <c:marker>
            <c:symbol val="triangle"/>
            <c:size val="5"/>
            <c:spPr>
              <a:ln w="57170"/>
            </c:spPr>
          </c:marker>
          <c:dLbls>
            <c:dLbl>
              <c:idx val="3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ln>
                  <a:solidFill>
                    <a:schemeClr val="accent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ln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92</c:v>
                </c:pt>
                <c:pt idx="1">
                  <c:v>94.3</c:v>
                </c:pt>
                <c:pt idx="2">
                  <c:v>94.9</c:v>
                </c:pt>
                <c:pt idx="3">
                  <c:v>94.9</c:v>
                </c:pt>
                <c:pt idx="4">
                  <c:v>95</c:v>
                </c:pt>
                <c:pt idx="5" formatCode="0.0">
                  <c:v>96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Крестьянские (фермерские) хозяйства</c:v>
                </c:pt>
              </c:strCache>
            </c:strRef>
          </c:tx>
          <c:spPr>
            <a:ln w="57170"/>
          </c:spPr>
          <c:marker>
            <c:symbol val="square"/>
            <c:size val="4"/>
            <c:spPr>
              <a:ln w="57170"/>
            </c:spPr>
          </c:marker>
          <c:dLbls>
            <c:dLbl>
              <c:idx val="3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3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58.2</c:v>
                </c:pt>
                <c:pt idx="1">
                  <c:v>69.900000000000006</c:v>
                </c:pt>
                <c:pt idx="2">
                  <c:v>72.3</c:v>
                </c:pt>
                <c:pt idx="3">
                  <c:v>72.099999999999994</c:v>
                </c:pt>
                <c:pt idx="4">
                  <c:v>72.3</c:v>
                </c:pt>
                <c:pt idx="5" formatCode="0.0">
                  <c:v>80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ln w="57170">
              <a:solidFill>
                <a:srgbClr val="7030A0"/>
              </a:solidFill>
            </a:ln>
          </c:spPr>
          <c:marker>
            <c:symbol val="diamond"/>
            <c:size val="4"/>
            <c:spPr>
              <a:ln w="57170">
                <a:solidFill>
                  <a:srgbClr val="7030A0"/>
                </a:solidFill>
              </a:ln>
            </c:spPr>
          </c:marker>
          <c:dLbls>
            <c:dLbl>
              <c:idx val="3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30.8</c:v>
                </c:pt>
                <c:pt idx="1">
                  <c:v>34.200000000000003</c:v>
                </c:pt>
                <c:pt idx="2">
                  <c:v>35.700000000000003</c:v>
                </c:pt>
                <c:pt idx="3">
                  <c:v>36.6</c:v>
                </c:pt>
                <c:pt idx="4">
                  <c:v>36.9</c:v>
                </c:pt>
                <c:pt idx="5" formatCode="0.0">
                  <c:v>38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1408"/>
        <c:axId val="21763200"/>
      </c:lineChart>
      <c:catAx>
        <c:axId val="217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42"/>
            </a:pPr>
            <a:endParaRPr lang="ru-RU"/>
          </a:p>
        </c:txPr>
        <c:crossAx val="21763200"/>
        <c:crosses val="autoZero"/>
        <c:auto val="1"/>
        <c:lblAlgn val="ctr"/>
        <c:lblOffset val="100"/>
        <c:noMultiLvlLbl val="0"/>
      </c:catAx>
      <c:valAx>
        <c:axId val="21763200"/>
        <c:scaling>
          <c:orientation val="minMax"/>
          <c:max val="115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61408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"/>
          <c:y val="0.78688233462342638"/>
          <c:w val="0.55133358330208726"/>
          <c:h val="0.211747319720628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9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26983884709702"/>
          <c:y val="2.7374997927392654E-2"/>
          <c:w val="0.45990661967640639"/>
          <c:h val="0.91383356143687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Тамбовская область</c:v>
                </c:pt>
                <c:pt idx="1">
                  <c:v>Саратовская область</c:v>
                </c:pt>
                <c:pt idx="2">
                  <c:v>Курганская область</c:v>
                </c:pt>
                <c:pt idx="3">
                  <c:v>Воронежская область</c:v>
                </c:pt>
                <c:pt idx="4">
                  <c:v>Краснодарский край</c:v>
                </c:pt>
                <c:pt idx="5">
                  <c:v>Оренбургская область</c:v>
                </c:pt>
                <c:pt idx="6">
                  <c:v>Амурская область</c:v>
                </c:pt>
                <c:pt idx="7">
                  <c:v>Республика Ингушетия</c:v>
                </c:pt>
                <c:pt idx="8">
                  <c:v>Республика Дагестан</c:v>
                </c:pt>
                <c:pt idx="9">
                  <c:v>Республика Бурятия</c:v>
                </c:pt>
                <c:pt idx="10">
                  <c:v>Челябинская область</c:v>
                </c:pt>
                <c:pt idx="11">
                  <c:v>Волгоградская область</c:v>
                </c:pt>
                <c:pt idx="12">
                  <c:v>Республика Хакасия</c:v>
                </c:pt>
                <c:pt idx="13">
                  <c:v>Астраханская область</c:v>
                </c:pt>
                <c:pt idx="14">
                  <c:v>Забайкальский край</c:v>
                </c:pt>
              </c:strCache>
            </c:strRef>
          </c:cat>
          <c:val>
            <c:numRef>
              <c:f>Лист1!$B$2:$B$16</c:f>
              <c:numCache>
                <c:formatCode>[&lt;=0.05]##0.0;##0</c:formatCode>
                <c:ptCount val="15"/>
                <c:pt idx="0">
                  <c:v>61.500999999999998</c:v>
                </c:pt>
                <c:pt idx="1">
                  <c:v>61.5</c:v>
                </c:pt>
                <c:pt idx="2">
                  <c:v>60.518000000000001</c:v>
                </c:pt>
                <c:pt idx="3">
                  <c:v>60.344000000000001</c:v>
                </c:pt>
                <c:pt idx="4">
                  <c:v>59.668999999999997</c:v>
                </c:pt>
                <c:pt idx="5">
                  <c:v>59.536999999999999</c:v>
                </c:pt>
                <c:pt idx="6">
                  <c:v>58.579000000000001</c:v>
                </c:pt>
                <c:pt idx="7">
                  <c:v>56.237000000000002</c:v>
                </c:pt>
                <c:pt idx="8">
                  <c:v>53.136000000000003</c:v>
                </c:pt>
                <c:pt idx="9">
                  <c:v>45.973999999999997</c:v>
                </c:pt>
                <c:pt idx="10">
                  <c:v>44.747999999999998</c:v>
                </c:pt>
                <c:pt idx="11">
                  <c:v>42.628</c:v>
                </c:pt>
                <c:pt idx="12">
                  <c:v>40.997</c:v>
                </c:pt>
                <c:pt idx="13">
                  <c:v>29.2</c:v>
                </c:pt>
                <c:pt idx="14">
                  <c:v>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1024"/>
        <c:axId val="21842560"/>
      </c:barChart>
      <c:catAx>
        <c:axId val="2184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1842560"/>
        <c:crosses val="autoZero"/>
        <c:auto val="1"/>
        <c:lblAlgn val="ctr"/>
        <c:lblOffset val="100"/>
        <c:noMultiLvlLbl val="0"/>
      </c:catAx>
      <c:valAx>
        <c:axId val="21842560"/>
        <c:scaling>
          <c:orientation val="minMax"/>
        </c:scaling>
        <c:delete val="1"/>
        <c:axPos val="b"/>
        <c:majorGridlines/>
        <c:numFmt formatCode="[&lt;=0.05]##0.0;##0" sourceLinked="1"/>
        <c:majorTickMark val="out"/>
        <c:minorTickMark val="none"/>
        <c:tickLblPos val="nextTo"/>
        <c:crossAx val="2184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26983884709702"/>
          <c:y val="2.7374997927392654E-2"/>
          <c:w val="0.45990661967640639"/>
          <c:h val="0.91383356143687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Удмуртская Республика</c:v>
                </c:pt>
                <c:pt idx="1">
                  <c:v>Республика Марий Эл</c:v>
                </c:pt>
                <c:pt idx="2">
                  <c:v>в т.ч. Ханты-Мансийский АО</c:v>
                </c:pt>
                <c:pt idx="3">
                  <c:v>Тюменская область </c:v>
                </c:pt>
                <c:pt idx="4">
                  <c:v>Кировская область</c:v>
                </c:pt>
                <c:pt idx="5">
                  <c:v>Псковская область</c:v>
                </c:pt>
                <c:pt idx="6">
                  <c:v>Архангельская область </c:v>
                </c:pt>
                <c:pt idx="7">
                  <c:v>Кабардино-Балкарская Республика</c:v>
                </c:pt>
                <c:pt idx="8">
                  <c:v>Свердловская область</c:v>
                </c:pt>
                <c:pt idx="9">
                  <c:v>Владимирская область</c:v>
                </c:pt>
                <c:pt idx="10">
                  <c:v>Республика Татарстан</c:v>
                </c:pt>
                <c:pt idx="11">
                  <c:v>Республика Мордовия</c:v>
                </c:pt>
                <c:pt idx="12">
                  <c:v>Сахалинская область</c:v>
                </c:pt>
                <c:pt idx="13">
                  <c:v>Республика Северная Осетия-Алания</c:v>
                </c:pt>
                <c:pt idx="14">
                  <c:v>Алтайский край</c:v>
                </c:pt>
                <c:pt idx="15">
                  <c:v>Белгородская область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98.213999999999999</c:v>
                </c:pt>
                <c:pt idx="1">
                  <c:v>98.001999999999995</c:v>
                </c:pt>
                <c:pt idx="2">
                  <c:v>96.495000000000005</c:v>
                </c:pt>
                <c:pt idx="3">
                  <c:v>96.444999999999993</c:v>
                </c:pt>
                <c:pt idx="4">
                  <c:v>92.673000000000002</c:v>
                </c:pt>
                <c:pt idx="5">
                  <c:v>90.072999999999993</c:v>
                </c:pt>
                <c:pt idx="6">
                  <c:v>89.733000000000004</c:v>
                </c:pt>
                <c:pt idx="7">
                  <c:v>89.73</c:v>
                </c:pt>
                <c:pt idx="8">
                  <c:v>88.447999999999993</c:v>
                </c:pt>
                <c:pt idx="9">
                  <c:v>88.251999999999995</c:v>
                </c:pt>
                <c:pt idx="10">
                  <c:v>87.466999999999999</c:v>
                </c:pt>
                <c:pt idx="11">
                  <c:v>87.402000000000001</c:v>
                </c:pt>
                <c:pt idx="12">
                  <c:v>87.061999999999998</c:v>
                </c:pt>
                <c:pt idx="13">
                  <c:v>86.004000000000005</c:v>
                </c:pt>
                <c:pt idx="14">
                  <c:v>85.881</c:v>
                </c:pt>
                <c:pt idx="15">
                  <c:v>85.504999999999995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66752"/>
        <c:axId val="21942272"/>
      </c:barChart>
      <c:catAx>
        <c:axId val="21866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1942272"/>
        <c:crosses val="autoZero"/>
        <c:auto val="1"/>
        <c:lblAlgn val="ctr"/>
        <c:lblOffset val="100"/>
        <c:noMultiLvlLbl val="0"/>
      </c:catAx>
      <c:valAx>
        <c:axId val="21942272"/>
        <c:scaling>
          <c:orientation val="minMax"/>
        </c:scaling>
        <c:delete val="1"/>
        <c:axPos val="t"/>
        <c:majorGridlines/>
        <c:numFmt formatCode="0" sourceLinked="1"/>
        <c:majorTickMark val="out"/>
        <c:minorTickMark val="none"/>
        <c:tickLblPos val="nextTo"/>
        <c:crossAx val="2186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809651474530832E-3"/>
          <c:y val="0.26498422712933756"/>
          <c:w val="1"/>
          <c:h val="0.466876971608832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905">
              <a:solidFill>
                <a:schemeClr val="tx1"/>
              </a:solidFill>
              <a:prstDash val="solid"/>
            </a:ln>
          </c:spPr>
          <c:explosion val="24"/>
          <c:dPt>
            <c:idx val="0"/>
            <c:bubble3D val="0"/>
            <c:spPr>
              <a:solidFill>
                <a:srgbClr val="99CC00"/>
              </a:solidFill>
              <a:ln w="1290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C99FF"/>
              </a:solidFill>
              <a:ln w="1290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5273328485706669E-2"/>
                  <c:y val="4.82200774818294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812">
                <a:noFill/>
              </a:ln>
            </c:spPr>
            <c:txPr>
              <a:bodyPr/>
              <a:lstStyle/>
              <a:p>
                <a:pPr>
                  <a:defRPr sz="142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69.099999999999994</c:v>
                </c:pt>
                <c:pt idx="1">
                  <c:v>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333333333333332E-3"/>
          <c:y val="0.25552050473186122"/>
          <c:w val="1"/>
          <c:h val="0.4700315457413249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134">
              <a:solidFill>
                <a:schemeClr val="tx1"/>
              </a:solidFill>
              <a:prstDash val="solid"/>
            </a:ln>
          </c:spPr>
          <c:explosion val="45"/>
          <c:dPt>
            <c:idx val="0"/>
            <c:bubble3D val="0"/>
            <c:explosion val="0"/>
            <c:spPr>
              <a:solidFill>
                <a:srgbClr val="CCFFCC"/>
              </a:solidFill>
              <a:ln w="1413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CC"/>
              </a:solidFill>
              <a:ln w="1413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5.2763890547201139E-2"/>
                  <c:y val="-9.074681092245591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400" dirty="0" smtClean="0"/>
                      <a:t>62%</a:t>
                    </a:r>
                    <a:endParaRPr lang="ru-RU" sz="1400" dirty="0"/>
                  </a:p>
                </c:rich>
              </c:tx>
              <c:spPr>
                <a:noFill/>
                <a:ln w="2826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8268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29.8</c:v>
                </c:pt>
                <c:pt idx="1">
                  <c:v>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809651474530832E-3"/>
          <c:y val="0.26498422712933756"/>
          <c:w val="1"/>
          <c:h val="0.466876971608832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hlink"/>
            </a:solidFill>
            <a:ln w="12907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00FF"/>
              </a:solidFill>
              <a:ln w="1290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5.6952471970027493E-2"/>
                  <c:y val="-0.102598838187012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813">
                <a:noFill/>
              </a:ln>
            </c:spPr>
            <c:txPr>
              <a:bodyPr/>
              <a:lstStyle/>
              <a:p>
                <a:pPr>
                  <a:defRPr sz="14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76179516685849E-2"/>
          <c:y val="4.6762589928057742E-2"/>
          <c:w val="0.87686996547756069"/>
          <c:h val="0.8561151079136690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6867016622922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194239757463468E-3"/>
                  <c:y val="-0.30538786818314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194029222283046E-3"/>
                  <c:y val="-0.34979731700204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81231500634264E-2"/>
                  <c:y val="-0.37647710702828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179308138006698E-2"/>
                  <c:y val="-0.40391076115485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859783569834521E-2"/>
                  <c:y val="-0.41424662195003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802812750010428E-2"/>
                  <c:y val="-0.41613832993098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876358524850578E-2"/>
                  <c:y val="-0.44131816856226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3541364296081277E-2"/>
                  <c:y val="-0.42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9346879535558885E-2"/>
                  <c:y val="-0.43827160493827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13987</c:v>
                </c:pt>
                <c:pt idx="1">
                  <c:v>16695</c:v>
                </c:pt>
                <c:pt idx="2">
                  <c:v>17820</c:v>
                </c:pt>
                <c:pt idx="3">
                  <c:v>18685</c:v>
                </c:pt>
                <c:pt idx="4">
                  <c:v>18805</c:v>
                </c:pt>
                <c:pt idx="5">
                  <c:v>20666</c:v>
                </c:pt>
                <c:pt idx="6">
                  <c:v>20824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14976"/>
        <c:axId val="80420864"/>
      </c:areaChart>
      <c:catAx>
        <c:axId val="80414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80420864"/>
        <c:crossesAt val="10000"/>
        <c:auto val="0"/>
        <c:lblAlgn val="ctr"/>
        <c:lblOffset val="100"/>
        <c:tickLblSkip val="1"/>
        <c:tickMarkSkip val="1"/>
        <c:noMultiLvlLbl val="0"/>
      </c:catAx>
      <c:valAx>
        <c:axId val="80420864"/>
        <c:scaling>
          <c:orientation val="minMax"/>
          <c:max val="22000"/>
          <c:min val="10000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80414976"/>
        <c:crosses val="max"/>
        <c:crossBetween val="midCat"/>
        <c:majorUnit val="3000"/>
        <c:minorUnit val="5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229885057471264E-2"/>
          <c:y val="4.6594982078853063E-2"/>
          <c:w val="0.86436781609195401"/>
          <c:h val="0.85663082437275984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3.3965806860314945E-2"/>
                  <c:y val="-0.3029392559789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63594932630301E-3"/>
                  <c:y val="-0.38360852784385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765224138654849E-3"/>
                  <c:y val="-0.40380492336573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823928267562864E-2"/>
                  <c:y val="-0.40786674742580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39752733205179E-2"/>
                  <c:y val="-0.41489376135675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769697365701074E-2"/>
                  <c:y val="-0.44212331920048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503167395141584E-2"/>
                  <c:y val="-0.47104930345245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360019923093329E-2"/>
                  <c:y val="-0.4404734100545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531195755320788E-2"/>
                  <c:y val="-0.42461538461538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390554481917027E-2"/>
                  <c:y val="-0.44923076923076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335</c:v>
                </c:pt>
                <c:pt idx="1">
                  <c:v>333</c:v>
                </c:pt>
                <c:pt idx="2">
                  <c:v>300</c:v>
                </c:pt>
                <c:pt idx="3">
                  <c:v>321</c:v>
                </c:pt>
                <c:pt idx="4">
                  <c:v>369</c:v>
                </c:pt>
                <c:pt idx="5">
                  <c:v>445</c:v>
                </c:pt>
                <c:pt idx="6">
                  <c:v>466</c:v>
                </c:pt>
                <c:pt idx="7">
                  <c:v>464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22656"/>
        <c:axId val="80824192"/>
      </c:areaChart>
      <c:catAx>
        <c:axId val="80822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0824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0824192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0822656"/>
        <c:crosses val="max"/>
        <c:crossBetween val="midCat"/>
        <c:majorUnit val="80"/>
      </c:valAx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229885057471264E-2"/>
          <c:y val="4.6594982078853063E-2"/>
          <c:w val="0.86436781609195401"/>
          <c:h val="0.85663082437275984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3.3965806860314945E-2"/>
                  <c:y val="-0.3029392559789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63594932630301E-3"/>
                  <c:y val="-0.38360852784385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765224138654849E-3"/>
                  <c:y val="-0.40380492336573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823928267562864E-2"/>
                  <c:y val="-0.40786674742580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39752733205179E-2"/>
                  <c:y val="-0.41489376135675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769697365701074E-2"/>
                  <c:y val="-0.44212331920048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503167395141584E-2"/>
                  <c:y val="-0.47104930345245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360019923093329E-2"/>
                  <c:y val="-0.4404734100545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531195755320788E-2"/>
                  <c:y val="-0.42461538461538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390554481917027E-2"/>
                  <c:y val="-0.44923076923076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1379.2</c:v>
                </c:pt>
                <c:pt idx="1">
                  <c:v>1719</c:v>
                </c:pt>
                <c:pt idx="2">
                  <c:v>1804</c:v>
                </c:pt>
                <c:pt idx="3">
                  <c:v>1918</c:v>
                </c:pt>
                <c:pt idx="4">
                  <c:v>2035</c:v>
                </c:pt>
                <c:pt idx="5">
                  <c:v>2195</c:v>
                </c:pt>
                <c:pt idx="6">
                  <c:v>2369</c:v>
                </c:pt>
                <c:pt idx="7">
                  <c:v>2493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73728"/>
        <c:axId val="80883712"/>
      </c:areaChart>
      <c:catAx>
        <c:axId val="808737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08837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0883712"/>
        <c:scaling>
          <c:orientation val="minMax"/>
          <c:max val="2700"/>
          <c:min val="800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0873728"/>
        <c:crosses val="max"/>
        <c:crossBetween val="midCat"/>
        <c:majorUnit val="300"/>
        <c:minorUnit val="80"/>
      </c:valAx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92838196286469E-2"/>
          <c:y val="6.7796610169491525E-2"/>
          <c:w val="0.82228116710875332"/>
          <c:h val="0.7966101694915254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1567422938362158E-2"/>
                  <c:y val="-0.22544281070678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07828352903362E-3"/>
                  <c:y val="-0.27039487426217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74170564930344E-3"/>
                  <c:y val="-0.29405306452937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772505654282283E-3"/>
                  <c:y val="-0.33900653625450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986642787742381E-2"/>
                  <c:y val="-0.40040132837344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624355282467611E-2"/>
                  <c:y val="-0.42415292723282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576028527797446E-2"/>
                  <c:y val="-0.40304915685837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675865568294725E-2"/>
                  <c:y val="-0.39384160437471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493612802656945E-2"/>
                  <c:y val="-0.41132637853949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995741868437964E-2"/>
                  <c:y val="-0.42324888226527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8928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Sheet1!$B$2:$H$2</c:f>
              <c:numCache>
                <c:formatCode>0</c:formatCode>
                <c:ptCount val="7"/>
                <c:pt idx="0">
                  <c:v>1930.3</c:v>
                </c:pt>
                <c:pt idx="1">
                  <c:v>2048.5</c:v>
                </c:pt>
                <c:pt idx="2">
                  <c:v>2145.1</c:v>
                </c:pt>
                <c:pt idx="3">
                  <c:v>2243.1999999999998</c:v>
                </c:pt>
                <c:pt idx="4">
                  <c:v>2379.8000000000002</c:v>
                </c:pt>
                <c:pt idx="5" formatCode="0.0">
                  <c:v>2541</c:v>
                </c:pt>
                <c:pt idx="6" formatCode="0.0">
                  <c:v>2603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38880"/>
        <c:axId val="22140416"/>
      </c:areaChart>
      <c:catAx>
        <c:axId val="221388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135" b="1"/>
            </a:pPr>
            <a:endParaRPr lang="ru-RU"/>
          </a:p>
        </c:txPr>
        <c:crossAx val="22140416"/>
        <c:crossesAt val="1000"/>
        <c:auto val="0"/>
        <c:lblAlgn val="ctr"/>
        <c:lblOffset val="100"/>
        <c:tickLblSkip val="1"/>
        <c:tickMarkSkip val="1"/>
        <c:noMultiLvlLbl val="0"/>
      </c:catAx>
      <c:valAx>
        <c:axId val="22140416"/>
        <c:scaling>
          <c:orientation val="minMax"/>
          <c:max val="2800"/>
          <c:min val="1000"/>
        </c:scaling>
        <c:delete val="0"/>
        <c:axPos val="r"/>
        <c:numFmt formatCode="0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1135" b="1"/>
            </a:pPr>
            <a:endParaRPr lang="ru-RU"/>
          </a:p>
        </c:txPr>
        <c:crossAx val="22138880"/>
        <c:crosses val="max"/>
        <c:crossBetween val="midCat"/>
        <c:majorUnit val="300"/>
        <c:minorUnit val="100"/>
      </c:valAx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203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29885057471264E-2"/>
          <c:y val="4.66786355475763E-2"/>
          <c:w val="0.87701149425287594"/>
          <c:h val="0.8563734290843806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D2B0F"/>
            </a:solidFill>
          </c:spPr>
          <c:dLbls>
            <c:dLbl>
              <c:idx val="0"/>
              <c:layout>
                <c:manualLayout>
                  <c:x val="-8.0481471480277366E-4"/>
                  <c:y val="-0.45998132057520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530819547525393E-3"/>
                  <c:y val="-0.37271156547760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965516563275827E-2"/>
                  <c:y val="-0.27967575792990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08766016823837E-3"/>
                  <c:y val="-0.293168871713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859644465306449E-3"/>
                  <c:y val="-0.27009310127278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629667819634207E-2"/>
                  <c:y val="-0.19835822871421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756311388911438E-2"/>
                  <c:y val="-0.263315394231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9215265617571002E-2"/>
                  <c:y val="-0.21332950563534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291605301914583E-2"/>
                  <c:y val="-0.16628179551364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400589101620032E-2"/>
                  <c:y val="-0.16012321049461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059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Sheet1!$B$2:$H$2</c:f>
              <c:numCache>
                <c:formatCode>0</c:formatCode>
                <c:ptCount val="7"/>
                <c:pt idx="0">
                  <c:v>559.1</c:v>
                </c:pt>
                <c:pt idx="1">
                  <c:v>463.2</c:v>
                </c:pt>
                <c:pt idx="2">
                  <c:v>421.5</c:v>
                </c:pt>
                <c:pt idx="3">
                  <c:v>456</c:v>
                </c:pt>
                <c:pt idx="4">
                  <c:v>443.9</c:v>
                </c:pt>
                <c:pt idx="5">
                  <c:v>426</c:v>
                </c:pt>
                <c:pt idx="6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50048"/>
        <c:axId val="23251584"/>
      </c:areaChart>
      <c:catAx>
        <c:axId val="232500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21" b="1"/>
            </a:pPr>
            <a:endParaRPr lang="ru-RU"/>
          </a:p>
        </c:txPr>
        <c:crossAx val="23251584"/>
        <c:crossesAt val="300"/>
        <c:auto val="0"/>
        <c:lblAlgn val="ctr"/>
        <c:lblOffset val="100"/>
        <c:tickLblSkip val="1"/>
        <c:tickMarkSkip val="1"/>
        <c:noMultiLvlLbl val="0"/>
      </c:catAx>
      <c:valAx>
        <c:axId val="23251584"/>
        <c:scaling>
          <c:orientation val="minMax"/>
          <c:max val="700"/>
          <c:min val="300"/>
        </c:scaling>
        <c:delete val="0"/>
        <c:axPos val="r"/>
        <c:numFmt formatCode="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21" b="1"/>
            </a:pPr>
            <a:endParaRPr lang="ru-RU"/>
          </a:p>
        </c:txPr>
        <c:crossAx val="23250048"/>
        <c:crosses val="max"/>
        <c:crossBetween val="midCat"/>
        <c:majorUnit val="100"/>
        <c:minorUnit val="10"/>
      </c:valAx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83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76179516685849E-2"/>
          <c:y val="4.6762589928057742E-2"/>
          <c:w val="0.87686996547756069"/>
          <c:h val="0.8561151079136690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-1.9769253442250201E-3"/>
                  <c:y val="-0.277071006958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322083516823321E-3"/>
                  <c:y val="-0.3494714168375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010399643440799E-4"/>
                  <c:y val="-0.36032247086848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873468356562383E-3"/>
                  <c:y val="-0.35417534060105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916291212261569E-4"/>
                  <c:y val="-0.36908785805649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982315044843994E-2"/>
                  <c:y val="-0.37261156811434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709507102613625E-2"/>
                  <c:y val="-0.36674090850417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607910585922767E-2"/>
                  <c:y val="-0.39684616919159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735849056603772E-2"/>
                  <c:y val="-0.4113263785394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638606676342628E-2"/>
                  <c:y val="-0.43517138599105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Sheet1!$B$2:$H$2</c:f>
              <c:numCache>
                <c:formatCode>0</c:formatCode>
                <c:ptCount val="7"/>
                <c:pt idx="0">
                  <c:v>8336.2999999999993</c:v>
                </c:pt>
                <c:pt idx="1">
                  <c:v>8552.7999999999993</c:v>
                </c:pt>
                <c:pt idx="2">
                  <c:v>8786.7000000000007</c:v>
                </c:pt>
                <c:pt idx="3">
                  <c:v>8937.7999999999993</c:v>
                </c:pt>
                <c:pt idx="4">
                  <c:v>9130.6</c:v>
                </c:pt>
                <c:pt idx="5">
                  <c:v>9058</c:v>
                </c:pt>
                <c:pt idx="6">
                  <c:v>8476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83968"/>
        <c:axId val="23293952"/>
      </c:areaChart>
      <c:catAx>
        <c:axId val="232839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/>
            </a:pPr>
            <a:endParaRPr lang="ru-RU"/>
          </a:p>
        </c:txPr>
        <c:crossAx val="2329395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3293952"/>
        <c:scaling>
          <c:orientation val="minMax"/>
          <c:max val="12000"/>
          <c:min val="0"/>
        </c:scaling>
        <c:delete val="0"/>
        <c:axPos val="r"/>
        <c:numFmt formatCode="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23283968"/>
        <c:crosses val="max"/>
        <c:crossBetween val="midCat"/>
        <c:majorUnit val="4000"/>
        <c:minorUnit val="1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8855721393035E-2"/>
          <c:y val="6.3492063492063489E-2"/>
          <c:w val="0.83582089552238803"/>
          <c:h val="0.8095238095238095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-8.9342074918459437E-3"/>
                  <c:y val="-0.20209113205111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85609330214475E-3"/>
                  <c:y val="-0.31208561671966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746164574616459E-3"/>
                  <c:y val="-0.35617822734900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036053547699845E-3"/>
                  <c:y val="-0.37335273478296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660670554256032E-2"/>
                  <c:y val="-0.36871375429785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328885667534234E-2"/>
                  <c:y val="-0.37259889458676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1084681360436639E-2"/>
                  <c:y val="-0.380653156060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497427980472917E-2"/>
                  <c:y val="-0.35405282983442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392127176381529E-2"/>
                  <c:y val="-0.34575260804768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5420136260408785E-2"/>
                  <c:y val="-0.38748137108792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1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Sheet1!$B$2:$H$2</c:f>
              <c:numCache>
                <c:formatCode>0.0</c:formatCode>
                <c:ptCount val="7"/>
                <c:pt idx="0">
                  <c:v>979</c:v>
                </c:pt>
                <c:pt idx="1">
                  <c:v>1040</c:v>
                </c:pt>
                <c:pt idx="2">
                  <c:v>1086.0999999999999</c:v>
                </c:pt>
                <c:pt idx="3">
                  <c:v>1138.9000000000001</c:v>
                </c:pt>
                <c:pt idx="4">
                  <c:v>1187.7</c:v>
                </c:pt>
                <c:pt idx="5">
                  <c:v>1234</c:v>
                </c:pt>
                <c:pt idx="6">
                  <c:v>1289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09696"/>
        <c:axId val="23372928"/>
      </c:areaChart>
      <c:catAx>
        <c:axId val="233096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91" b="1">
                <a:solidFill>
                  <a:schemeClr val="tx1"/>
                </a:solidFill>
              </a:defRPr>
            </a:pPr>
            <a:endParaRPr lang="ru-RU"/>
          </a:p>
        </c:txPr>
        <c:crossAx val="2337292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3372928"/>
        <c:scaling>
          <c:orientation val="minMax"/>
          <c:max val="1500"/>
          <c:min val="0"/>
        </c:scaling>
        <c:delete val="0"/>
        <c:axPos val="r"/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191" b="1">
                <a:solidFill>
                  <a:schemeClr val="tx1"/>
                </a:solidFill>
              </a:defRPr>
            </a:pPr>
            <a:endParaRPr lang="ru-RU"/>
          </a:p>
        </c:txPr>
        <c:crossAx val="23309696"/>
        <c:crosses val="max"/>
        <c:crossBetween val="midCat"/>
        <c:majorUnit val="300"/>
        <c:minorUnit val="100"/>
      </c:valAx>
      <c:spPr>
        <a:noFill/>
        <a:ln w="25339">
          <a:noFill/>
        </a:ln>
      </c:spPr>
    </c:plotArea>
    <c:plotVisOnly val="1"/>
    <c:dispBlanksAs val="zero"/>
    <c:showDLblsOverMax val="0"/>
  </c:chart>
  <c:txPr>
    <a:bodyPr/>
    <a:lstStyle/>
    <a:p>
      <a:pPr>
        <a:defRPr sz="1789">
          <a:solidFill>
            <a:srgbClr val="FF0000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40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3959731543623"/>
          <c:y val="0.21739130434782608"/>
          <c:w val="0.75838926174496646"/>
          <c:h val="0.52587991718426497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CFFFF"/>
            </a:solidFill>
            <a:ln w="11772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FF9900"/>
              </a:solidFill>
              <a:ln w="117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66FF33"/>
              </a:solidFill>
              <a:ln w="1177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764411320798867"/>
                  <c:y val="0.16075265344307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11279,0</a:t>
                    </a:r>
                    <a:r>
                      <a:rPr lang="en-US" dirty="0"/>
                      <a:t>; 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545530062828328E-2"/>
                  <c:y val="-4.98123378142088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Сельхозпредприятия</c:v>
                </c:pt>
                <c:pt idx="1">
                  <c:v>Хозяйства населения</c:v>
                </c:pt>
                <c:pt idx="2">
                  <c:v>КФХ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11279</c:v>
                </c:pt>
                <c:pt idx="1">
                  <c:v>3058</c:v>
                </c:pt>
                <c:pt idx="2">
                  <c:v>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EDE6E-EFEF-470E-BDD5-FD1344DEB3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A342A9-7B30-4BE2-91BF-E93AA0B9CE6A}">
      <dgm:prSet phldrT="[Текст]" custT="1"/>
      <dgm:spPr>
        <a:xfrm>
          <a:off x="1372933" y="39471"/>
          <a:ext cx="3017090" cy="789421"/>
        </a:xfrm>
        <a:noFill/>
        <a:ln>
          <a:noFill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6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- молочное скотоводство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AE6B4035-B871-43C7-BB85-8A76BD4DB8A2}" type="parTrans" cxnId="{74611E2B-1261-4DDF-A756-94B5C9D726D9}">
      <dgm:prSet/>
      <dgm:spPr/>
      <dgm:t>
        <a:bodyPr/>
        <a:lstStyle/>
        <a:p>
          <a:endParaRPr lang="ru-RU" sz="1600"/>
        </a:p>
      </dgm:t>
    </dgm:pt>
    <dgm:pt modelId="{700AC324-18BC-4B90-9003-A5429E31B223}" type="sibTrans" cxnId="{74611E2B-1261-4DDF-A756-94B5C9D726D9}">
      <dgm:prSet/>
      <dgm:spPr/>
      <dgm:t>
        <a:bodyPr/>
        <a:lstStyle/>
        <a:p>
          <a:endParaRPr lang="ru-RU" sz="1600"/>
        </a:p>
      </dgm:t>
    </dgm:pt>
    <dgm:pt modelId="{08E00EC3-EB3C-423E-872C-969FD85D3ECC}">
      <dgm:prSet phldrT="[Текст]" custT="1"/>
      <dgm:spPr>
        <a:xfrm>
          <a:off x="1368166" y="432050"/>
          <a:ext cx="3017090" cy="733025"/>
        </a:xfrm>
        <a:noFill/>
        <a:ln>
          <a:noFill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13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- мясное скотоводство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EA4DCBBA-0EAC-45AB-B326-B1DE25885A14}" type="parTrans" cxnId="{08350FFB-2727-4201-8498-5F3EFBD88727}">
      <dgm:prSet/>
      <dgm:spPr/>
      <dgm:t>
        <a:bodyPr/>
        <a:lstStyle/>
        <a:p>
          <a:endParaRPr lang="ru-RU" sz="1600"/>
        </a:p>
      </dgm:t>
    </dgm:pt>
    <dgm:pt modelId="{2FF72A26-C909-483B-9392-B7CA930F0F43}" type="sibTrans" cxnId="{08350FFB-2727-4201-8498-5F3EFBD88727}">
      <dgm:prSet/>
      <dgm:spPr/>
      <dgm:t>
        <a:bodyPr/>
        <a:lstStyle/>
        <a:p>
          <a:endParaRPr lang="ru-RU" sz="1600"/>
        </a:p>
      </dgm:t>
    </dgm:pt>
    <dgm:pt modelId="{64849E1B-82C7-478D-84CD-EEF9B6CFA5CA}">
      <dgm:prSet phldrT="[Текст]" custT="1"/>
      <dgm:spPr>
        <a:xfrm>
          <a:off x="1368166" y="874742"/>
          <a:ext cx="3017090" cy="789421"/>
        </a:xfrm>
        <a:noFill/>
        <a:ln>
          <a:noFill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6 </a:t>
          </a:r>
          <a: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-</a:t>
          </a: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овцеводство </a:t>
          </a:r>
        </a:p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4</a:t>
          </a:r>
          <a: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– коневодство, </a:t>
          </a:r>
        </a:p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1</a:t>
          </a:r>
          <a:r>
            <a:rPr lang="ru-RU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- пчеловодство</a:t>
          </a:r>
          <a:endParaRPr lang="ru-RU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7EAF81D2-BA91-4AA3-B842-5566EFA74397}" type="parTrans" cxnId="{B0BABDBC-304A-4A5A-B576-7DA763FE58BC}">
      <dgm:prSet/>
      <dgm:spPr/>
      <dgm:t>
        <a:bodyPr/>
        <a:lstStyle/>
        <a:p>
          <a:endParaRPr lang="ru-RU" sz="1600"/>
        </a:p>
      </dgm:t>
    </dgm:pt>
    <dgm:pt modelId="{E2A9F1C5-37CF-4C30-902C-55CFEAA18879}" type="sibTrans" cxnId="{B0BABDBC-304A-4A5A-B576-7DA763FE58BC}">
      <dgm:prSet/>
      <dgm:spPr/>
      <dgm:t>
        <a:bodyPr/>
        <a:lstStyle/>
        <a:p>
          <a:endParaRPr lang="ru-RU" sz="1600"/>
        </a:p>
      </dgm:t>
    </dgm:pt>
    <dgm:pt modelId="{E8BC12BE-B817-4E26-A1E5-C885B601C869}">
      <dgm:prSet phldrT="[Текст]" custT="1"/>
      <dgm:spPr>
        <a:xfrm>
          <a:off x="0" y="0"/>
          <a:ext cx="1315282" cy="2472072"/>
        </a:xfrm>
        <a:noFill/>
        <a:ln>
          <a:noFill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30 </a:t>
          </a:r>
        </a:p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племенных стад: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CE6BF1D-7AC7-4217-B6A4-D986A7471AEE}" type="sibTrans" cxnId="{8ED191F5-140E-41B0-97B2-780B18575A0F}">
      <dgm:prSet/>
      <dgm:spPr/>
      <dgm:t>
        <a:bodyPr/>
        <a:lstStyle/>
        <a:p>
          <a:endParaRPr lang="ru-RU" sz="1600"/>
        </a:p>
      </dgm:t>
    </dgm:pt>
    <dgm:pt modelId="{2C9C11CB-F35B-4EA5-85BA-4542C038F368}" type="parTrans" cxnId="{8ED191F5-140E-41B0-97B2-780B18575A0F}">
      <dgm:prSet/>
      <dgm:spPr/>
      <dgm:t>
        <a:bodyPr/>
        <a:lstStyle/>
        <a:p>
          <a:endParaRPr lang="ru-RU" sz="1600"/>
        </a:p>
      </dgm:t>
    </dgm:pt>
    <dgm:pt modelId="{FA70540A-358E-4CCD-AA9A-F0E9786A8499}" type="pres">
      <dgm:prSet presAssocID="{944EDE6E-EFEF-470E-BDD5-FD1344DEB3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31E5170-9F9E-4FF2-940E-A35819BD3D20}" type="pres">
      <dgm:prSet presAssocID="{E8BC12BE-B817-4E26-A1E5-C885B601C869}" presName="thickLine" presStyleLbl="alignNode1" presStyleIdx="0" presStyleCnt="1"/>
      <dgm:spPr>
        <a:xfrm>
          <a:off x="0" y="0"/>
          <a:ext cx="4392488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EA6C64C-4AAA-4763-A1C0-E92CEF0720D9}" type="pres">
      <dgm:prSet presAssocID="{E8BC12BE-B817-4E26-A1E5-C885B601C869}" presName="horz1" presStyleCnt="0"/>
      <dgm:spPr/>
    </dgm:pt>
    <dgm:pt modelId="{B997F770-8027-44F5-8100-31101F87D014}" type="pres">
      <dgm:prSet presAssocID="{E8BC12BE-B817-4E26-A1E5-C885B601C869}" presName="tx1" presStyleLbl="revTx" presStyleIdx="0" presStyleCnt="4" custScaleX="17928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BC205F6-AB3B-4BB9-861F-7310E4274142}" type="pres">
      <dgm:prSet presAssocID="{E8BC12BE-B817-4E26-A1E5-C885B601C869}" presName="vert1" presStyleCnt="0"/>
      <dgm:spPr/>
    </dgm:pt>
    <dgm:pt modelId="{DB634379-E1A7-4ACD-A62C-34365FB2AB1B}" type="pres">
      <dgm:prSet presAssocID="{44A342A9-7B30-4BE2-91BF-E93AA0B9CE6A}" presName="vertSpace2a" presStyleCnt="0"/>
      <dgm:spPr/>
    </dgm:pt>
    <dgm:pt modelId="{2D33B1F0-F8DE-473F-B6AE-058FD8E234C2}" type="pres">
      <dgm:prSet presAssocID="{44A342A9-7B30-4BE2-91BF-E93AA0B9CE6A}" presName="horz2" presStyleCnt="0"/>
      <dgm:spPr/>
    </dgm:pt>
    <dgm:pt modelId="{6B4F1960-492C-4157-9F6A-4AF101309601}" type="pres">
      <dgm:prSet presAssocID="{44A342A9-7B30-4BE2-91BF-E93AA0B9CE6A}" presName="horzSpace2" presStyleCnt="0"/>
      <dgm:spPr/>
    </dgm:pt>
    <dgm:pt modelId="{B020B1D5-8648-4896-ADCC-42A94D1EB7F3}" type="pres">
      <dgm:prSet presAssocID="{44A342A9-7B30-4BE2-91BF-E93AA0B9CE6A}" presName="tx2" presStyleLbl="revTx" presStyleIdx="1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28AE9D9-91A0-410D-9E75-7DDFEA33BF3C}" type="pres">
      <dgm:prSet presAssocID="{44A342A9-7B30-4BE2-91BF-E93AA0B9CE6A}" presName="vert2" presStyleCnt="0"/>
      <dgm:spPr/>
    </dgm:pt>
    <dgm:pt modelId="{44A1F214-BB24-4244-ADDF-E9BBE07D1B55}" type="pres">
      <dgm:prSet presAssocID="{44A342A9-7B30-4BE2-91BF-E93AA0B9CE6A}" presName="thinLine2b" presStyleLbl="callout" presStyleIdx="0" presStyleCnt="3" custLinFactY="-500000" custLinFactNeighborX="1720" custLinFactNeighborY="-549376"/>
      <dgm:spPr>
        <a:xfrm>
          <a:off x="1317746" y="432047"/>
          <a:ext cx="3074741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601667D-EF10-4CDB-9B38-BF0EF5830308}" type="pres">
      <dgm:prSet presAssocID="{44A342A9-7B30-4BE2-91BF-E93AA0B9CE6A}" presName="vertSpace2b" presStyleCnt="0"/>
      <dgm:spPr/>
    </dgm:pt>
    <dgm:pt modelId="{270C448E-E35F-40F0-9A30-6590BA14D825}" type="pres">
      <dgm:prSet presAssocID="{08E00EC3-EB3C-423E-872C-969FD85D3ECC}" presName="horz2" presStyleCnt="0"/>
      <dgm:spPr/>
    </dgm:pt>
    <dgm:pt modelId="{B39293E8-3EB5-4C97-A0F0-F8708ED776BF}" type="pres">
      <dgm:prSet presAssocID="{08E00EC3-EB3C-423E-872C-969FD85D3ECC}" presName="horzSpace2" presStyleCnt="0"/>
      <dgm:spPr/>
    </dgm:pt>
    <dgm:pt modelId="{282AE43D-1D10-42F9-9782-99605E49A197}" type="pres">
      <dgm:prSet presAssocID="{08E00EC3-EB3C-423E-872C-969FD85D3ECC}" presName="tx2" presStyleLbl="revTx" presStyleIdx="2" presStyleCnt="4" custScaleY="92856" custLinFactNeighborX="-158" custLinFactNeighborY="-5527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3BECA96-01C7-4FCE-83C8-37BEB8163757}" type="pres">
      <dgm:prSet presAssocID="{08E00EC3-EB3C-423E-872C-969FD85D3ECC}" presName="vert2" presStyleCnt="0"/>
      <dgm:spPr/>
    </dgm:pt>
    <dgm:pt modelId="{A318FE35-CBDB-4640-A731-B94FD55BC107}" type="pres">
      <dgm:prSet presAssocID="{08E00EC3-EB3C-423E-872C-969FD85D3ECC}" presName="thinLine2b" presStyleLbl="callout" presStyleIdx="1" presStyleCnt="3" custLinFactY="-951614" custLinFactNeighborX="-622" custLinFactNeighborY="-1000000"/>
      <dgm:spPr>
        <a:xfrm>
          <a:off x="1296157" y="864096"/>
          <a:ext cx="3074741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E2AE13-E3FC-4F35-87D8-67FF3246CF96}" type="pres">
      <dgm:prSet presAssocID="{08E00EC3-EB3C-423E-872C-969FD85D3ECC}" presName="vertSpace2b" presStyleCnt="0"/>
      <dgm:spPr/>
    </dgm:pt>
    <dgm:pt modelId="{B5DFAF4F-D142-4FB8-85DC-647F240874EC}" type="pres">
      <dgm:prSet presAssocID="{64849E1B-82C7-478D-84CD-EEF9B6CFA5CA}" presName="horz2" presStyleCnt="0"/>
      <dgm:spPr/>
    </dgm:pt>
    <dgm:pt modelId="{D076932E-F62E-4910-A567-3EB629AB7F08}" type="pres">
      <dgm:prSet presAssocID="{64849E1B-82C7-478D-84CD-EEF9B6CFA5CA}" presName="horzSpace2" presStyleCnt="0"/>
      <dgm:spPr/>
    </dgm:pt>
    <dgm:pt modelId="{DB9375EC-D222-4383-A7F1-7A4394769214}" type="pres">
      <dgm:prSet presAssocID="{64849E1B-82C7-478D-84CD-EEF9B6CFA5CA}" presName="tx2" presStyleLbl="revTx" presStyleIdx="3" presStyleCnt="4" custScaleX="96945" custScaleY="131763" custLinFactNeighborX="-158" custLinFactNeighborY="-9704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729C48A-BF4D-4A47-9CBE-DD255B677863}" type="pres">
      <dgm:prSet presAssocID="{64849E1B-82C7-478D-84CD-EEF9B6CFA5CA}" presName="vert2" presStyleCnt="0"/>
      <dgm:spPr/>
    </dgm:pt>
    <dgm:pt modelId="{4C439A17-A50E-42E1-8FF6-CF90F395FB2D}" type="pres">
      <dgm:prSet presAssocID="{64849E1B-82C7-478D-84CD-EEF9B6CFA5CA}" presName="thinLine2b" presStyleLbl="callout" presStyleIdx="2" presStyleCnt="3" custLinFactY="-1399078" custLinFactNeighborX="-779" custLinFactNeighborY="-1400000"/>
      <dgm:spPr>
        <a:xfrm>
          <a:off x="1267224" y="1296144"/>
          <a:ext cx="3074741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866BDEF-51EF-4FE7-BE2B-9D9020A96139}" type="pres">
      <dgm:prSet presAssocID="{64849E1B-82C7-478D-84CD-EEF9B6CFA5CA}" presName="vertSpace2b" presStyleCnt="0"/>
      <dgm:spPr/>
    </dgm:pt>
  </dgm:ptLst>
  <dgm:cxnLst>
    <dgm:cxn modelId="{74611E2B-1261-4DDF-A756-94B5C9D726D9}" srcId="{E8BC12BE-B817-4E26-A1E5-C885B601C869}" destId="{44A342A9-7B30-4BE2-91BF-E93AA0B9CE6A}" srcOrd="0" destOrd="0" parTransId="{AE6B4035-B871-43C7-BB85-8A76BD4DB8A2}" sibTransId="{700AC324-18BC-4B90-9003-A5429E31B223}"/>
    <dgm:cxn modelId="{B0BABDBC-304A-4A5A-B576-7DA763FE58BC}" srcId="{E8BC12BE-B817-4E26-A1E5-C885B601C869}" destId="{64849E1B-82C7-478D-84CD-EEF9B6CFA5CA}" srcOrd="2" destOrd="0" parTransId="{7EAF81D2-BA91-4AA3-B842-5566EFA74397}" sibTransId="{E2A9F1C5-37CF-4C30-902C-55CFEAA18879}"/>
    <dgm:cxn modelId="{34F5A371-4E5A-495F-9EA9-F7B12EA64AC4}" type="presOf" srcId="{E8BC12BE-B817-4E26-A1E5-C885B601C869}" destId="{B997F770-8027-44F5-8100-31101F87D014}" srcOrd="0" destOrd="0" presId="urn:microsoft.com/office/officeart/2008/layout/LinedList"/>
    <dgm:cxn modelId="{7DAB7F75-1B4E-425B-8B48-04DDC31B36DD}" type="presOf" srcId="{44A342A9-7B30-4BE2-91BF-E93AA0B9CE6A}" destId="{B020B1D5-8648-4896-ADCC-42A94D1EB7F3}" srcOrd="0" destOrd="0" presId="urn:microsoft.com/office/officeart/2008/layout/LinedList"/>
    <dgm:cxn modelId="{0B83E5AD-C54A-4A2D-9F41-2E7524193A81}" type="presOf" srcId="{08E00EC3-EB3C-423E-872C-969FD85D3ECC}" destId="{282AE43D-1D10-42F9-9782-99605E49A197}" srcOrd="0" destOrd="0" presId="urn:microsoft.com/office/officeart/2008/layout/LinedList"/>
    <dgm:cxn modelId="{08350FFB-2727-4201-8498-5F3EFBD88727}" srcId="{E8BC12BE-B817-4E26-A1E5-C885B601C869}" destId="{08E00EC3-EB3C-423E-872C-969FD85D3ECC}" srcOrd="1" destOrd="0" parTransId="{EA4DCBBA-0EAC-45AB-B326-B1DE25885A14}" sibTransId="{2FF72A26-C909-483B-9392-B7CA930F0F43}"/>
    <dgm:cxn modelId="{48CFE541-132A-4A3E-B6B1-F8CC94CD94D2}" type="presOf" srcId="{944EDE6E-EFEF-470E-BDD5-FD1344DEB319}" destId="{FA70540A-358E-4CCD-AA9A-F0E9786A8499}" srcOrd="0" destOrd="0" presId="urn:microsoft.com/office/officeart/2008/layout/LinedList"/>
    <dgm:cxn modelId="{40C1DF08-E8E8-47B4-967C-AACF311E173D}" type="presOf" srcId="{64849E1B-82C7-478D-84CD-EEF9B6CFA5CA}" destId="{DB9375EC-D222-4383-A7F1-7A4394769214}" srcOrd="0" destOrd="0" presId="urn:microsoft.com/office/officeart/2008/layout/LinedList"/>
    <dgm:cxn modelId="{8ED191F5-140E-41B0-97B2-780B18575A0F}" srcId="{944EDE6E-EFEF-470E-BDD5-FD1344DEB319}" destId="{E8BC12BE-B817-4E26-A1E5-C885B601C869}" srcOrd="0" destOrd="0" parTransId="{2C9C11CB-F35B-4EA5-85BA-4542C038F368}" sibTransId="{9CE6BF1D-7AC7-4217-B6A4-D986A7471AEE}"/>
    <dgm:cxn modelId="{EA8B0417-B0FE-4056-876B-D91F2377F343}" type="presParOf" srcId="{FA70540A-358E-4CCD-AA9A-F0E9786A8499}" destId="{F31E5170-9F9E-4FF2-940E-A35819BD3D20}" srcOrd="0" destOrd="0" presId="urn:microsoft.com/office/officeart/2008/layout/LinedList"/>
    <dgm:cxn modelId="{78CE8C20-27D2-4620-A3FA-A8D49A024E46}" type="presParOf" srcId="{FA70540A-358E-4CCD-AA9A-F0E9786A8499}" destId="{EEA6C64C-4AAA-4763-A1C0-E92CEF0720D9}" srcOrd="1" destOrd="0" presId="urn:microsoft.com/office/officeart/2008/layout/LinedList"/>
    <dgm:cxn modelId="{86A77C4F-2BA4-49BA-B086-1B86202B01AE}" type="presParOf" srcId="{EEA6C64C-4AAA-4763-A1C0-E92CEF0720D9}" destId="{B997F770-8027-44F5-8100-31101F87D014}" srcOrd="0" destOrd="0" presId="urn:microsoft.com/office/officeart/2008/layout/LinedList"/>
    <dgm:cxn modelId="{C52E342F-4A9E-4D4B-B313-F047D9FABE81}" type="presParOf" srcId="{EEA6C64C-4AAA-4763-A1C0-E92CEF0720D9}" destId="{EBC205F6-AB3B-4BB9-861F-7310E4274142}" srcOrd="1" destOrd="0" presId="urn:microsoft.com/office/officeart/2008/layout/LinedList"/>
    <dgm:cxn modelId="{41ABD704-491B-441D-96BF-7534A0D0219B}" type="presParOf" srcId="{EBC205F6-AB3B-4BB9-861F-7310E4274142}" destId="{DB634379-E1A7-4ACD-A62C-34365FB2AB1B}" srcOrd="0" destOrd="0" presId="urn:microsoft.com/office/officeart/2008/layout/LinedList"/>
    <dgm:cxn modelId="{D402696B-6E86-4B87-8C64-5F0D8EFDCB4C}" type="presParOf" srcId="{EBC205F6-AB3B-4BB9-861F-7310E4274142}" destId="{2D33B1F0-F8DE-473F-B6AE-058FD8E234C2}" srcOrd="1" destOrd="0" presId="urn:microsoft.com/office/officeart/2008/layout/LinedList"/>
    <dgm:cxn modelId="{95BD0F24-5AEB-4B41-B43B-74EE465167EC}" type="presParOf" srcId="{2D33B1F0-F8DE-473F-B6AE-058FD8E234C2}" destId="{6B4F1960-492C-4157-9F6A-4AF101309601}" srcOrd="0" destOrd="0" presId="urn:microsoft.com/office/officeart/2008/layout/LinedList"/>
    <dgm:cxn modelId="{441ABEDF-F054-44CC-8D29-594FAC14106B}" type="presParOf" srcId="{2D33B1F0-F8DE-473F-B6AE-058FD8E234C2}" destId="{B020B1D5-8648-4896-ADCC-42A94D1EB7F3}" srcOrd="1" destOrd="0" presId="urn:microsoft.com/office/officeart/2008/layout/LinedList"/>
    <dgm:cxn modelId="{7C45DE77-7CD3-4CD5-9D6D-CB63951819CD}" type="presParOf" srcId="{2D33B1F0-F8DE-473F-B6AE-058FD8E234C2}" destId="{028AE9D9-91A0-410D-9E75-7DDFEA33BF3C}" srcOrd="2" destOrd="0" presId="urn:microsoft.com/office/officeart/2008/layout/LinedList"/>
    <dgm:cxn modelId="{A8A6C621-9C1D-46C7-A4D2-40759C8F0976}" type="presParOf" srcId="{EBC205F6-AB3B-4BB9-861F-7310E4274142}" destId="{44A1F214-BB24-4244-ADDF-E9BBE07D1B55}" srcOrd="2" destOrd="0" presId="urn:microsoft.com/office/officeart/2008/layout/LinedList"/>
    <dgm:cxn modelId="{25F7FCD6-2C79-481C-B244-6D28D61B9A87}" type="presParOf" srcId="{EBC205F6-AB3B-4BB9-861F-7310E4274142}" destId="{4601667D-EF10-4CDB-9B38-BF0EF5830308}" srcOrd="3" destOrd="0" presId="urn:microsoft.com/office/officeart/2008/layout/LinedList"/>
    <dgm:cxn modelId="{89481283-923D-4EE2-BFC6-BE9381D74364}" type="presParOf" srcId="{EBC205F6-AB3B-4BB9-861F-7310E4274142}" destId="{270C448E-E35F-40F0-9A30-6590BA14D825}" srcOrd="4" destOrd="0" presId="urn:microsoft.com/office/officeart/2008/layout/LinedList"/>
    <dgm:cxn modelId="{36583A49-5C78-4931-B5EC-1BC2C49DC1C7}" type="presParOf" srcId="{270C448E-E35F-40F0-9A30-6590BA14D825}" destId="{B39293E8-3EB5-4C97-A0F0-F8708ED776BF}" srcOrd="0" destOrd="0" presId="urn:microsoft.com/office/officeart/2008/layout/LinedList"/>
    <dgm:cxn modelId="{EAB9F086-BC4C-4E93-9D5A-1DDDF763D6D3}" type="presParOf" srcId="{270C448E-E35F-40F0-9A30-6590BA14D825}" destId="{282AE43D-1D10-42F9-9782-99605E49A197}" srcOrd="1" destOrd="0" presId="urn:microsoft.com/office/officeart/2008/layout/LinedList"/>
    <dgm:cxn modelId="{BCAFC59C-1BF9-4AAC-9206-8FB2A0CF2E35}" type="presParOf" srcId="{270C448E-E35F-40F0-9A30-6590BA14D825}" destId="{53BECA96-01C7-4FCE-83C8-37BEB8163757}" srcOrd="2" destOrd="0" presId="urn:microsoft.com/office/officeart/2008/layout/LinedList"/>
    <dgm:cxn modelId="{554A1C40-00AF-4095-AD94-41F4EE9985BE}" type="presParOf" srcId="{EBC205F6-AB3B-4BB9-861F-7310E4274142}" destId="{A318FE35-CBDB-4640-A731-B94FD55BC107}" srcOrd="5" destOrd="0" presId="urn:microsoft.com/office/officeart/2008/layout/LinedList"/>
    <dgm:cxn modelId="{6FBB122F-F796-4D21-A0CF-A504B9B8C82F}" type="presParOf" srcId="{EBC205F6-AB3B-4BB9-861F-7310E4274142}" destId="{54E2AE13-E3FC-4F35-87D8-67FF3246CF96}" srcOrd="6" destOrd="0" presId="urn:microsoft.com/office/officeart/2008/layout/LinedList"/>
    <dgm:cxn modelId="{3551F1C3-D311-47B2-A0E2-73AF3B74ADDA}" type="presParOf" srcId="{EBC205F6-AB3B-4BB9-861F-7310E4274142}" destId="{B5DFAF4F-D142-4FB8-85DC-647F240874EC}" srcOrd="7" destOrd="0" presId="urn:microsoft.com/office/officeart/2008/layout/LinedList"/>
    <dgm:cxn modelId="{6B1CB5DA-FA03-44AE-818F-66D1AD57BF3B}" type="presParOf" srcId="{B5DFAF4F-D142-4FB8-85DC-647F240874EC}" destId="{D076932E-F62E-4910-A567-3EB629AB7F08}" srcOrd="0" destOrd="0" presId="urn:microsoft.com/office/officeart/2008/layout/LinedList"/>
    <dgm:cxn modelId="{C3BFCD09-C76B-4018-BAA4-A5761655CD31}" type="presParOf" srcId="{B5DFAF4F-D142-4FB8-85DC-647F240874EC}" destId="{DB9375EC-D222-4383-A7F1-7A4394769214}" srcOrd="1" destOrd="0" presId="urn:microsoft.com/office/officeart/2008/layout/LinedList"/>
    <dgm:cxn modelId="{E669E631-523A-4941-856E-736EF0D9DFAB}" type="presParOf" srcId="{B5DFAF4F-D142-4FB8-85DC-647F240874EC}" destId="{B729C48A-BF4D-4A47-9CBE-DD255B677863}" srcOrd="2" destOrd="0" presId="urn:microsoft.com/office/officeart/2008/layout/LinedList"/>
    <dgm:cxn modelId="{87B66979-B14B-410C-A72E-B111BB87E9CA}" type="presParOf" srcId="{EBC205F6-AB3B-4BB9-861F-7310E4274142}" destId="{4C439A17-A50E-42E1-8FF6-CF90F395FB2D}" srcOrd="8" destOrd="0" presId="urn:microsoft.com/office/officeart/2008/layout/LinedList"/>
    <dgm:cxn modelId="{988D1D63-8E77-413B-B842-812FEF6BFD48}" type="presParOf" srcId="{EBC205F6-AB3B-4BB9-861F-7310E4274142}" destId="{E866BDEF-51EF-4FE7-BE2B-9D9020A9613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E5170-9F9E-4FF2-940E-A35819BD3D20}">
      <dsp:nvSpPr>
        <dsp:cNvPr id="0" name=""/>
        <dsp:cNvSpPr/>
      </dsp:nvSpPr>
      <dsp:spPr>
        <a:xfrm>
          <a:off x="0" y="1207"/>
          <a:ext cx="6187529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7F770-8027-44F5-8100-31101F87D014}">
      <dsp:nvSpPr>
        <dsp:cNvPr id="0" name=""/>
        <dsp:cNvSpPr/>
      </dsp:nvSpPr>
      <dsp:spPr>
        <a:xfrm>
          <a:off x="0" y="1207"/>
          <a:ext cx="1913152" cy="246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30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племенных стад: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0" y="1207"/>
        <a:ext cx="1913152" cy="2469657"/>
      </dsp:txXfrm>
    </dsp:sp>
    <dsp:sp modelId="{B020B1D5-8648-4896-ADCC-42A94D1EB7F3}">
      <dsp:nvSpPr>
        <dsp:cNvPr id="0" name=""/>
        <dsp:cNvSpPr/>
      </dsp:nvSpPr>
      <dsp:spPr>
        <a:xfrm>
          <a:off x="1993185" y="37021"/>
          <a:ext cx="4188395" cy="71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6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- молочное скотоводство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993185" y="37021"/>
        <a:ext cx="4188395" cy="716297"/>
      </dsp:txXfrm>
    </dsp:sp>
    <dsp:sp modelId="{44A1F214-BB24-4244-ADDF-E9BBE07D1B55}">
      <dsp:nvSpPr>
        <dsp:cNvPr id="0" name=""/>
        <dsp:cNvSpPr/>
      </dsp:nvSpPr>
      <dsp:spPr>
        <a:xfrm>
          <a:off x="1919101" y="376560"/>
          <a:ext cx="4268428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E43D-1D10-42F9-9782-99605E49A197}">
      <dsp:nvSpPr>
        <dsp:cNvPr id="0" name=""/>
        <dsp:cNvSpPr/>
      </dsp:nvSpPr>
      <dsp:spPr>
        <a:xfrm>
          <a:off x="1986567" y="393236"/>
          <a:ext cx="4188395" cy="66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13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- мясное скотоводство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986567" y="393236"/>
        <a:ext cx="4188395" cy="665124"/>
      </dsp:txXfrm>
    </dsp:sp>
    <dsp:sp modelId="{A318FE35-CBDB-4640-A731-B94FD55BC107}">
      <dsp:nvSpPr>
        <dsp:cNvPr id="0" name=""/>
        <dsp:cNvSpPr/>
      </dsp:nvSpPr>
      <dsp:spPr>
        <a:xfrm>
          <a:off x="1886602" y="753529"/>
          <a:ext cx="4268428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75EC-D222-4383-A7F1-7A4394769214}">
      <dsp:nvSpPr>
        <dsp:cNvPr id="0" name=""/>
        <dsp:cNvSpPr/>
      </dsp:nvSpPr>
      <dsp:spPr>
        <a:xfrm>
          <a:off x="1986567" y="794921"/>
          <a:ext cx="4060440" cy="94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6 </a:t>
          </a:r>
          <a: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-</a:t>
          </a: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овцеводство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+mn-ea"/>
              <a:cs typeface="+mn-cs"/>
            </a:rPr>
            <a:t>4</a:t>
          </a:r>
          <a: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– коневодство,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1</a:t>
          </a:r>
          <a:r>
            <a:rPr lang="ru-RU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- пчеловодство</a:t>
          </a:r>
          <a:endParaRPr lang="ru-RU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986567" y="794921"/>
        <a:ext cx="4060440" cy="943814"/>
      </dsp:txXfrm>
    </dsp:sp>
    <dsp:sp modelId="{4C439A17-A50E-42E1-8FF6-CF90F395FB2D}">
      <dsp:nvSpPr>
        <dsp:cNvPr id="0" name=""/>
        <dsp:cNvSpPr/>
      </dsp:nvSpPr>
      <dsp:spPr>
        <a:xfrm>
          <a:off x="1879901" y="1428812"/>
          <a:ext cx="4268428" cy="0"/>
        </a:xfrm>
        <a:prstGeom prst="line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/>
          <a:lstStyle>
            <a:lvl1pPr algn="l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30" y="0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/>
          <a:lstStyle>
            <a:lvl1pPr algn="r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7F7D7B-7B65-4B3B-8D3B-92B7C2C7E96C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247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 anchor="b"/>
          <a:lstStyle>
            <a:lvl1pPr algn="l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30" y="9516247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 anchor="b"/>
          <a:lstStyle>
            <a:lvl1pPr algn="r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967235-006B-4F06-8348-8199A56597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9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/>
          <a:lstStyle>
            <a:lvl1pPr algn="l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30" y="0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/>
          <a:lstStyle>
            <a:lvl1pPr algn="r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E736B7-EEE3-4A58-A5F6-7762D8FB4A75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9" tIns="46267" rIns="92539" bIns="4626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35" y="4821737"/>
            <a:ext cx="5511495" cy="3381979"/>
          </a:xfrm>
          <a:prstGeom prst="rect">
            <a:avLst/>
          </a:prstGeom>
        </p:spPr>
        <p:txBody>
          <a:bodyPr vert="horz" lIns="92539" tIns="46267" rIns="92539" bIns="46267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247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 anchor="b"/>
          <a:lstStyle>
            <a:lvl1pPr algn="l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30" y="9516247"/>
            <a:ext cx="2984924" cy="502466"/>
          </a:xfrm>
          <a:prstGeom prst="rect">
            <a:avLst/>
          </a:prstGeom>
        </p:spPr>
        <p:txBody>
          <a:bodyPr vert="horz" lIns="92539" tIns="46267" rIns="92539" bIns="46267" rtlCol="0" anchor="b"/>
          <a:lstStyle>
            <a:lvl1pPr algn="r" defTabSz="813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365630-D928-4645-8484-E6E231CC8E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25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32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1638" algn="l" defTabSz="8032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03275" algn="l" defTabSz="8032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06500" algn="l" defTabSz="8032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08138" algn="l" defTabSz="8032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10863" algn="l" defTabSz="8043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13037" algn="l" defTabSz="8043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15208" algn="l" defTabSz="8043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17381" algn="l" defTabSz="8043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792" indent="-2879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987" indent="-2303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2781" indent="-2303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3576" indent="-2303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371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5164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5960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6753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2193D9-5E53-4C1C-BA58-CF5C01932815}" type="slidenum">
              <a:rPr lang="ru-RU" smtClean="0"/>
              <a:pPr eaLnBrk="1" hangingPunct="1">
                <a:defRPr/>
              </a:pPr>
              <a:t>2</a:t>
            </a:fld>
            <a:endParaRPr lang="ru-RU" smtClean="0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33988" y="8650288"/>
            <a:ext cx="1978025" cy="1368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44912" y="1402720"/>
            <a:ext cx="5598340" cy="72132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08" tIns="46355" rIns="92708" bIns="46355" numCol="1" anchor="t" anchorCtr="0" compatLnSpc="1">
            <a:prstTxWarp prst="textNoShape">
              <a:avLst/>
            </a:prstTxWarp>
          </a:bodyPr>
          <a:lstStyle/>
          <a:p>
            <a:pPr indent="361596" eaLnBrk="1" hangingPunct="1"/>
            <a:r>
              <a:rPr lang="ru-RU" altLang="ru-RU" b="1" smtClean="0">
                <a:cs typeface="Arial" charset="0"/>
              </a:rPr>
              <a:t>Теперь о ситуации в животноводстве.</a:t>
            </a:r>
          </a:p>
          <a:p>
            <a:pPr indent="361596" eaLnBrk="1" hangingPunct="1"/>
            <a:endParaRPr lang="ru-RU" altLang="ru-RU" smtClean="0">
              <a:cs typeface="Arial" charset="0"/>
            </a:endParaRPr>
          </a:p>
          <a:p>
            <a:pPr indent="361596" eaLnBrk="1" hangingPunct="1"/>
            <a:r>
              <a:rPr lang="ru-RU" altLang="ru-RU" smtClean="0">
                <a:cs typeface="Arial" charset="0"/>
              </a:rPr>
              <a:t>За 5 лет (с 2006 по 2010 год) </a:t>
            </a:r>
            <a:r>
              <a:rPr lang="ru-RU" altLang="ru-RU" b="1" smtClean="0">
                <a:cs typeface="Arial" charset="0"/>
              </a:rPr>
              <a:t>мясное животноводство стало одной из наиболее динамично развивающихся отраслей сельского хозяйства</a:t>
            </a:r>
            <a:r>
              <a:rPr lang="ru-RU" altLang="ru-RU" smtClean="0">
                <a:cs typeface="Arial" charset="0"/>
              </a:rPr>
              <a:t>.  Рост составил </a:t>
            </a:r>
            <a:r>
              <a:rPr lang="ru-RU" altLang="ru-RU" b="1" smtClean="0">
                <a:cs typeface="Arial" charset="0"/>
              </a:rPr>
              <a:t>44%</a:t>
            </a:r>
            <a:r>
              <a:rPr lang="ru-RU" altLang="ru-RU" smtClean="0">
                <a:cs typeface="Arial" charset="0"/>
              </a:rPr>
              <a:t>. При этом </a:t>
            </a:r>
            <a:r>
              <a:rPr lang="ru-RU" altLang="ru-RU" b="1" smtClean="0">
                <a:cs typeface="Arial" charset="0"/>
              </a:rPr>
              <a:t>производство птицы </a:t>
            </a:r>
            <a:r>
              <a:rPr lang="ru-RU" altLang="ru-RU" smtClean="0">
                <a:cs typeface="Arial" charset="0"/>
              </a:rPr>
              <a:t>выросло </a:t>
            </a:r>
            <a:r>
              <a:rPr lang="ru-RU" altLang="ru-RU" b="1" smtClean="0">
                <a:cs typeface="Arial" charset="0"/>
              </a:rPr>
              <a:t>в 2 раза</a:t>
            </a:r>
            <a:r>
              <a:rPr lang="ru-RU" altLang="ru-RU" smtClean="0">
                <a:cs typeface="Arial" charset="0"/>
              </a:rPr>
              <a:t>, </a:t>
            </a:r>
            <a:r>
              <a:rPr lang="ru-RU" altLang="ru-RU" b="1" smtClean="0">
                <a:cs typeface="Arial" charset="0"/>
              </a:rPr>
              <a:t>свинины</a:t>
            </a:r>
            <a:r>
              <a:rPr lang="ru-RU" altLang="ru-RU" smtClean="0">
                <a:cs typeface="Arial" charset="0"/>
              </a:rPr>
              <a:t> – </a:t>
            </a:r>
            <a:r>
              <a:rPr lang="ru-RU" altLang="ru-RU" b="1" smtClean="0">
                <a:cs typeface="Arial" charset="0"/>
              </a:rPr>
              <a:t>на 50%</a:t>
            </a:r>
            <a:r>
              <a:rPr lang="ru-RU" altLang="ru-RU" smtClean="0">
                <a:cs typeface="Arial" charset="0"/>
              </a:rPr>
              <a:t>.</a:t>
            </a:r>
          </a:p>
          <a:p>
            <a:pPr indent="361596" eaLnBrk="1" hangingPunct="1"/>
            <a:endParaRPr lang="ru-RU" altLang="ru-RU" smtClean="0">
              <a:cs typeface="Arial" charset="0"/>
            </a:endParaRPr>
          </a:p>
          <a:p>
            <a:pPr indent="361596" eaLnBrk="1" hangingPunct="1"/>
            <a:endParaRPr lang="ru-RU" altLang="ru-RU" smtClean="0"/>
          </a:p>
        </p:txBody>
      </p:sp>
      <p:sp>
        <p:nvSpPr>
          <p:cNvPr id="29701" name="Номер слайда 3"/>
          <p:cNvSpPr txBox="1">
            <a:spLocks noGrp="1"/>
          </p:cNvSpPr>
          <p:nvPr/>
        </p:nvSpPr>
        <p:spPr bwMode="auto">
          <a:xfrm>
            <a:off x="3901629" y="9516249"/>
            <a:ext cx="2984924" cy="5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08" tIns="46355" rIns="92708" bIns="46355" anchor="b"/>
          <a:lstStyle>
            <a:lvl1pPr defTabSz="919163">
              <a:defRPr sz="1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/>
            <a:fld id="{E6AE6746-BFC7-472A-9B99-4A03F51976BD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792" indent="-2879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987" indent="-2303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2781" indent="-2303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3576" indent="-2303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371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5164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5960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6753" indent="-230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0E1FF7-5DBB-456E-86FF-B83B37DB06A9}" type="slidenum">
              <a:rPr lang="ru-RU" smtClean="0"/>
              <a:pPr eaLnBrk="1" hangingPunct="1">
                <a:defRPr/>
              </a:pPr>
              <a:t>3</a:t>
            </a:fld>
            <a:endParaRPr lang="ru-RU" smtClean="0"/>
          </a:p>
        </p:txBody>
      </p:sp>
      <p:sp>
        <p:nvSpPr>
          <p:cNvPr id="3174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33988" y="8650288"/>
            <a:ext cx="1978025" cy="1368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44912" y="1402720"/>
            <a:ext cx="5598340" cy="72132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08" tIns="46355" rIns="92708" bIns="46355" numCol="1" anchor="t" anchorCtr="0" compatLnSpc="1">
            <a:prstTxWarp prst="textNoShape">
              <a:avLst/>
            </a:prstTxWarp>
          </a:bodyPr>
          <a:lstStyle/>
          <a:p>
            <a:pPr indent="361596" eaLnBrk="1" hangingPunct="1"/>
            <a:r>
              <a:rPr lang="ru-RU" altLang="ru-RU" b="1" smtClean="0">
                <a:cs typeface="Arial" charset="0"/>
              </a:rPr>
              <a:t>Теперь о ситуации в животноводстве.</a:t>
            </a:r>
          </a:p>
          <a:p>
            <a:pPr indent="361596" eaLnBrk="1" hangingPunct="1"/>
            <a:endParaRPr lang="ru-RU" altLang="ru-RU" smtClean="0">
              <a:cs typeface="Arial" charset="0"/>
            </a:endParaRPr>
          </a:p>
          <a:p>
            <a:pPr indent="361596" eaLnBrk="1" hangingPunct="1"/>
            <a:r>
              <a:rPr lang="ru-RU" altLang="ru-RU" smtClean="0">
                <a:cs typeface="Arial" charset="0"/>
              </a:rPr>
              <a:t>За 5 лет (с 2006 по 2010 год) </a:t>
            </a:r>
            <a:r>
              <a:rPr lang="ru-RU" altLang="ru-RU" b="1" smtClean="0">
                <a:cs typeface="Arial" charset="0"/>
              </a:rPr>
              <a:t>мясное животноводство стало одной из наиболее динамично развивающихся отраслей сельского хозяйства</a:t>
            </a:r>
            <a:r>
              <a:rPr lang="ru-RU" altLang="ru-RU" smtClean="0">
                <a:cs typeface="Arial" charset="0"/>
              </a:rPr>
              <a:t>.  Рост составил </a:t>
            </a:r>
            <a:r>
              <a:rPr lang="ru-RU" altLang="ru-RU" b="1" smtClean="0">
                <a:cs typeface="Arial" charset="0"/>
              </a:rPr>
              <a:t>44%</a:t>
            </a:r>
            <a:r>
              <a:rPr lang="ru-RU" altLang="ru-RU" smtClean="0">
                <a:cs typeface="Arial" charset="0"/>
              </a:rPr>
              <a:t>. При этом </a:t>
            </a:r>
            <a:r>
              <a:rPr lang="ru-RU" altLang="ru-RU" b="1" smtClean="0">
                <a:cs typeface="Arial" charset="0"/>
              </a:rPr>
              <a:t>производство птицы </a:t>
            </a:r>
            <a:r>
              <a:rPr lang="ru-RU" altLang="ru-RU" smtClean="0">
                <a:cs typeface="Arial" charset="0"/>
              </a:rPr>
              <a:t>выросло </a:t>
            </a:r>
            <a:r>
              <a:rPr lang="ru-RU" altLang="ru-RU" b="1" smtClean="0">
                <a:cs typeface="Arial" charset="0"/>
              </a:rPr>
              <a:t>в 2 раза</a:t>
            </a:r>
            <a:r>
              <a:rPr lang="ru-RU" altLang="ru-RU" smtClean="0">
                <a:cs typeface="Arial" charset="0"/>
              </a:rPr>
              <a:t>, </a:t>
            </a:r>
            <a:r>
              <a:rPr lang="ru-RU" altLang="ru-RU" b="1" smtClean="0">
                <a:cs typeface="Arial" charset="0"/>
              </a:rPr>
              <a:t>свинины</a:t>
            </a:r>
            <a:r>
              <a:rPr lang="ru-RU" altLang="ru-RU" smtClean="0">
                <a:cs typeface="Arial" charset="0"/>
              </a:rPr>
              <a:t> – </a:t>
            </a:r>
            <a:r>
              <a:rPr lang="ru-RU" altLang="ru-RU" b="1" smtClean="0">
                <a:cs typeface="Arial" charset="0"/>
              </a:rPr>
              <a:t>на 50%</a:t>
            </a:r>
            <a:r>
              <a:rPr lang="ru-RU" altLang="ru-RU" smtClean="0">
                <a:cs typeface="Arial" charset="0"/>
              </a:rPr>
              <a:t>.</a:t>
            </a:r>
          </a:p>
          <a:p>
            <a:pPr indent="361596" eaLnBrk="1" hangingPunct="1"/>
            <a:endParaRPr lang="ru-RU" altLang="ru-RU" smtClean="0">
              <a:cs typeface="Arial" charset="0"/>
            </a:endParaRPr>
          </a:p>
          <a:p>
            <a:pPr indent="361596" eaLnBrk="1" hangingPunct="1"/>
            <a:endParaRPr lang="ru-RU" altLang="ru-RU" smtClean="0"/>
          </a:p>
        </p:txBody>
      </p:sp>
      <p:sp>
        <p:nvSpPr>
          <p:cNvPr id="31749" name="Номер слайда 3"/>
          <p:cNvSpPr txBox="1">
            <a:spLocks noGrp="1"/>
          </p:cNvSpPr>
          <p:nvPr/>
        </p:nvSpPr>
        <p:spPr bwMode="auto">
          <a:xfrm>
            <a:off x="3901629" y="9516249"/>
            <a:ext cx="2984924" cy="5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08" tIns="46355" rIns="92708" bIns="46355" anchor="b"/>
          <a:lstStyle>
            <a:lvl1pPr defTabSz="919163">
              <a:defRPr sz="1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defTabSz="919163">
              <a:defRPr sz="1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/>
            <a:fld id="{14F730D9-BA07-4626-8498-3CC063D82C08}" type="slidenum">
              <a:rPr lang="ru-RU" altLang="ru-RU" sz="1200">
                <a:latin typeface="Calibri" pitchFamily="34" charset="0"/>
              </a:rPr>
              <a:pPr algn="r"/>
              <a:t>3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</a:defRPr>
            </a:lvl1pPr>
            <a:lvl2pPr marL="750728" indent="-288741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54966" indent="-230993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16953" indent="-230993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78938" indent="-230993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40925" indent="-230993" defTabSz="811686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3002913" indent="-230993" defTabSz="811686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64896" indent="-230993" defTabSz="811686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926886" indent="-230993" defTabSz="811686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811686">
              <a:defRPr/>
            </a:pPr>
            <a:fld id="{181DFDD4-37FF-4483-A76B-1A94537C87C0}" type="slidenum">
              <a:rPr lang="ru-RU" altLang="ru-RU" sz="1200">
                <a:solidFill>
                  <a:srgbClr val="000000"/>
                </a:solidFill>
                <a:latin typeface="Cambria" pitchFamily="18" charset="0"/>
              </a:rPr>
              <a:pPr defTabSz="811686">
                <a:defRPr/>
              </a:pPr>
              <a:t>19</a:t>
            </a:fld>
            <a:endParaRPr lang="ru-RU" altLang="ru-RU" sz="12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8663" y="752475"/>
            <a:ext cx="5430837" cy="375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 bwMode="auto">
          <a:xfrm>
            <a:off x="689787" y="4760497"/>
            <a:ext cx="5510207" cy="45052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53" tIns="46727" rIns="93453" bIns="46727" numCol="1" anchor="t" anchorCtr="0" compatLnSpc="1">
            <a:prstTxWarp prst="textNoShape">
              <a:avLst/>
            </a:prstTxWarp>
          </a:bodyPr>
          <a:lstStyle/>
          <a:p>
            <a:pPr defTabSz="928562"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3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5888038"/>
            <a:ext cx="9906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5" tIns="40217" rIns="80435" bIns="40217" anchor="ctr"/>
          <a:lstStyle/>
          <a:p>
            <a:pPr algn="ctr"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5888736"/>
            <a:ext cx="9906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5" tIns="40217" rIns="80435" bIns="40217" anchor="ctr"/>
          <a:lstStyle/>
          <a:p>
            <a:pPr algn="ctr"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1" y="4853412"/>
            <a:ext cx="9163049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1" y="3886200"/>
            <a:ext cx="9163049" cy="914400"/>
          </a:xfrm>
        </p:spPr>
        <p:txBody>
          <a:bodyPr anchor="b"/>
          <a:lstStyle>
            <a:lvl1pPr marL="0" indent="0" algn="l">
              <a:buNone/>
              <a:defRPr sz="2500">
                <a:solidFill>
                  <a:schemeClr val="tx2">
                    <a:shade val="75000"/>
                  </a:schemeClr>
                </a:solidFill>
              </a:defRPr>
            </a:lvl1pPr>
            <a:lvl2pPr marL="478911" indent="0" algn="ctr">
              <a:buNone/>
            </a:lvl2pPr>
            <a:lvl3pPr marL="957822" indent="0" algn="ctr">
              <a:buNone/>
            </a:lvl3pPr>
            <a:lvl4pPr marL="1436733" indent="0" algn="ctr">
              <a:buNone/>
            </a:lvl4pPr>
            <a:lvl5pPr marL="1915644" indent="0" algn="ctr">
              <a:buNone/>
            </a:lvl5pPr>
            <a:lvl6pPr marL="2394554" indent="0" algn="ctr">
              <a:buNone/>
            </a:lvl6pPr>
            <a:lvl7pPr marL="2873466" indent="0" algn="ctr">
              <a:buNone/>
            </a:lvl7pPr>
            <a:lvl8pPr marL="3352377" indent="0" algn="ctr">
              <a:buNone/>
            </a:lvl8pPr>
            <a:lvl9pPr marL="3831287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E7A4-4176-4381-BFE1-9AE8BC9E0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8045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71B5-6FBC-4929-96BA-678B27B157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2810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2" y="549277"/>
            <a:ext cx="1981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549277"/>
            <a:ext cx="6769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CBD7-4C18-49AF-AC4D-CC0AA4DA9C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18690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6167-31D4-4541-A97D-819DF05BF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92975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68E7-0D3D-4821-B3D7-42F278EF1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35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0"/>
            <a:ext cx="31369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89B0-BE0F-4A5C-9407-DB7A1364A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0835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3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299200" y="0"/>
            <a:ext cx="36052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6262688" y="0"/>
            <a:ext cx="44450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5" tIns="40217" rIns="80435" bIns="40217" anchor="ctr"/>
          <a:lstStyle/>
          <a:p>
            <a:pPr algn="ctr"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262009" y="0"/>
            <a:ext cx="44577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5" tIns="40217" rIns="80435" bIns="40217" anchor="ctr"/>
          <a:lstStyle/>
          <a:p>
            <a:pPr algn="ctr"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1" y="1676400"/>
            <a:ext cx="9163049" cy="1219200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6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3C06-5A8C-44BE-BE51-8A0AE025A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96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9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1" y="1600200"/>
            <a:ext cx="4540251" cy="47244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2" y="1600200"/>
            <a:ext cx="4705349" cy="47244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A879-17BC-4795-A235-7908B5402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344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3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2" y="5410202"/>
            <a:ext cx="9328149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9" y="666750"/>
            <a:ext cx="4648102" cy="639762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2" y="666750"/>
            <a:ext cx="4649928" cy="639762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9" y="1316039"/>
            <a:ext cx="4648102" cy="39417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5" y="1316039"/>
            <a:ext cx="4645914" cy="39417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A8977-9982-4E80-81E5-705C11BEB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1838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9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1E2B-590D-471F-8A75-E2C822FA1D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1316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1494-E73E-42CE-A12A-75129D84F9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23899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57213" y="584911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299200" y="0"/>
            <a:ext cx="36052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6262688" y="0"/>
            <a:ext cx="44450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5" tIns="40217" rIns="80435" bIns="40217" anchor="ctr"/>
          <a:lstStyle/>
          <a:p>
            <a:pPr algn="ctr"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262009" y="0"/>
            <a:ext cx="44577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5" tIns="40217" rIns="80435" bIns="40217" anchor="ctr"/>
          <a:lstStyle/>
          <a:p>
            <a:pPr algn="ctr"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1" y="5486401"/>
            <a:ext cx="9163049" cy="520700"/>
          </a:xfrm>
        </p:spPr>
        <p:txBody>
          <a:bodyPr/>
          <a:lstStyle>
            <a:lvl1pPr algn="l">
              <a:buNone/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7" cy="4800600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2" y="609600"/>
            <a:ext cx="5785378" cy="480060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2894-A6E8-4741-8D21-09F01FCEF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77323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1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2" y="4993760"/>
            <a:ext cx="6356349" cy="522288"/>
          </a:xfrm>
        </p:spPr>
        <p:txBody>
          <a:bodyPr/>
          <a:lstStyle>
            <a:lvl1pPr algn="l">
              <a:buNone/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2" y="5533218"/>
            <a:ext cx="6356349" cy="768350"/>
          </a:xfrm>
        </p:spPr>
        <p:txBody>
          <a:bodyPr lIns="114939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7106-E303-4D31-9E0B-10E5CE82C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4614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3" y="105089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0"/>
            <a:ext cx="2724150" cy="288925"/>
          </a:xfrm>
          <a:prstGeom prst="rect">
            <a:avLst/>
          </a:prstGeom>
        </p:spPr>
        <p:txBody>
          <a:bodyPr vert="horz" lIns="95782" tIns="47891" rIns="95782" bIns="47891"/>
          <a:lstStyle>
            <a:lvl1pPr algn="l" defTabSz="80434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0"/>
            <a:ext cx="3632200" cy="288925"/>
          </a:xfrm>
          <a:prstGeom prst="rect">
            <a:avLst/>
          </a:prstGeom>
        </p:spPr>
        <p:txBody>
          <a:bodyPr vert="horz" lIns="95782" tIns="47891" rIns="95782" bIns="47891"/>
          <a:lstStyle>
            <a:lvl1pPr algn="r" defTabSz="80434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0"/>
            <a:ext cx="825500" cy="244475"/>
          </a:xfrm>
          <a:prstGeom prst="rect">
            <a:avLst/>
          </a:prstGeom>
        </p:spPr>
        <p:txBody>
          <a:bodyPr vert="horz" lIns="95782" tIns="47891" rIns="95782" bIns="47891"/>
          <a:lstStyle>
            <a:lvl1pPr algn="r" defTabSz="80434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D73C4-3FEB-4FE6-A1D7-6547B962C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lIns="95782" tIns="47891" rIns="95782" bIns="47891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3" y="105089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3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defTabSz="8043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73" r:id="rId4"/>
    <p:sldLayoutId id="2147484681" r:id="rId5"/>
    <p:sldLayoutId id="2147484674" r:id="rId6"/>
    <p:sldLayoutId id="2147484682" r:id="rId7"/>
    <p:sldLayoutId id="2147484683" r:id="rId8"/>
    <p:sldLayoutId id="2147484684" r:id="rId9"/>
    <p:sldLayoutId id="2147484675" r:id="rId10"/>
    <p:sldLayoutId id="2147484685" r:id="rId11"/>
    <p:sldLayoutId id="2147484676" r:id="rId12"/>
    <p:sldLayoutId id="2147484677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Medium" pitchFamily="34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400" kern="1200">
          <a:solidFill>
            <a:schemeClr val="tx2"/>
          </a:solidFill>
          <a:latin typeface="+mn-lt"/>
          <a:ea typeface="+mn-ea"/>
          <a:cs typeface="+mn-cs"/>
        </a:defRPr>
      </a:lvl1pPr>
      <a:lvl2pPr marL="777875" indent="-298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196975" indent="-238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500" kern="1200">
          <a:solidFill>
            <a:schemeClr val="tx2"/>
          </a:solidFill>
          <a:latin typeface="+mn-lt"/>
          <a:ea typeface="+mn-ea"/>
          <a:cs typeface="+mn-cs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634011" indent="-2394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3112921" indent="-2394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591832" indent="-2394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070743" indent="-2394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274" y="1426042"/>
            <a:ext cx="2366319" cy="2521675"/>
          </a:xfrm>
          <a:prstGeom prst="flowChartConnector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93700" y="198438"/>
            <a:ext cx="896461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2200" b="1">
                <a:solidFill>
                  <a:srgbClr val="E55427"/>
                </a:solidFill>
                <a:latin typeface="Arial" charset="0"/>
              </a:rPr>
              <a:t>Министерство сельского хозяйства Российской Федерации</a:t>
            </a:r>
          </a:p>
          <a:p>
            <a:pPr algn="ctr"/>
            <a:endParaRPr lang="ru-RU" altLang="ru-RU" sz="900" b="1">
              <a:solidFill>
                <a:srgbClr val="E55427"/>
              </a:solidFill>
              <a:latin typeface="Arial" charset="0"/>
            </a:endParaRPr>
          </a:p>
          <a:p>
            <a:pPr algn="ctr"/>
            <a:r>
              <a:rPr lang="ru-RU" altLang="ru-RU" sz="1800" b="1">
                <a:solidFill>
                  <a:srgbClr val="E55427"/>
                </a:solidFill>
                <a:latin typeface="Arial" charset="0"/>
              </a:rPr>
              <a:t>Департамент животноводства и племенного дела </a:t>
            </a:r>
            <a:endParaRPr lang="ru-RU" altLang="ru-RU" sz="1200" b="1">
              <a:solidFill>
                <a:srgbClr val="E55427"/>
              </a:solidFill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11956" y="4336026"/>
            <a:ext cx="8928100" cy="2123767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Роль малых форм хозяйствования, потенциал и точки роста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развитии животноводства</a:t>
            </a:r>
          </a:p>
          <a:p>
            <a:pPr algn="ctr">
              <a:lnSpc>
                <a:spcPct val="120000"/>
              </a:lnSpc>
              <a:defRPr/>
            </a:pPr>
            <a:endPara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Амерханов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Харон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Адиевич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директор  Департамента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 февраля 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641350" y="76517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400">
              <a:latin typeface="Calibri" pitchFamily="34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17475" y="115888"/>
            <a:ext cx="9596438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altLang="ru-RU" sz="1900" b="1">
                <a:solidFill>
                  <a:srgbClr val="870707"/>
                </a:solidFill>
                <a:latin typeface="Cambria" pitchFamily="18" charset="0"/>
              </a:rPr>
              <a:t>ТОВАРНОСТЬ МОЛОКА В РОССИЙСКОЙ ФЕДЕРАЦИИ С 2010 ПО 2020 ГОД, % </a:t>
            </a:r>
          </a:p>
        </p:txBody>
      </p:sp>
      <p:sp>
        <p:nvSpPr>
          <p:cNvPr id="22532" name="Text Box 25"/>
          <p:cNvSpPr txBox="1">
            <a:spLocks noChangeArrowheads="1"/>
          </p:cNvSpPr>
          <p:nvPr/>
        </p:nvSpPr>
        <p:spPr bwMode="auto">
          <a:xfrm>
            <a:off x="1130300" y="11255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400">
              <a:latin typeface="Calibri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275199"/>
              </p:ext>
            </p:extLst>
          </p:nvPr>
        </p:nvGraphicFramePr>
        <p:xfrm>
          <a:off x="165100" y="765175"/>
          <a:ext cx="9594850" cy="561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25256"/>
              </p:ext>
            </p:extLst>
          </p:nvPr>
        </p:nvGraphicFramePr>
        <p:xfrm>
          <a:off x="6146800" y="4926013"/>
          <a:ext cx="3613150" cy="15367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96205"/>
                <a:gridCol w="2116945"/>
              </a:tblGrid>
              <a:tr h="30734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 2010 году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66" marR="91466" marT="45671" marB="45671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647" marB="456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ХВК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+ 9,7 </a:t>
                      </a:r>
                      <a:r>
                        <a:rPr lang="ru-RU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п.п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СХО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+ 3,0 </a:t>
                      </a:r>
                      <a:r>
                        <a:rPr lang="ru-RU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п.п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ХН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 </a:t>
                      </a:r>
                      <a:r>
                        <a:rPr lang="ru-RU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п.п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КФХ (ИП)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+ 14,1 </a:t>
                      </a:r>
                      <a:r>
                        <a:rPr lang="ru-RU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п.п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71" marB="45671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2549" name="Группа 13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22550" name="Группа 15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18" name="Овал 17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  <p:grpSp>
            <p:nvGrpSpPr>
              <p:cNvPr id="22553" name="Группа 18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55" name="Прямоугольник 22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95189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494-E73E-42CE-A12A-75129D84F95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23044" y="42870"/>
            <a:ext cx="9478962" cy="836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  <a:t>РЕЙТИНГ РЕГИОНОВ ПО ТОВАРНОСТИ МОЛОКА В КФХ ЗА 2018 ГОД,%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  <a:cs typeface="Arial Cyr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0574281"/>
              </p:ext>
            </p:extLst>
          </p:nvPr>
        </p:nvGraphicFramePr>
        <p:xfrm>
          <a:off x="4731489" y="1860697"/>
          <a:ext cx="5174512" cy="463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7978299"/>
              </p:ext>
            </p:extLst>
          </p:nvPr>
        </p:nvGraphicFramePr>
        <p:xfrm>
          <a:off x="-1" y="1850066"/>
          <a:ext cx="5454504" cy="461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8788" y="1357947"/>
            <a:ext cx="469741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РЕГИОНЫ С НАИБОЛЬШИМ ПОКАЗАТЕЛЕМ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11239" y="1358320"/>
            <a:ext cx="425631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РЕГИОНЫ С НАИБОЛЬШИМ ПОКАЗАТЕЛЕМ</a:t>
            </a:r>
            <a:endParaRPr lang="ru-RU" b="1" dirty="0"/>
          </a:p>
        </p:txBody>
      </p:sp>
      <p:grpSp>
        <p:nvGrpSpPr>
          <p:cNvPr id="18" name="Группа 20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19" name="Группа 21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" name="Группа 24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315699" y="879483"/>
            <a:ext cx="946586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 – 72%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85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978898"/>
              </p:ext>
            </p:extLst>
          </p:nvPr>
        </p:nvGraphicFramePr>
        <p:xfrm>
          <a:off x="193675" y="836613"/>
          <a:ext cx="9717088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Лист" r:id="rId4" imgW="8420100" imgH="5019765" progId="Excel.Sheet.8">
                  <p:embed/>
                </p:oleObj>
              </mc:Choice>
              <mc:Fallback>
                <p:oleObj name="Лист" r:id="rId4" imgW="8420100" imgH="501976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836613"/>
                        <a:ext cx="9717088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641350" y="76517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400">
              <a:latin typeface="Calibri" pitchFamily="34" charset="0"/>
            </a:endParaRP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117475" y="115888"/>
            <a:ext cx="9596438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r>
              <a:rPr lang="ru-RU" altLang="ru-RU" sz="1800" b="1">
                <a:solidFill>
                  <a:srgbClr val="870707"/>
                </a:solidFill>
                <a:latin typeface="Cambria" pitchFamily="18" charset="0"/>
              </a:rPr>
              <a:t>ОХВАТ ИСКУССТВЕННЫМ ОСЕМЕНЕНИЕМ КОРОВ МОЛОЧНОГО СТАДА</a:t>
            </a:r>
          </a:p>
          <a:p>
            <a:pPr algn="ctr" defTabSz="914400"/>
            <a:r>
              <a:rPr lang="ru-RU" altLang="ru-RU" sz="1800" b="1">
                <a:solidFill>
                  <a:srgbClr val="870707"/>
                </a:solidFill>
                <a:latin typeface="Cambria" pitchFamily="18" charset="0"/>
              </a:rPr>
              <a:t>В РОССИЙСКОЙ ФЕДЕРАЦИИ, %</a:t>
            </a:r>
          </a:p>
        </p:txBody>
      </p:sp>
      <p:sp>
        <p:nvSpPr>
          <p:cNvPr id="24581" name="Text Box 25"/>
          <p:cNvSpPr txBox="1">
            <a:spLocks noChangeArrowheads="1"/>
          </p:cNvSpPr>
          <p:nvPr/>
        </p:nvSpPr>
        <p:spPr bwMode="auto">
          <a:xfrm>
            <a:off x="1130300" y="11255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400">
              <a:latin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19237"/>
              </p:ext>
            </p:extLst>
          </p:nvPr>
        </p:nvGraphicFramePr>
        <p:xfrm>
          <a:off x="4797425" y="4437063"/>
          <a:ext cx="4772025" cy="2025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9656"/>
                <a:gridCol w="1812369"/>
              </a:tblGrid>
              <a:tr h="490023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г. к 2012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 anchor="ctr" anchorCtr="1"/>
                </a:tc>
              </a:tr>
              <a:tr h="309868">
                <a:tc vMerge="1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ru-RU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+,- </a:t>
                      </a:r>
                      <a:r>
                        <a:rPr lang="ru-RU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п.п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 anchor="ctr" anchorCtr="1"/>
                </a:tc>
              </a:tr>
              <a:tr h="42587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Сельхозорганизации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+ 7,8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/>
                </a:tc>
              </a:tr>
              <a:tr h="39994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Хозяйства населения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+ 38,5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/>
                </a:tc>
              </a:tr>
              <a:tr h="39994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КФХ (ИП)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+ 42,0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9057" marR="99057" marT="45736" marB="45736"/>
                </a:tc>
              </a:tr>
            </a:tbl>
          </a:graphicData>
        </a:graphic>
      </p:graphicFrame>
      <p:grpSp>
        <p:nvGrpSpPr>
          <p:cNvPr id="24604" name="Группа 14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24605" name="Группа 16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20" name="Овал 19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608" name="Группа 20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10" name="Прямоугольник 22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7897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641350" y="76517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ru-RU" altLang="ru-RU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53988" y="341313"/>
            <a:ext cx="9598025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altLang="ru-RU" sz="1800" b="1" dirty="0">
                <a:solidFill>
                  <a:srgbClr val="870707"/>
                </a:solidFill>
                <a:latin typeface="Cambria" pitchFamily="18" charset="0"/>
              </a:rPr>
              <a:t>РЕЙТИНГ РЕГИОНОВ ПО ОХВАТУ ИССКУСТВЕННЫМ ОСМЕНЕНИЕМ КОРОВ </a:t>
            </a:r>
          </a:p>
          <a:p>
            <a:pPr algn="ctr">
              <a:lnSpc>
                <a:spcPct val="110000"/>
              </a:lnSpc>
            </a:pPr>
            <a:r>
              <a:rPr lang="ru-RU" altLang="ru-RU" sz="1800" b="1" dirty="0">
                <a:solidFill>
                  <a:srgbClr val="870707"/>
                </a:solidFill>
                <a:latin typeface="Cambria" pitchFamily="18" charset="0"/>
              </a:rPr>
              <a:t>МОЛОЧНОГО СТАДА В  </a:t>
            </a:r>
            <a:r>
              <a:rPr lang="ru-RU" altLang="ru-RU" sz="1800" b="1" dirty="0" smtClean="0">
                <a:solidFill>
                  <a:srgbClr val="870707"/>
                </a:solidFill>
                <a:latin typeface="Cambria" pitchFamily="18" charset="0"/>
              </a:rPr>
              <a:t>КФХ, </a:t>
            </a:r>
            <a:r>
              <a:rPr lang="ru-RU" altLang="ru-RU" sz="1800" b="1" dirty="0">
                <a:solidFill>
                  <a:srgbClr val="870707"/>
                </a:solidFill>
                <a:latin typeface="Cambria" pitchFamily="18" charset="0"/>
              </a:rPr>
              <a:t>%</a:t>
            </a:r>
          </a:p>
        </p:txBody>
      </p:sp>
      <p:sp>
        <p:nvSpPr>
          <p:cNvPr id="23556" name="Text Box 25"/>
          <p:cNvSpPr txBox="1">
            <a:spLocks noChangeArrowheads="1"/>
          </p:cNvSpPr>
          <p:nvPr/>
        </p:nvSpPr>
        <p:spPr bwMode="auto">
          <a:xfrm>
            <a:off x="1130300" y="11255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ru-RU" altLang="ru-RU" sz="14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3557" name="Группа 14"/>
          <p:cNvGrpSpPr>
            <a:grpSpLocks/>
          </p:cNvGrpSpPr>
          <p:nvPr/>
        </p:nvGrpSpPr>
        <p:grpSpPr bwMode="auto">
          <a:xfrm>
            <a:off x="165100" y="6462713"/>
            <a:ext cx="9617075" cy="404812"/>
            <a:chOff x="165100" y="6463277"/>
            <a:chExt cx="9616463" cy="404248"/>
          </a:xfrm>
        </p:grpSpPr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165100" y="6499738"/>
              <a:ext cx="9594239" cy="0"/>
            </a:xfrm>
            <a:prstGeom prst="line">
              <a:avLst/>
            </a:prstGeom>
            <a:ln w="12700">
              <a:solidFill>
                <a:srgbClr val="87070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graphicFrame>
        <p:nvGraphicFramePr>
          <p:cNvPr id="23558" name="Диаграмма 1"/>
          <p:cNvGraphicFramePr>
            <a:graphicFrameLocks/>
          </p:cNvGraphicFramePr>
          <p:nvPr/>
        </p:nvGraphicFramePr>
        <p:xfrm>
          <a:off x="688975" y="1228725"/>
          <a:ext cx="9267825" cy="52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r:id="rId5" imgW="9266723" imgH="5279594" progId="Excel.Chart.8">
                  <p:embed/>
                </p:oleObj>
              </mc:Choice>
              <mc:Fallback>
                <p:oleObj r:id="rId5" imgW="9266723" imgH="52795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228725"/>
                        <a:ext cx="9267825" cy="528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>
            <a:off x="9525" y="3722835"/>
            <a:ext cx="9906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i.dzhoy\Downloads\gxygxveejvsqfycsrggc.png"/>
          <p:cNvPicPr>
            <a:picLocks noChangeAspect="1" noChangeArrowheads="1"/>
          </p:cNvPicPr>
          <p:nvPr/>
        </p:nvPicPr>
        <p:blipFill rotWithShape="1">
          <a:blip r:embed="rId7"/>
          <a:srcRect l="90875" t="81079" r="391" b="-54"/>
          <a:stretch/>
        </p:blipFill>
        <p:spPr bwMode="auto">
          <a:xfrm>
            <a:off x="450850" y="2184400"/>
            <a:ext cx="831850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i.dzhoy\Downloads\gxygxveejvsqfycsrggc.png"/>
          <p:cNvPicPr>
            <a:picLocks noChangeAspect="1" noChangeArrowheads="1"/>
          </p:cNvPicPr>
          <p:nvPr/>
        </p:nvPicPr>
        <p:blipFill rotWithShape="1">
          <a:blip r:embed="rId8"/>
          <a:srcRect l="90875" t="62105" r="391" b="18921"/>
          <a:stretch/>
        </p:blipFill>
        <p:spPr bwMode="auto">
          <a:xfrm>
            <a:off x="450850" y="4560888"/>
            <a:ext cx="831850" cy="102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19050" y="1646238"/>
            <a:ext cx="1774825" cy="161925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Регионы лидеры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3025" y="3981450"/>
            <a:ext cx="1720850" cy="1603375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Регионы аутсайдеры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4" name="Прямоугольник 7"/>
          <p:cNvSpPr>
            <a:spLocks noChangeArrowheads="1"/>
          </p:cNvSpPr>
          <p:nvPr/>
        </p:nvSpPr>
        <p:spPr bwMode="auto">
          <a:xfrm>
            <a:off x="479425" y="6496050"/>
            <a:ext cx="8764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EA3800"/>
                </a:solidFill>
              </a:rPr>
              <a:t>Департамент животноводства и племенного дела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255588" y="6515100"/>
            <a:ext cx="406400" cy="277813"/>
          </a:xfrm>
          <a:prstGeom prst="ellipse">
            <a:avLst/>
          </a:prstGeom>
          <a:solidFill>
            <a:srgbClr val="C25552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043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4E69F-F175-4393-9214-52B62071A3B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Прямоугольник 37"/>
          <p:cNvSpPr>
            <a:spLocks noChangeArrowheads="1"/>
          </p:cNvSpPr>
          <p:nvPr/>
        </p:nvSpPr>
        <p:spPr bwMode="auto">
          <a:xfrm>
            <a:off x="14287" y="342135"/>
            <a:ext cx="9896475" cy="6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40" tIns="39420" rIns="78840" bIns="3942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870707"/>
                </a:solidFill>
                <a:latin typeface="Cambria" pitchFamily="18" charset="0"/>
              </a:rPr>
              <a:t>Наличие техников и пунктов по искусственному осеменению коров и телок </a:t>
            </a:r>
          </a:p>
          <a:p>
            <a:pPr algn="ctr"/>
            <a:r>
              <a:rPr lang="ru-RU" altLang="ru-RU" sz="1800" b="1" dirty="0" smtClean="0">
                <a:solidFill>
                  <a:srgbClr val="870707"/>
                </a:solidFill>
                <a:latin typeface="Cambria" pitchFamily="18" charset="0"/>
              </a:rPr>
              <a:t>  </a:t>
            </a:r>
            <a:endParaRPr lang="ru-RU" altLang="ru-RU" sz="1800" b="1" dirty="0">
              <a:solidFill>
                <a:srgbClr val="870707"/>
              </a:solidFill>
              <a:latin typeface="Cambria" pitchFamily="18" charset="0"/>
            </a:endParaRPr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5" name="Группа 21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7" name="Овал 6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13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Группа 24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07438"/>
              </p:ext>
            </p:extLst>
          </p:nvPr>
        </p:nvGraphicFramePr>
        <p:xfrm>
          <a:off x="165099" y="998155"/>
          <a:ext cx="9616464" cy="5349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5950"/>
                <a:gridCol w="1099419"/>
                <a:gridCol w="1006390"/>
                <a:gridCol w="1140941"/>
                <a:gridCol w="1140941"/>
                <a:gridCol w="1140941"/>
                <a:gridCol w="1140941"/>
                <a:gridCol w="1140941"/>
              </a:tblGrid>
              <a:tr h="784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субъекта Российской Федерации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Имеется техников по искусственному  осеменению</a:t>
                      </a:r>
                      <a:r>
                        <a:rPr lang="ru-RU" sz="14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чел.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Наличие пунктов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</a:t>
                      </a:r>
                      <a:r>
                        <a:rPr lang="ru-RU" sz="14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реализованного семени быков – производителей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ru-RU" sz="140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в частном секторе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ru-RU" sz="140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в частном секторе</a:t>
                      </a:r>
                      <a:endParaRPr kumimoji="0" lang="ru-RU" sz="14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ru-RU" sz="140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Мобильных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ru-RU" sz="140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в частном секторе</a:t>
                      </a:r>
                      <a:endParaRPr kumimoji="0" lang="ru-RU" sz="1400" b="1" i="0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47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Российская Федерация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3 545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12 401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15 094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1 958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0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Центральный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2 513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2 595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3 172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1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Северо-Западный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Южный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Северо-Кавказский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Приволжский</a:t>
                      </a:r>
                      <a:r>
                        <a:rPr lang="ru-RU" sz="12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4 165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4 405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2 584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244 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Уральский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Сибирский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1 851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2 297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Дальневосточный Ф.О.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5 092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628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27721" y="3689491"/>
            <a:ext cx="5018567" cy="11098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4563" y="1470347"/>
            <a:ext cx="7091994" cy="2217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641350" y="76517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14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533" name="Text Box 25"/>
          <p:cNvSpPr txBox="1">
            <a:spLocks noChangeArrowheads="1"/>
          </p:cNvSpPr>
          <p:nvPr/>
        </p:nvSpPr>
        <p:spPr bwMode="auto">
          <a:xfrm>
            <a:off x="1130301" y="1125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14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24437" y="220665"/>
            <a:ext cx="9906000" cy="561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bIns="9144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 Antiqua"/>
              </a:rPr>
              <a:t>ПОДДЕРЖКА ПЛЕМЕННОГО ЖИВОТНОВОДСТВА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 Antiqua"/>
              </a:rPr>
              <a:t>КРЕСТЬЯНСКИХ (ФЕРМЕРСКИХ) ХОЗЯЙСТВ В 2018 Г.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14330051"/>
              </p:ext>
            </p:extLst>
          </p:nvPr>
        </p:nvGraphicFramePr>
        <p:xfrm>
          <a:off x="1771421" y="1498532"/>
          <a:ext cx="6187530" cy="24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8" y="4000839"/>
            <a:ext cx="2047064" cy="188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Выноска 1 17"/>
          <p:cNvSpPr/>
          <p:nvPr/>
        </p:nvSpPr>
        <p:spPr>
          <a:xfrm>
            <a:off x="3387583" y="5029811"/>
            <a:ext cx="5856430" cy="1351323"/>
          </a:xfrm>
          <a:prstGeom prst="borderCallout1">
            <a:avLst>
              <a:gd name="adj1" fmla="val 1270"/>
              <a:gd name="adj2" fmla="val -13"/>
              <a:gd name="adj3" fmla="val 61521"/>
              <a:gd name="adj4" fmla="val -9949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Общий объем субсидий К(Ф)Х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98,9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млн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рублей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(в 2 раза к 2017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г.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i="1" kern="0" dirty="0" smtClean="0">
                <a:solidFill>
                  <a:prstClr val="black"/>
                </a:solidFill>
                <a:latin typeface="Century Gothic" panose="020B0502020202020204"/>
              </a:rPr>
              <a:t>На племенное маточное поголовье 2017 года;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i="1" kern="0" dirty="0" smtClean="0">
                <a:solidFill>
                  <a:prstClr val="black"/>
                </a:solidFill>
                <a:latin typeface="Century Gothic" panose="020B0502020202020204"/>
              </a:rPr>
              <a:t>-На приобретение маточного молодняка. </a:t>
            </a: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4552367" y="3830892"/>
            <a:ext cx="35692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741503"/>
            <a:r>
              <a:rPr lang="ru-RU" altLang="ru-RU" sz="1400" u="sng" dirty="0" smtClean="0">
                <a:solidFill>
                  <a:prstClr val="black"/>
                </a:solidFill>
                <a:latin typeface="Franklin Gothic Book" pitchFamily="34" charset="0"/>
              </a:rPr>
              <a:t>по Российской Федерации</a:t>
            </a:r>
          </a:p>
          <a:p>
            <a:pPr algn="ctr" defTabSz="741503"/>
            <a:r>
              <a:rPr lang="ru-RU" altLang="ru-RU" sz="1400" b="1" u="sng" dirty="0" smtClean="0">
                <a:solidFill>
                  <a:srgbClr val="FF0000"/>
                </a:solidFill>
                <a:latin typeface="Franklin Gothic Book" pitchFamily="34" charset="0"/>
              </a:rPr>
              <a:t>НА </a:t>
            </a:r>
            <a:r>
              <a:rPr lang="ru-RU" altLang="ru-RU" sz="1400" b="1" u="sng" dirty="0">
                <a:solidFill>
                  <a:srgbClr val="FF0000"/>
                </a:solidFill>
                <a:latin typeface="Franklin Gothic Book" pitchFamily="34" charset="0"/>
              </a:rPr>
              <a:t>ПЛЕМЕННОЕ </a:t>
            </a:r>
            <a:r>
              <a:rPr lang="ru-RU" altLang="ru-RU" sz="1400" b="1" u="sng" dirty="0" smtClean="0">
                <a:solidFill>
                  <a:srgbClr val="FF0000"/>
                </a:solidFill>
                <a:latin typeface="Franklin Gothic Book" pitchFamily="34" charset="0"/>
              </a:rPr>
              <a:t>ЖИВОТНОВОДСТВО</a:t>
            </a:r>
          </a:p>
          <a:p>
            <a:pPr algn="ctr" defTabSz="741503"/>
            <a:r>
              <a:rPr lang="ru-RU" altLang="ru-RU" sz="1400" b="1" u="sng" dirty="0" smtClean="0">
                <a:solidFill>
                  <a:prstClr val="black"/>
                </a:solidFill>
                <a:latin typeface="Franklin Gothic Book" pitchFamily="34" charset="0"/>
              </a:rPr>
              <a:t>12</a:t>
            </a:r>
            <a:r>
              <a:rPr lang="ru-RU" altLang="ru-RU" sz="1400" u="sng" dirty="0" smtClean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ru-RU" altLang="ru-RU" sz="1400" u="sng" dirty="0">
                <a:solidFill>
                  <a:prstClr val="black"/>
                </a:solidFill>
                <a:latin typeface="Franklin Gothic Book" pitchFamily="34" charset="0"/>
              </a:rPr>
              <a:t>млрд. </a:t>
            </a:r>
            <a:r>
              <a:rPr lang="ru-RU" altLang="ru-RU" sz="1400" u="sng" dirty="0" smtClean="0">
                <a:solidFill>
                  <a:prstClr val="black"/>
                </a:solidFill>
                <a:latin typeface="Franklin Gothic Book" pitchFamily="34" charset="0"/>
              </a:rPr>
              <a:t>рублей (ФБ+РБ)</a:t>
            </a:r>
            <a:endParaRPr lang="ru-RU" altLang="ru-RU" sz="1400" u="sng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ctr" defTabSz="741503"/>
            <a:endParaRPr lang="ru-RU" altLang="ru-RU" sz="1400" b="1" u="sng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grpSp>
        <p:nvGrpSpPr>
          <p:cNvPr id="15" name="Группа 20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16" name="Группа 21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23" name="Овал 22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14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" name="Группа 24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032387" y="1073150"/>
            <a:ext cx="832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Племенные организации на базе К(Ф)Х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9277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4E69F-F175-4393-9214-52B62071A3B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4" name="Группа 21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6" name="Овал 5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Группа 24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0" name="Прямоугольник 37"/>
          <p:cNvSpPr>
            <a:spLocks noChangeArrowheads="1"/>
          </p:cNvSpPr>
          <p:nvPr/>
        </p:nvSpPr>
        <p:spPr bwMode="auto">
          <a:xfrm>
            <a:off x="14287" y="342135"/>
            <a:ext cx="9896475" cy="35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40" tIns="39420" rIns="78840" bIns="3942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870707"/>
                </a:solidFill>
                <a:latin typeface="Cambria" pitchFamily="18" charset="0"/>
              </a:rPr>
              <a:t>ГОСУДАРСТВЕННЫЙ ПЛЕМЕННОЙ РЕГИСТР В КФХ</a:t>
            </a:r>
            <a:endParaRPr lang="ru-RU" altLang="ru-RU" sz="1800" b="1" dirty="0">
              <a:solidFill>
                <a:srgbClr val="870707"/>
              </a:solidFill>
              <a:latin typeface="Cambr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87530"/>
              </p:ext>
            </p:extLst>
          </p:nvPr>
        </p:nvGraphicFramePr>
        <p:xfrm>
          <a:off x="255588" y="865239"/>
          <a:ext cx="9419356" cy="5476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789"/>
                <a:gridCol w="2763721"/>
                <a:gridCol w="1383025"/>
                <a:gridCol w="1681316"/>
                <a:gridCol w="1478380"/>
                <a:gridCol w="1540125"/>
              </a:tblGrid>
              <a:tr h="56899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Порода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0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На 01..01..2019 Поголовье коров, гол.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Молочная продуктивность, кг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выход телят,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531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КРЕСТЬЯНСКОЕ ХОЗЯЙСТВО «РЕЧНОЕ»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ЛИПЕЦКАЯ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симментальская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545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7266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27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КРЕСТЬЯНСКОЕ ХОЗЯЙСТВО «КАРСАКБАЕВ К Б»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ЧЕЛЯБИНСКАЯ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черно-пестрая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8680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КРЕСТЬЯНСКОЕ (ФЕРМЕРСКОЕ) ХОЗЯЙСТВО СОБИНА НИКОЛАЯ ИВАНОВИЧА,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УДМУРТСКАЯ РЕСПУБЛИКА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черно-пестрая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8593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75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КРЕСТЬЯНСКОЕ ХОЗЯЙСТВО «ТЕМП»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СВЕРДЛОВСКАЯ ОБЛАСТЬ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черно-пестрая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7294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27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КРЕСТЬЯНСКОЕ ФЕРМЕРСКОЕ ХОЗЯЙСТВО «ГОРЯЧИЙ КЛЮЧ» 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ОМСКАЯ ОБЛАСТЬ</a:t>
                      </a:r>
                      <a:endParaRPr kumimoji="0" lang="ru-RU" sz="1200" b="1" i="0" u="none" strike="noStrik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красная степная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4786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52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91692" y="4032826"/>
            <a:ext cx="4300574" cy="140349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Объем средств федерального бюджета: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2 016,2 млн. рублей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>
            <a:endCxn id="11" idx="0"/>
          </p:cNvCxnSpPr>
          <p:nvPr/>
        </p:nvCxnSpPr>
        <p:spPr>
          <a:xfrm flipH="1">
            <a:off x="2541979" y="3283974"/>
            <a:ext cx="1528576" cy="7488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459376" y="3987209"/>
            <a:ext cx="4300574" cy="140349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Объем средств регионального бюджета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1 622,0 млн. рублей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810865" y="3283974"/>
            <a:ext cx="1641987" cy="7488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494-E73E-42CE-A12A-75129D84F95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4" name="Группа 21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6" name="Овал 5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16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Группа 24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0" name="Овал 9"/>
          <p:cNvSpPr/>
          <p:nvPr/>
        </p:nvSpPr>
        <p:spPr>
          <a:xfrm>
            <a:off x="1029350" y="1438483"/>
            <a:ext cx="7325832" cy="17668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Государственная поддержка направленная на развитие </a:t>
            </a:r>
            <a:br>
              <a:rPr lang="ru-RU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1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КФХ и ИП за 2015-2018 годы:</a:t>
            </a:r>
          </a:p>
          <a:p>
            <a:pPr algn="ctr"/>
            <a:endParaRPr lang="ru-RU" sz="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638,2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sp>
        <p:nvSpPr>
          <p:cNvPr id="23" name="Прямоугольник 37"/>
          <p:cNvSpPr>
            <a:spLocks noChangeArrowheads="1"/>
          </p:cNvSpPr>
          <p:nvPr/>
        </p:nvSpPr>
        <p:spPr bwMode="auto">
          <a:xfrm>
            <a:off x="14287" y="143909"/>
            <a:ext cx="9896475" cy="91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40" tIns="39420" rIns="78840" bIns="3942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870707"/>
                </a:solidFill>
                <a:latin typeface="Cambria" pitchFamily="18" charset="0"/>
              </a:rPr>
              <a:t>ГОСУДАРСТВЕННАЯ ПОДДЕРЖКА НА 1 КИЛОГРАММ РЕАЛИЗОВАННОГО И (ИЛИ) ОТГРУЖЕННОГО НА СОБСТВЕННУЮ ПЕРЕРАБОТКУ МОЛОКА В  КФХ И ИП </a:t>
            </a:r>
          </a:p>
          <a:p>
            <a:pPr algn="ctr"/>
            <a:r>
              <a:rPr lang="ru-RU" altLang="ru-RU" sz="1800" b="1" dirty="0" smtClean="0">
                <a:solidFill>
                  <a:srgbClr val="870707"/>
                </a:solidFill>
                <a:latin typeface="Cambria" pitchFamily="18" charset="0"/>
              </a:rPr>
              <a:t>В РОССИЙСКОЙ ФЕДЕРАЦИИ ЗА 2015-2018 ГОДЫ</a:t>
            </a:r>
            <a:endParaRPr lang="ru-RU" altLang="ru-RU" sz="1800" b="1" dirty="0">
              <a:solidFill>
                <a:srgbClr val="870707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99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193675" y="115888"/>
            <a:ext cx="9586913" cy="936625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поддержка северного оленеводства, овцеводства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козоводства, табунного мясного коневодства, производства шерсти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29391"/>
              </p:ext>
            </p:extLst>
          </p:nvPr>
        </p:nvGraphicFramePr>
        <p:xfrm>
          <a:off x="-144463" y="1958975"/>
          <a:ext cx="3608388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1033"/>
              </p:ext>
            </p:extLst>
          </p:nvPr>
        </p:nvGraphicFramePr>
        <p:xfrm>
          <a:off x="2819400" y="1730375"/>
          <a:ext cx="3978275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0650" y="1155700"/>
            <a:ext cx="2876550" cy="1077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Северное оленеводство,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мясное табунное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коневодство</a:t>
            </a:r>
          </a:p>
          <a:p>
            <a:pPr algn="ctr" eaLnBrk="1" hangingPunct="1"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568,8 млн. рублей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395663" y="1155700"/>
            <a:ext cx="27178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Овцеводство и козоводство</a:t>
            </a:r>
          </a:p>
          <a:p>
            <a:pPr algn="ctr"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945,5 млн. рублей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93675" y="5756275"/>
            <a:ext cx="2833688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/>
              <a:t>Доля КФХ –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0099"/>
                </a:solidFill>
              </a:rPr>
              <a:t>132,5 млн. рублей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395663" y="5157788"/>
            <a:ext cx="2717800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/>
              <a:t>Доля КФХ –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0099"/>
                </a:solidFill>
              </a:rPr>
              <a:t>587,5 млн. рублей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88686"/>
              </p:ext>
            </p:extLst>
          </p:nvPr>
        </p:nvGraphicFramePr>
        <p:xfrm>
          <a:off x="6245225" y="2070100"/>
          <a:ext cx="3609975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667500" y="1168400"/>
            <a:ext cx="2900363" cy="1077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шерсти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173,5 млн. рублей 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667500" y="5741988"/>
            <a:ext cx="2900363" cy="5857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/>
              <a:t>Доля КФХ – </a:t>
            </a:r>
          </a:p>
          <a:p>
            <a:pPr algn="ctr" eaLnBrk="1" hangingPunct="1">
              <a:defRPr/>
            </a:pPr>
            <a:r>
              <a:rPr lang="ru-RU" b="1" smtClean="0">
                <a:solidFill>
                  <a:srgbClr val="000099"/>
                </a:solidFill>
              </a:rPr>
              <a:t>43,5 </a:t>
            </a:r>
            <a:r>
              <a:rPr lang="ru-RU" b="1" dirty="0" smtClean="0">
                <a:solidFill>
                  <a:srgbClr val="000099"/>
                </a:solidFill>
              </a:rPr>
              <a:t>млн. рублей</a:t>
            </a:r>
          </a:p>
        </p:txBody>
      </p:sp>
      <p:grpSp>
        <p:nvGrpSpPr>
          <p:cNvPr id="26636" name="Группа 20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26637" name="Группа 21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C25552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cs typeface="Arial" pitchFamily="34" charset="0"/>
                  </a:rPr>
                  <a:t>17</a:t>
                </a:r>
                <a:endParaRPr lang="ru-RU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grpSp>
            <p:nvGrpSpPr>
              <p:cNvPr id="26640" name="Группа 24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E5542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42" name="Прямоугольник 23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sz="1400" b="1">
                      <a:solidFill>
                        <a:schemeClr val="accent2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infoindustria.com.ua/wp-content/uploads/2014/06/povyishenie-2-1024x83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807624"/>
            <a:ext cx="9594850" cy="56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65112" y="807624"/>
            <a:ext cx="9456737" cy="0"/>
          </a:xfrm>
          <a:prstGeom prst="line">
            <a:avLst/>
          </a:prstGeom>
          <a:ln w="31750" cap="rnd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65100" y="126355"/>
            <a:ext cx="9596438" cy="5762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  <a:t>ОСНОВНЫЕ  МЕРОПРИЯТИЯ ПО РАЗВИТИЮ  ЖИВОТНОВОДСТВА </a:t>
            </a:r>
            <a:endParaRPr lang="ru-RU" sz="1800" b="1" dirty="0">
              <a:solidFill>
                <a:srgbClr val="C00000"/>
              </a:solidFill>
              <a:latin typeface="Cambria" pitchFamily="18" charset="0"/>
              <a:cs typeface="Arial Cyr" pitchFamily="34" charset="0"/>
            </a:endParaRPr>
          </a:p>
        </p:txBody>
      </p:sp>
      <p:sp>
        <p:nvSpPr>
          <p:cNvPr id="10" name="TextBox 49"/>
          <p:cNvSpPr txBox="1">
            <a:spLocks noChangeArrowheads="1"/>
          </p:cNvSpPr>
          <p:nvPr/>
        </p:nvSpPr>
        <p:spPr bwMode="auto">
          <a:xfrm>
            <a:off x="845860" y="2074902"/>
            <a:ext cx="8584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улучшению воспроизводства стада крупного рогатого скота, с целью  доведения выхода телят в регионах не менее 80 голов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alt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894470" y="1477969"/>
            <a:ext cx="8584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прирост поголовья молочных коров в сельхозпредприятиях и крестьянских фермерских хозяйствах к 2020 году на 25 тыс.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голов;</a:t>
            </a:r>
            <a:endParaRPr lang="ru-RU" alt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894471" y="2681687"/>
            <a:ext cx="8584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меры по реализации генетического потенциала молочной продуктивности коров с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80%, в том числе за счет сбалансированного и полноценного кормления; </a:t>
            </a:r>
          </a:p>
        </p:txBody>
      </p:sp>
      <p:sp>
        <p:nvSpPr>
          <p:cNvPr id="18" name="TextBox 49"/>
          <p:cNvSpPr txBox="1">
            <a:spLocks noChangeArrowheads="1"/>
          </p:cNvSpPr>
          <p:nvPr/>
        </p:nvSpPr>
        <p:spPr bwMode="auto">
          <a:xfrm>
            <a:off x="894472" y="3428450"/>
            <a:ext cx="86730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меры по доведению уровня охвата искусственным осеменением крупного рогатого скота к 2020 году в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сельхозпредприятиях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 менее 100%;</a:t>
            </a:r>
          </a:p>
          <a:p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крестьянских (фермерских хозяйствах – не менее 80%;</a:t>
            </a:r>
          </a:p>
          <a:p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хозяйствах населения – не менее 60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%;</a:t>
            </a:r>
            <a:endParaRPr lang="ru-RU" alt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9" name="TextBox 49"/>
          <p:cNvSpPr txBox="1">
            <a:spLocks noChangeArrowheads="1"/>
          </p:cNvSpPr>
          <p:nvPr/>
        </p:nvSpPr>
        <p:spPr bwMode="auto">
          <a:xfrm>
            <a:off x="894474" y="5655533"/>
            <a:ext cx="85844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410313" y="1555487"/>
            <a:ext cx="358248" cy="350538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3" y="2160017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4" y="275756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5" y="3505822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3" y="461371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"/>
          <p:cNvGrpSpPr>
            <a:grpSpLocks/>
          </p:cNvGrpSpPr>
          <p:nvPr/>
        </p:nvGrpSpPr>
        <p:grpSpPr bwMode="auto">
          <a:xfrm>
            <a:off x="0" y="6499225"/>
            <a:ext cx="9906000" cy="404813"/>
            <a:chOff x="0" y="6463277"/>
            <a:chExt cx="9906000" cy="404248"/>
          </a:xfrm>
        </p:grpSpPr>
        <p:grpSp>
          <p:nvGrpSpPr>
            <p:cNvPr id="34" name="Группа 3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36" name="Овал 35"/>
              <p:cNvSpPr/>
              <p:nvPr/>
            </p:nvSpPr>
            <p:spPr bwMode="auto">
              <a:xfrm>
                <a:off x="255588" y="6515592"/>
                <a:ext cx="406400" cy="277424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7" name="Группа 6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165100" y="6499739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Прямоугольник 8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24" name="TextBox 49"/>
          <p:cNvSpPr txBox="1">
            <a:spLocks noChangeArrowheads="1"/>
          </p:cNvSpPr>
          <p:nvPr/>
        </p:nvSpPr>
        <p:spPr bwMode="auto">
          <a:xfrm>
            <a:off x="894474" y="4442466"/>
            <a:ext cx="86730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Рекомендовать органам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исполнительной власти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АПК субъектов  увеличить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 посева высокобелковых кормовых культур в структуре посевных площадей с целью обеспечения физиологической потребности сельскохозяйственных животных в высококачественных кормах</a:t>
            </a:r>
            <a:r>
              <a:rPr lang="ru-RU" sz="1400" dirty="0" smtClean="0"/>
              <a:t>.;</a:t>
            </a:r>
            <a:endParaRPr lang="ru-RU" alt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7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>
            <a:off x="262913" y="197385"/>
            <a:ext cx="951865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870707"/>
                </a:solidFill>
                <a:latin typeface="Cambria" pitchFamily="18" charset="0"/>
              </a:rPr>
              <a:t>ДИНАМИКА ПРОИЗВОДСТВА ПРОДУКЦИИ  ЖИВОТНОВОДСТВА</a:t>
            </a:r>
          </a:p>
          <a:p>
            <a:pPr algn="ctr"/>
            <a:r>
              <a:rPr lang="ru-RU" altLang="ru-RU" sz="2000" b="1" dirty="0">
                <a:solidFill>
                  <a:srgbClr val="870707"/>
                </a:solidFill>
                <a:latin typeface="Cambria" pitchFamily="18" charset="0"/>
              </a:rPr>
              <a:t> В КРЕСТЬЯНСКИХ (ФЕРМЕРСКИХ) ХОЗЯЙСТВАХ </a:t>
            </a:r>
            <a:r>
              <a:rPr lang="ru-RU" altLang="ru-RU" sz="2000" b="1" dirty="0" smtClean="0">
                <a:solidFill>
                  <a:srgbClr val="870707"/>
                </a:solidFill>
                <a:latin typeface="Cambria" pitchFamily="18" charset="0"/>
              </a:rPr>
              <a:t> РОССИИ</a:t>
            </a:r>
          </a:p>
          <a:p>
            <a:pPr algn="ctr"/>
            <a:r>
              <a:rPr lang="ru-RU" altLang="ru-RU" sz="2000" b="1" dirty="0" smtClean="0">
                <a:solidFill>
                  <a:srgbClr val="870707"/>
                </a:solidFill>
                <a:latin typeface="Cambria" pitchFamily="18" charset="0"/>
              </a:rPr>
              <a:t>2018 г в % 2008 г.</a:t>
            </a:r>
            <a:endParaRPr lang="ru-RU" altLang="ru-RU" sz="2000" b="1" dirty="0">
              <a:solidFill>
                <a:srgbClr val="870707"/>
              </a:solidFill>
              <a:latin typeface="Cambria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-153988" y="3600450"/>
            <a:ext cx="99060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eaLnBrk="0" hangingPunct="0"/>
            <a:endParaRPr lang="ru-RU" altLang="ru-RU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11127"/>
              </p:ext>
            </p:extLst>
          </p:nvPr>
        </p:nvGraphicFramePr>
        <p:xfrm>
          <a:off x="150812" y="1603375"/>
          <a:ext cx="4667250" cy="199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350838" y="1126475"/>
            <a:ext cx="4048124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Производство скота и птицы  тыс. тонн в живом весе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987550" y="2708275"/>
            <a:ext cx="83661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+</a:t>
            </a: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</a:rPr>
              <a:t>76,5</a:t>
            </a: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%</a:t>
            </a:r>
            <a:endParaRPr lang="ru-RU" sz="14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5348288" y="5661025"/>
            <a:ext cx="3971925" cy="1588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94"/>
          <p:cNvCxnSpPr/>
          <p:nvPr/>
        </p:nvCxnSpPr>
        <p:spPr>
          <a:xfrm>
            <a:off x="350838" y="3141663"/>
            <a:ext cx="4056062" cy="1587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20"/>
          <p:cNvGrpSpPr>
            <a:grpSpLocks/>
          </p:cNvGrpSpPr>
          <p:nvPr/>
        </p:nvGrpSpPr>
        <p:grpSpPr bwMode="auto">
          <a:xfrm>
            <a:off x="0" y="6452974"/>
            <a:ext cx="9906000" cy="390524"/>
            <a:chOff x="0" y="6463277"/>
            <a:chExt cx="9906000" cy="404248"/>
          </a:xfrm>
        </p:grpSpPr>
        <p:grpSp>
          <p:nvGrpSpPr>
            <p:cNvPr id="36" name="Группа 21"/>
            <p:cNvGrpSpPr>
              <a:grpSpLocks/>
            </p:cNvGrpSpPr>
            <p:nvPr/>
          </p:nvGrpSpPr>
          <p:grpSpPr bwMode="auto">
            <a:xfrm>
              <a:off x="0" y="6540408"/>
              <a:ext cx="9906000" cy="327116"/>
              <a:chOff x="0" y="6540408"/>
              <a:chExt cx="9906000" cy="327116"/>
            </a:xfrm>
          </p:grpSpPr>
          <p:sp>
            <p:nvSpPr>
              <p:cNvPr id="38" name="Овал 37"/>
              <p:cNvSpPr/>
              <p:nvPr/>
            </p:nvSpPr>
            <p:spPr bwMode="auto">
              <a:xfrm>
                <a:off x="275972" y="6590098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9" name="Группа 24"/>
              <p:cNvGrpSpPr>
                <a:grpSpLocks/>
              </p:cNvGrpSpPr>
              <p:nvPr/>
            </p:nvGrpSpPr>
            <p:grpSpPr bwMode="auto">
              <a:xfrm>
                <a:off x="0" y="6540408"/>
                <a:ext cx="9906000" cy="307777"/>
                <a:chOff x="0" y="6540408"/>
                <a:chExt cx="9906000" cy="307777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50812" y="6563723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421615"/>
              </p:ext>
            </p:extLst>
          </p:nvPr>
        </p:nvGraphicFramePr>
        <p:xfrm>
          <a:off x="4945693" y="4289425"/>
          <a:ext cx="474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Скругленный прямоугольник 46"/>
          <p:cNvSpPr/>
          <p:nvPr/>
        </p:nvSpPr>
        <p:spPr>
          <a:xfrm>
            <a:off x="6915943" y="5332412"/>
            <a:ext cx="1098550" cy="357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Calibri" pitchFamily="34" charset="0"/>
                <a:cs typeface="Arial" charset="0"/>
              </a:rPr>
              <a:t>+</a:t>
            </a:r>
            <a:r>
              <a:rPr lang="ru-RU" sz="1400" b="1" dirty="0" smtClean="0">
                <a:solidFill>
                  <a:srgbClr val="984807"/>
                </a:solidFill>
                <a:latin typeface="Calibri" pitchFamily="34" charset="0"/>
              </a:rPr>
              <a:t>48,9</a:t>
            </a:r>
            <a:r>
              <a:rPr lang="ru-RU" sz="1400" b="1" dirty="0" smtClean="0">
                <a:solidFill>
                  <a:srgbClr val="984807"/>
                </a:solidFill>
                <a:latin typeface="Calibri" pitchFamily="34" charset="0"/>
                <a:cs typeface="Arial" charset="0"/>
              </a:rPr>
              <a:t>%</a:t>
            </a:r>
            <a:endParaRPr lang="ru-RU" sz="1400" b="1" dirty="0">
              <a:solidFill>
                <a:srgbClr val="984807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48" name="Прямая со стрелкой 94"/>
          <p:cNvCxnSpPr/>
          <p:nvPr/>
        </p:nvCxnSpPr>
        <p:spPr>
          <a:xfrm flipV="1">
            <a:off x="5100638" y="5826278"/>
            <a:ext cx="3986212" cy="28575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5155894" y="1126475"/>
            <a:ext cx="4048124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Производство молока, тыс. тонн</a:t>
            </a: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50838" y="3938588"/>
            <a:ext cx="4048124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Производство яиц, млн. штук</a:t>
            </a:r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5155894" y="3938588"/>
            <a:ext cx="4048124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Производство шерсти, тонн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37771"/>
              </p:ext>
            </p:extLst>
          </p:nvPr>
        </p:nvGraphicFramePr>
        <p:xfrm>
          <a:off x="99807" y="4410485"/>
          <a:ext cx="4667250" cy="199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16654"/>
              </p:ext>
            </p:extLst>
          </p:nvPr>
        </p:nvGraphicFramePr>
        <p:xfrm>
          <a:off x="5000625" y="1709737"/>
          <a:ext cx="4667250" cy="199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2" name="Прямая со стрелкой 94"/>
          <p:cNvCxnSpPr/>
          <p:nvPr/>
        </p:nvCxnSpPr>
        <p:spPr>
          <a:xfrm>
            <a:off x="5147956" y="3292476"/>
            <a:ext cx="4056062" cy="1587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94"/>
          <p:cNvCxnSpPr/>
          <p:nvPr/>
        </p:nvCxnSpPr>
        <p:spPr>
          <a:xfrm>
            <a:off x="262913" y="5958605"/>
            <a:ext cx="4056062" cy="1587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7076384" y="2784475"/>
            <a:ext cx="83661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+</a:t>
            </a: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</a:rPr>
              <a:t>80,7</a:t>
            </a: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%</a:t>
            </a:r>
            <a:endParaRPr lang="ru-RU" sz="14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56593" y="5462817"/>
            <a:ext cx="83661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+</a:t>
            </a: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</a:rPr>
              <a:t>38,4</a:t>
            </a: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%</a:t>
            </a:r>
            <a:endParaRPr lang="ru-RU" sz="14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99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150812" y="164690"/>
            <a:ext cx="951865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870707"/>
                </a:solidFill>
                <a:latin typeface="Cambria" pitchFamily="18" charset="0"/>
              </a:rPr>
              <a:t>ДИНАМИКА ПОГОЛОВЬЯ СЕЛЬСКОХОЗЯЙСТВЕННЫХ </a:t>
            </a:r>
            <a:r>
              <a:rPr lang="ru-RU" altLang="ru-RU" sz="2000" b="1" dirty="0" smtClean="0">
                <a:solidFill>
                  <a:srgbClr val="870707"/>
                </a:solidFill>
                <a:latin typeface="Cambria" pitchFamily="18" charset="0"/>
              </a:rPr>
              <a:t>ЖИВОТНЫХ</a:t>
            </a:r>
            <a:endParaRPr lang="ru-RU" altLang="ru-RU" sz="2000" b="1" dirty="0">
              <a:solidFill>
                <a:srgbClr val="870707"/>
              </a:solidFill>
              <a:latin typeface="Cambria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870707"/>
                </a:solidFill>
                <a:latin typeface="Cambria" pitchFamily="18" charset="0"/>
              </a:rPr>
              <a:t> В КРЕСТЬЯНСКИХ (ФЕРМЕРСКИХ) </a:t>
            </a:r>
            <a:r>
              <a:rPr lang="ru-RU" altLang="ru-RU" sz="2000" b="1" dirty="0" smtClean="0">
                <a:solidFill>
                  <a:srgbClr val="870707"/>
                </a:solidFill>
                <a:latin typeface="Cambria" pitchFamily="18" charset="0"/>
              </a:rPr>
              <a:t>ХОЗЯЙСТВАХ РОССИИ</a:t>
            </a:r>
          </a:p>
          <a:p>
            <a:pPr algn="ctr"/>
            <a:r>
              <a:rPr lang="ru-RU" altLang="ru-RU" sz="2000" b="1" dirty="0" smtClean="0">
                <a:solidFill>
                  <a:srgbClr val="870707"/>
                </a:solidFill>
                <a:latin typeface="Cambria" pitchFamily="18" charset="0"/>
              </a:rPr>
              <a:t>2018 г. в % к 2012 г.</a:t>
            </a:r>
            <a:endParaRPr lang="ru-RU" altLang="ru-RU" sz="2000" b="1" dirty="0">
              <a:solidFill>
                <a:srgbClr val="870707"/>
              </a:solidFill>
              <a:latin typeface="Cambria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153988" y="3600450"/>
            <a:ext cx="99060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eaLnBrk="0" hangingPunct="0"/>
            <a:endParaRPr lang="ru-RU" altLang="ru-RU">
              <a:solidFill>
                <a:schemeClr val="bg1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78090"/>
              </p:ext>
            </p:extLst>
          </p:nvPr>
        </p:nvGraphicFramePr>
        <p:xfrm>
          <a:off x="244475" y="1319213"/>
          <a:ext cx="4448175" cy="21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15901"/>
              </p:ext>
            </p:extLst>
          </p:nvPr>
        </p:nvGraphicFramePr>
        <p:xfrm>
          <a:off x="4951413" y="4133850"/>
          <a:ext cx="4678362" cy="206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10043"/>
              </p:ext>
            </p:extLst>
          </p:nvPr>
        </p:nvGraphicFramePr>
        <p:xfrm>
          <a:off x="246063" y="3984625"/>
          <a:ext cx="4749800" cy="21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35593"/>
              </p:ext>
            </p:extLst>
          </p:nvPr>
        </p:nvGraphicFramePr>
        <p:xfrm>
          <a:off x="4964113" y="1370013"/>
          <a:ext cx="4552950" cy="21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495300" y="3657600"/>
            <a:ext cx="3962400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Поголовье овец и коз, тыс. голов</a:t>
            </a:r>
          </a:p>
        </p:txBody>
      </p:sp>
      <p:sp>
        <p:nvSpPr>
          <p:cNvPr id="13321" name="Rectangle 41"/>
          <p:cNvSpPr>
            <a:spLocks noChangeArrowheads="1"/>
          </p:cNvSpPr>
          <p:nvPr/>
        </p:nvSpPr>
        <p:spPr bwMode="auto">
          <a:xfrm>
            <a:off x="5160963" y="3644900"/>
            <a:ext cx="4065587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Поголовье свиней, тыс. голов</a:t>
            </a:r>
          </a:p>
        </p:txBody>
      </p:sp>
      <p:sp>
        <p:nvSpPr>
          <p:cNvPr id="13322" name="Rectangle 42"/>
          <p:cNvSpPr>
            <a:spLocks noChangeArrowheads="1"/>
          </p:cNvSpPr>
          <p:nvPr/>
        </p:nvSpPr>
        <p:spPr bwMode="auto">
          <a:xfrm>
            <a:off x="495300" y="1063128"/>
            <a:ext cx="3647042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Поголовье крупного рогатого скота, тыс. голов</a:t>
            </a:r>
          </a:p>
        </p:txBody>
      </p:sp>
      <p:cxnSp>
        <p:nvCxnSpPr>
          <p:cNvPr id="83" name="Прямая со стрелкой 82"/>
          <p:cNvCxnSpPr/>
          <p:nvPr/>
        </p:nvCxnSpPr>
        <p:spPr>
          <a:xfrm flipV="1">
            <a:off x="5264150" y="2790825"/>
            <a:ext cx="3614738" cy="0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7540624" y="4276879"/>
            <a:ext cx="1524717" cy="3571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-176 тыс. голов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987550" y="2514600"/>
            <a:ext cx="1375082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76092"/>
                </a:solidFill>
                <a:latin typeface="Calibri" pitchFamily="34" charset="0"/>
              </a:rPr>
              <a:t>673 тыс. голов</a:t>
            </a:r>
            <a:endParaRPr lang="ru-RU" sz="14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500063" y="5337175"/>
            <a:ext cx="3897312" cy="1588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Скругленный прямоугольник 95"/>
          <p:cNvSpPr/>
          <p:nvPr/>
        </p:nvSpPr>
        <p:spPr>
          <a:xfrm>
            <a:off x="2100261" y="4833938"/>
            <a:ext cx="1360693" cy="357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Calibri" pitchFamily="34" charset="0"/>
                <a:cs typeface="Arial" charset="0"/>
              </a:rPr>
              <a:t>140 тыс. голов</a:t>
            </a:r>
            <a:endParaRPr lang="ru-RU" sz="1400" b="1" dirty="0">
              <a:solidFill>
                <a:srgbClr val="984807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" name="Прямая со стрелкой 94"/>
          <p:cNvCxnSpPr/>
          <p:nvPr/>
        </p:nvCxnSpPr>
        <p:spPr>
          <a:xfrm>
            <a:off x="509588" y="2927350"/>
            <a:ext cx="3508375" cy="1588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94"/>
          <p:cNvCxnSpPr/>
          <p:nvPr/>
        </p:nvCxnSpPr>
        <p:spPr>
          <a:xfrm>
            <a:off x="5160963" y="5753100"/>
            <a:ext cx="4192587" cy="0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Rectangle 41"/>
          <p:cNvSpPr>
            <a:spLocks noChangeArrowheads="1"/>
          </p:cNvSpPr>
          <p:nvPr/>
        </p:nvSpPr>
        <p:spPr bwMode="auto">
          <a:xfrm>
            <a:off x="5160963" y="1083326"/>
            <a:ext cx="3717925" cy="304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/>
              <a:t>в том числе, поголовье коров, тыс. голов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07277" y="2300288"/>
            <a:ext cx="1441348" cy="357187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310 тыс. голов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0" name="Группа 20"/>
          <p:cNvGrpSpPr>
            <a:grpSpLocks/>
          </p:cNvGrpSpPr>
          <p:nvPr/>
        </p:nvGrpSpPr>
        <p:grpSpPr bwMode="auto">
          <a:xfrm>
            <a:off x="0" y="6477000"/>
            <a:ext cx="9906000" cy="390525"/>
            <a:chOff x="0" y="6463276"/>
            <a:chExt cx="9906000" cy="404249"/>
          </a:xfrm>
        </p:grpSpPr>
        <p:grpSp>
          <p:nvGrpSpPr>
            <p:cNvPr id="32" name="Группа 21"/>
            <p:cNvGrpSpPr>
              <a:grpSpLocks/>
            </p:cNvGrpSpPr>
            <p:nvPr/>
          </p:nvGrpSpPr>
          <p:grpSpPr bwMode="auto">
            <a:xfrm>
              <a:off x="0" y="6463276"/>
              <a:ext cx="9906000" cy="384909"/>
              <a:chOff x="0" y="6463276"/>
              <a:chExt cx="9906000" cy="384909"/>
            </a:xfrm>
          </p:grpSpPr>
          <p:sp>
            <p:nvSpPr>
              <p:cNvPr id="35" name="Овал 34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grpSp>
            <p:nvGrpSpPr>
              <p:cNvPr id="36" name="Группа 24"/>
              <p:cNvGrpSpPr>
                <a:grpSpLocks/>
              </p:cNvGrpSpPr>
              <p:nvPr/>
            </p:nvGrpSpPr>
            <p:grpSpPr bwMode="auto">
              <a:xfrm>
                <a:off x="0" y="6463276"/>
                <a:ext cx="9906000" cy="384909"/>
                <a:chOff x="0" y="6463276"/>
                <a:chExt cx="9906000" cy="384909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150812" y="6463276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46755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AutoShape 3"/>
          <p:cNvSpPr>
            <a:spLocks noChangeArrowheads="1"/>
          </p:cNvSpPr>
          <p:nvPr/>
        </p:nvSpPr>
        <p:spPr bwMode="auto">
          <a:xfrm>
            <a:off x="153988" y="115888"/>
            <a:ext cx="9598025" cy="646112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ПРОИЗВОДСТВО И УДЕЛЬНЫЙ ВЕС МЯСА И МОЛОКА  В КРЕСТЬЯНСКИХ (ФЕРМЕРСКИХ)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ХОЗЯЙСТВАХ </a:t>
            </a:r>
          </a:p>
        </p:txBody>
      </p:sp>
      <p:graphicFrame>
        <p:nvGraphicFramePr>
          <p:cNvPr id="2" name="Object 7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247799"/>
              </p:ext>
            </p:extLst>
          </p:nvPr>
        </p:nvGraphicFramePr>
        <p:xfrm>
          <a:off x="558800" y="1751013"/>
          <a:ext cx="4273550" cy="44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Rectangle 72"/>
          <p:cNvSpPr>
            <a:spLocks noChangeArrowheads="1"/>
          </p:cNvSpPr>
          <p:nvPr/>
        </p:nvSpPr>
        <p:spPr bwMode="auto">
          <a:xfrm>
            <a:off x="1754188" y="5265738"/>
            <a:ext cx="193675" cy="1793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1" name="Text Box 73"/>
          <p:cNvSpPr txBox="1">
            <a:spLocks noChangeArrowheads="1"/>
          </p:cNvSpPr>
          <p:nvPr/>
        </p:nvSpPr>
        <p:spPr bwMode="auto">
          <a:xfrm>
            <a:off x="1993900" y="5211763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  <a:latin typeface="Arial Unicode MS" pitchFamily="34" charset="-128"/>
              </a:rPr>
              <a:t>Сельхозпредприятия</a:t>
            </a:r>
          </a:p>
        </p:txBody>
      </p:sp>
      <p:sp>
        <p:nvSpPr>
          <p:cNvPr id="14342" name="Rectangle 74"/>
          <p:cNvSpPr>
            <a:spLocks noChangeArrowheads="1"/>
          </p:cNvSpPr>
          <p:nvPr/>
        </p:nvSpPr>
        <p:spPr bwMode="auto">
          <a:xfrm>
            <a:off x="1754188" y="5626100"/>
            <a:ext cx="193675" cy="1793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3" name="Text Box 75"/>
          <p:cNvSpPr txBox="1">
            <a:spLocks noChangeArrowheads="1"/>
          </p:cNvSpPr>
          <p:nvPr/>
        </p:nvSpPr>
        <p:spPr bwMode="auto">
          <a:xfrm>
            <a:off x="2028825" y="5572125"/>
            <a:ext cx="199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400" b="1" dirty="0">
                <a:solidFill>
                  <a:schemeClr val="tx1"/>
                </a:solidFill>
                <a:latin typeface="Arial Unicode MS" pitchFamily="34" charset="-128"/>
              </a:rPr>
              <a:t>Хозяйства населения</a:t>
            </a:r>
          </a:p>
        </p:txBody>
      </p:sp>
      <p:sp>
        <p:nvSpPr>
          <p:cNvPr id="14344" name="Rectangle 76"/>
          <p:cNvSpPr>
            <a:spLocks noChangeArrowheads="1"/>
          </p:cNvSpPr>
          <p:nvPr/>
        </p:nvSpPr>
        <p:spPr bwMode="auto">
          <a:xfrm>
            <a:off x="1754188" y="5986463"/>
            <a:ext cx="193675" cy="179387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5" name="Text Box 77"/>
          <p:cNvSpPr txBox="1">
            <a:spLocks noChangeArrowheads="1"/>
          </p:cNvSpPr>
          <p:nvPr/>
        </p:nvSpPr>
        <p:spPr bwMode="auto">
          <a:xfrm>
            <a:off x="2065338" y="5932488"/>
            <a:ext cx="59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  <a:latin typeface="Arial Unicode MS" pitchFamily="34" charset="-128"/>
              </a:rPr>
              <a:t>КФХ </a:t>
            </a:r>
          </a:p>
        </p:txBody>
      </p:sp>
      <p:sp>
        <p:nvSpPr>
          <p:cNvPr id="14346" name="Text Box 78"/>
          <p:cNvSpPr txBox="1">
            <a:spLocks noChangeArrowheads="1"/>
          </p:cNvSpPr>
          <p:nvPr/>
        </p:nvSpPr>
        <p:spPr bwMode="auto">
          <a:xfrm>
            <a:off x="1130300" y="2084388"/>
            <a:ext cx="319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accent2"/>
                </a:solidFill>
                <a:latin typeface="Arial Unicode MS" pitchFamily="34" charset="-128"/>
              </a:rPr>
              <a:t>2018  </a:t>
            </a:r>
            <a:r>
              <a:rPr lang="ru-RU" altLang="ru-RU" sz="1400" b="1" dirty="0">
                <a:solidFill>
                  <a:schemeClr val="accent2"/>
                </a:solidFill>
                <a:latin typeface="Arial Unicode MS" pitchFamily="34" charset="-128"/>
              </a:rPr>
              <a:t>г</a:t>
            </a:r>
            <a:r>
              <a:rPr lang="ru-RU" altLang="ru-RU" sz="1400" b="1" dirty="0" smtClean="0">
                <a:solidFill>
                  <a:schemeClr val="accent2"/>
                </a:solidFill>
                <a:latin typeface="Arial Unicode MS" pitchFamily="34" charset="-128"/>
              </a:rPr>
              <a:t>од </a:t>
            </a:r>
            <a:r>
              <a:rPr lang="ru-RU" altLang="ru-RU" sz="1400" b="1" dirty="0">
                <a:solidFill>
                  <a:schemeClr val="accent2"/>
                </a:solidFill>
                <a:latin typeface="Arial Unicode MS" pitchFamily="34" charset="-128"/>
              </a:rPr>
              <a:t>– 14 </a:t>
            </a:r>
            <a:r>
              <a:rPr lang="ru-RU" altLang="ru-RU" sz="1400" b="1" dirty="0" smtClean="0">
                <a:solidFill>
                  <a:schemeClr val="accent2"/>
                </a:solidFill>
                <a:latin typeface="Arial Unicode MS" pitchFamily="34" charset="-128"/>
              </a:rPr>
              <a:t>875,3тыс</a:t>
            </a:r>
            <a:r>
              <a:rPr lang="ru-RU" altLang="ru-RU" sz="1400" b="1" dirty="0">
                <a:solidFill>
                  <a:schemeClr val="accent2"/>
                </a:solidFill>
                <a:latin typeface="Arial Unicode MS" pitchFamily="34" charset="-128"/>
              </a:rPr>
              <a:t>. тонн</a:t>
            </a:r>
          </a:p>
        </p:txBody>
      </p:sp>
      <p:sp>
        <p:nvSpPr>
          <p:cNvPr id="14347" name="AutoShape 80"/>
          <p:cNvSpPr>
            <a:spLocks noChangeArrowheads="1"/>
          </p:cNvSpPr>
          <p:nvPr/>
        </p:nvSpPr>
        <p:spPr bwMode="auto">
          <a:xfrm>
            <a:off x="255588" y="1031876"/>
            <a:ext cx="4697411" cy="976312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60" name="Rectangle 81"/>
          <p:cNvSpPr>
            <a:spLocks noChangeArrowheads="1"/>
          </p:cNvSpPr>
          <p:nvPr/>
        </p:nvSpPr>
        <p:spPr bwMode="auto">
          <a:xfrm>
            <a:off x="458788" y="1031875"/>
            <a:ext cx="427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2018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году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</a:rPr>
              <a:t>объем производства скота и птицы на убой в живом весе составил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537</a:t>
            </a:r>
            <a:r>
              <a:rPr lang="ru-RU" sz="1400" dirty="0" smtClean="0">
                <a:solidFill>
                  <a:schemeClr val="bg1"/>
                </a:solidFill>
                <a:latin typeface="Arial Unicode MS" pitchFamily="34" charset="-128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</a:rPr>
              <a:t>тыс. тонн, что на</a:t>
            </a:r>
            <a:r>
              <a:rPr lang="ru-RU" sz="1400" b="1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ru-RU" sz="1400" dirty="0" smtClean="0">
                <a:solidFill>
                  <a:schemeClr val="bg1"/>
                </a:solidFill>
                <a:latin typeface="Arial Unicode MS" pitchFamily="34" charset="-128"/>
              </a:rPr>
              <a:t>тыс</a:t>
            </a:r>
            <a:r>
              <a:rPr lang="ru-RU" sz="1400" b="1" dirty="0">
                <a:solidFill>
                  <a:schemeClr val="bg1"/>
                </a:solidFill>
                <a:latin typeface="Arial Unicode MS" pitchFamily="34" charset="-128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</a:rPr>
              <a:t>тонн или на</a:t>
            </a:r>
            <a:r>
              <a:rPr lang="ru-RU" sz="1400" b="1" dirty="0">
                <a:solidFill>
                  <a:schemeClr val="bg1"/>
                </a:solidFill>
                <a:latin typeface="Arial Unicode MS" pitchFamily="34" charset="-128"/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5,7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%</a:t>
            </a:r>
            <a:r>
              <a:rPr lang="ru-RU" sz="1400" dirty="0" smtClean="0">
                <a:solidFill>
                  <a:schemeClr val="bg1"/>
                </a:solidFill>
                <a:latin typeface="Arial Unicode MS" pitchFamily="34" charset="-128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</a:rPr>
              <a:t>выше уровня </a:t>
            </a:r>
            <a:r>
              <a:rPr lang="ru-RU" sz="1400" dirty="0" smtClean="0">
                <a:solidFill>
                  <a:schemeClr val="bg1"/>
                </a:solidFill>
                <a:latin typeface="Arial Unicode MS" pitchFamily="34" charset="-128"/>
              </a:rPr>
              <a:t>2017 </a:t>
            </a:r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</a:rPr>
              <a:t>года.</a:t>
            </a:r>
          </a:p>
        </p:txBody>
      </p:sp>
      <p:graphicFrame>
        <p:nvGraphicFramePr>
          <p:cNvPr id="3" name="Object 8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991944"/>
              </p:ext>
            </p:extLst>
          </p:nvPr>
        </p:nvGraphicFramePr>
        <p:xfrm>
          <a:off x="5121568" y="1711326"/>
          <a:ext cx="4483670" cy="44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50" name="Rectangle 85"/>
          <p:cNvSpPr>
            <a:spLocks noChangeArrowheads="1"/>
          </p:cNvSpPr>
          <p:nvPr/>
        </p:nvSpPr>
        <p:spPr bwMode="auto">
          <a:xfrm>
            <a:off x="6515100" y="5218113"/>
            <a:ext cx="193675" cy="179387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1" name="Text Box 86"/>
          <p:cNvSpPr txBox="1">
            <a:spLocks noChangeArrowheads="1"/>
          </p:cNvSpPr>
          <p:nvPr/>
        </p:nvSpPr>
        <p:spPr bwMode="auto">
          <a:xfrm>
            <a:off x="6753225" y="5145088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  <a:latin typeface="Arial Unicode MS" pitchFamily="34" charset="-128"/>
              </a:rPr>
              <a:t>Сельхозпредприятия</a:t>
            </a:r>
          </a:p>
        </p:txBody>
      </p:sp>
      <p:sp>
        <p:nvSpPr>
          <p:cNvPr id="14352" name="Rectangle 87"/>
          <p:cNvSpPr>
            <a:spLocks noChangeArrowheads="1"/>
          </p:cNvSpPr>
          <p:nvPr/>
        </p:nvSpPr>
        <p:spPr bwMode="auto">
          <a:xfrm>
            <a:off x="6519863" y="5576888"/>
            <a:ext cx="193675" cy="17938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3" name="Text Box 88"/>
          <p:cNvSpPr txBox="1">
            <a:spLocks noChangeArrowheads="1"/>
          </p:cNvSpPr>
          <p:nvPr/>
        </p:nvSpPr>
        <p:spPr bwMode="auto">
          <a:xfrm>
            <a:off x="6794500" y="5505450"/>
            <a:ext cx="199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  <a:latin typeface="Arial Unicode MS" pitchFamily="34" charset="-128"/>
              </a:rPr>
              <a:t>Хозяйства населения</a:t>
            </a:r>
          </a:p>
        </p:txBody>
      </p:sp>
      <p:sp>
        <p:nvSpPr>
          <p:cNvPr id="14354" name="Rectangle 89"/>
          <p:cNvSpPr>
            <a:spLocks noChangeArrowheads="1"/>
          </p:cNvSpPr>
          <p:nvPr/>
        </p:nvSpPr>
        <p:spPr bwMode="auto">
          <a:xfrm>
            <a:off x="6513513" y="5949950"/>
            <a:ext cx="193675" cy="1793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5" name="Text Box 90"/>
          <p:cNvSpPr txBox="1">
            <a:spLocks noChangeArrowheads="1"/>
          </p:cNvSpPr>
          <p:nvPr/>
        </p:nvSpPr>
        <p:spPr bwMode="auto">
          <a:xfrm>
            <a:off x="6794500" y="5861050"/>
            <a:ext cx="59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  <a:latin typeface="Arial Unicode MS" pitchFamily="34" charset="-128"/>
              </a:rPr>
              <a:t>КФХ </a:t>
            </a:r>
          </a:p>
        </p:txBody>
      </p:sp>
      <p:sp>
        <p:nvSpPr>
          <p:cNvPr id="14356" name="AutoShape 93"/>
          <p:cNvSpPr>
            <a:spLocks noChangeArrowheads="1"/>
          </p:cNvSpPr>
          <p:nvPr/>
        </p:nvSpPr>
        <p:spPr bwMode="auto">
          <a:xfrm>
            <a:off x="5132439" y="1031876"/>
            <a:ext cx="4614760" cy="9540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70" name="Rectangle 94"/>
          <p:cNvSpPr>
            <a:spLocks noChangeArrowheads="1"/>
          </p:cNvSpPr>
          <p:nvPr/>
        </p:nvSpPr>
        <p:spPr bwMode="auto">
          <a:xfrm>
            <a:off x="5132439" y="1008063"/>
            <a:ext cx="44357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2018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объем производства молока составил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2493 </a:t>
            </a:r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тыс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тонн, что на</a:t>
            </a:r>
            <a:r>
              <a:rPr lang="ru-RU" sz="1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124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тыс</a:t>
            </a:r>
            <a:r>
              <a:rPr lang="ru-RU" sz="1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тонн или на</a:t>
            </a:r>
            <a:r>
              <a:rPr lang="ru-RU" sz="1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5,2</a:t>
            </a:r>
            <a:r>
              <a:rPr lang="ru-RU" sz="1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выше уровня </a:t>
            </a:r>
            <a:r>
              <a:rPr lang="ru-RU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 </a:t>
            </a:r>
            <a:r>
              <a:rPr lang="ru-RU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</a:t>
            </a:r>
          </a:p>
        </p:txBody>
      </p:sp>
      <p:sp>
        <p:nvSpPr>
          <p:cNvPr id="14358" name="Text Box 78"/>
          <p:cNvSpPr txBox="1">
            <a:spLocks noChangeArrowheads="1"/>
          </p:cNvSpPr>
          <p:nvPr/>
        </p:nvSpPr>
        <p:spPr bwMode="auto">
          <a:xfrm>
            <a:off x="5656263" y="2136775"/>
            <a:ext cx="319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accent2"/>
                </a:solidFill>
                <a:latin typeface="Arial Unicode MS" pitchFamily="34" charset="-128"/>
              </a:rPr>
              <a:t>2018  </a:t>
            </a:r>
            <a:r>
              <a:rPr lang="ru-RU" altLang="ru-RU" sz="1400" b="1" dirty="0">
                <a:solidFill>
                  <a:schemeClr val="accent2"/>
                </a:solidFill>
                <a:latin typeface="Arial Unicode MS" pitchFamily="34" charset="-128"/>
              </a:rPr>
              <a:t>г</a:t>
            </a:r>
            <a:r>
              <a:rPr lang="ru-RU" altLang="ru-RU" sz="1400" b="1" dirty="0" smtClean="0">
                <a:solidFill>
                  <a:schemeClr val="accent2"/>
                </a:solidFill>
                <a:latin typeface="Arial Unicode MS" pitchFamily="34" charset="-128"/>
              </a:rPr>
              <a:t>од </a:t>
            </a:r>
            <a:r>
              <a:rPr lang="ru-RU" altLang="ru-RU" sz="1400" b="1" dirty="0">
                <a:solidFill>
                  <a:schemeClr val="accent2"/>
                </a:solidFill>
                <a:latin typeface="Arial Unicode MS" pitchFamily="34" charset="-128"/>
              </a:rPr>
              <a:t>– </a:t>
            </a:r>
            <a:r>
              <a:rPr lang="ru-RU" altLang="ru-RU" sz="1400" b="1" dirty="0" smtClean="0">
                <a:solidFill>
                  <a:schemeClr val="accent2"/>
                </a:solidFill>
                <a:latin typeface="Arial Unicode MS" pitchFamily="34" charset="-128"/>
              </a:rPr>
              <a:t>30 639,7 </a:t>
            </a:r>
            <a:r>
              <a:rPr lang="ru-RU" altLang="ru-RU" sz="1400" b="1" dirty="0">
                <a:solidFill>
                  <a:schemeClr val="accent2"/>
                </a:solidFill>
                <a:latin typeface="Arial Unicode MS" pitchFamily="34" charset="-128"/>
              </a:rPr>
              <a:t>тыс. тонн</a:t>
            </a:r>
          </a:p>
        </p:txBody>
      </p:sp>
      <p:grpSp>
        <p:nvGrpSpPr>
          <p:cNvPr id="31" name="Группа 20"/>
          <p:cNvGrpSpPr>
            <a:grpSpLocks/>
          </p:cNvGrpSpPr>
          <p:nvPr/>
        </p:nvGrpSpPr>
        <p:grpSpPr bwMode="auto">
          <a:xfrm>
            <a:off x="0" y="6477000"/>
            <a:ext cx="9906000" cy="390525"/>
            <a:chOff x="0" y="6463276"/>
            <a:chExt cx="9906000" cy="404249"/>
          </a:xfrm>
        </p:grpSpPr>
        <p:grpSp>
          <p:nvGrpSpPr>
            <p:cNvPr id="33" name="Группа 21"/>
            <p:cNvGrpSpPr>
              <a:grpSpLocks/>
            </p:cNvGrpSpPr>
            <p:nvPr/>
          </p:nvGrpSpPr>
          <p:grpSpPr bwMode="auto">
            <a:xfrm>
              <a:off x="0" y="6463276"/>
              <a:ext cx="9906000" cy="384909"/>
              <a:chOff x="0" y="6463276"/>
              <a:chExt cx="9906000" cy="384909"/>
            </a:xfrm>
          </p:grpSpPr>
          <p:sp>
            <p:nvSpPr>
              <p:cNvPr id="35" name="Овал 34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grpSp>
            <p:nvGrpSpPr>
              <p:cNvPr id="36" name="Группа 24"/>
              <p:cNvGrpSpPr>
                <a:grpSpLocks/>
              </p:cNvGrpSpPr>
              <p:nvPr/>
            </p:nvGrpSpPr>
            <p:grpSpPr bwMode="auto">
              <a:xfrm>
                <a:off x="0" y="6463276"/>
                <a:ext cx="9906000" cy="384909"/>
                <a:chOff x="0" y="6463276"/>
                <a:chExt cx="9906000" cy="384909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150812" y="6463276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AutoShape 3"/>
          <p:cNvSpPr>
            <a:spLocks noChangeArrowheads="1"/>
          </p:cNvSpPr>
          <p:nvPr/>
        </p:nvSpPr>
        <p:spPr bwMode="auto">
          <a:xfrm>
            <a:off x="153988" y="115888"/>
            <a:ext cx="9598025" cy="720725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РЕГИОНЫ  С МАКСИМАЛЬНЫМ УДЕЛЬНЫМ ВЕСОМ ПРОИЗВОДСТВА МЯСА  И 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МОЛОКА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КРЕСТЬЯНСКИХ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ФЕРМЕРСКИХ) ХОЗЯЙСТВАХ ПО СУБЪЕКТАМ В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2018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ГОДУ</a:t>
            </a:r>
          </a:p>
        </p:txBody>
      </p:sp>
      <p:graphicFrame>
        <p:nvGraphicFramePr>
          <p:cNvPr id="163849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41966"/>
              </p:ext>
            </p:extLst>
          </p:nvPr>
        </p:nvGraphicFramePr>
        <p:xfrm>
          <a:off x="5186363" y="1628775"/>
          <a:ext cx="4548187" cy="4633913"/>
        </p:xfrm>
        <a:graphic>
          <a:graphicData uri="http://schemas.openxmlformats.org/drawingml/2006/table">
            <a:tbl>
              <a:tblPr/>
              <a:tblGrid>
                <a:gridCol w="577984"/>
                <a:gridCol w="2979373"/>
                <a:gridCol w="990830"/>
              </a:tblGrid>
              <a:tr h="65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 п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L="99083" marR="99083" marT="45721" marB="4572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Субъект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83" marR="99083" marT="45721" marB="45721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Уд. вес, %</a:t>
                      </a:r>
                    </a:p>
                  </a:txBody>
                  <a:tcPr marL="99083" marR="99083" marT="45721" marB="45721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4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Магаданская область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89,6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7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Ханты-Мансийский авт.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 округ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68,3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Республика Ингушетия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42,4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4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Республика Калмыкия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39,4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Чукотский А.О.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38,4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7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Республика Саха (Якутия)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29,9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Карачаево-Черкесская Респ.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29,2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4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Еврейская 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А.о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. 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26,1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Сахалинская область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0321" marR="10321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Приморский край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23,1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983" name="Group 14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38304460"/>
              </p:ext>
            </p:extLst>
          </p:nvPr>
        </p:nvGraphicFramePr>
        <p:xfrm>
          <a:off x="271463" y="1628775"/>
          <a:ext cx="4681537" cy="4621214"/>
        </p:xfrm>
        <a:graphic>
          <a:graphicData uri="http://schemas.openxmlformats.org/drawingml/2006/table">
            <a:tbl>
              <a:tblPr/>
              <a:tblGrid>
                <a:gridCol w="546925"/>
                <a:gridCol w="3042483"/>
                <a:gridCol w="1092129"/>
              </a:tblGrid>
              <a:tr h="658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 п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L="99066" marR="99066" marT="45726" marB="45726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Субъект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99066" marR="99066" marT="45726" marB="45726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Уд. вес, %</a:t>
                      </a:r>
                    </a:p>
                  </a:txBody>
                  <a:tcPr marL="99066" marR="99066" marT="45726" marB="45726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5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Ханты-Мансийский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 авт. округ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61,9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Республика Алтай</a:t>
                      </a: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44,0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5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Астраханская 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41,8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5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Магаданская область</a:t>
                      </a: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33,5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36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Республика Саха (Якутия)</a:t>
                      </a: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28,6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4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Кабардино-Балкарская Респ.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27,8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36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Республика Калмыкия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Карачаево-Черкесская Респ.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24,5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Республика Хакасия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24,3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5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0320" marR="10320" marT="9526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Еврейская 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А.о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Cyr"/>
                        </a:rPr>
                        <a:t>.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/>
                      </a:endParaRPr>
                    </a:p>
                  </a:txBody>
                  <a:tcPr marL="72000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5461" name="Text Box 144"/>
          <p:cNvSpPr txBox="1">
            <a:spLocks noChangeArrowheads="1"/>
          </p:cNvSpPr>
          <p:nvPr/>
        </p:nvSpPr>
        <p:spPr bwMode="auto">
          <a:xfrm>
            <a:off x="117475" y="1039813"/>
            <a:ext cx="48355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600" b="1">
                <a:solidFill>
                  <a:schemeClr val="accent2"/>
                </a:solidFill>
                <a:latin typeface="Arial Unicode MS" pitchFamily="34" charset="-128"/>
              </a:rPr>
              <a:t>Производство скота и птицы </a:t>
            </a:r>
          </a:p>
          <a:p>
            <a:pPr algn="ctr">
              <a:lnSpc>
                <a:spcPct val="90000"/>
              </a:lnSpc>
            </a:pPr>
            <a:r>
              <a:rPr lang="ru-RU" altLang="ru-RU" sz="1600" b="1">
                <a:solidFill>
                  <a:schemeClr val="accent2"/>
                </a:solidFill>
                <a:latin typeface="Arial Unicode MS" pitchFamily="34" charset="-128"/>
              </a:rPr>
              <a:t>на убой в живом весе</a:t>
            </a:r>
          </a:p>
        </p:txBody>
      </p:sp>
      <p:sp>
        <p:nvSpPr>
          <p:cNvPr id="15462" name="Text Box 145"/>
          <p:cNvSpPr txBox="1">
            <a:spLocks noChangeArrowheads="1"/>
          </p:cNvSpPr>
          <p:nvPr/>
        </p:nvSpPr>
        <p:spPr bwMode="auto">
          <a:xfrm>
            <a:off x="5430838" y="1117600"/>
            <a:ext cx="420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accent2"/>
                </a:solidFill>
                <a:latin typeface="Arial Unicode MS" pitchFamily="34" charset="-128"/>
              </a:rPr>
              <a:t>Производство молока</a:t>
            </a:r>
          </a:p>
        </p:txBody>
      </p:sp>
      <p:grpSp>
        <p:nvGrpSpPr>
          <p:cNvPr id="15" name="Группа 20"/>
          <p:cNvGrpSpPr>
            <a:grpSpLocks/>
          </p:cNvGrpSpPr>
          <p:nvPr/>
        </p:nvGrpSpPr>
        <p:grpSpPr bwMode="auto">
          <a:xfrm>
            <a:off x="0" y="6477000"/>
            <a:ext cx="9906000" cy="390525"/>
            <a:chOff x="0" y="6463276"/>
            <a:chExt cx="9906000" cy="404249"/>
          </a:xfrm>
        </p:grpSpPr>
        <p:grpSp>
          <p:nvGrpSpPr>
            <p:cNvPr id="17" name="Группа 21"/>
            <p:cNvGrpSpPr>
              <a:grpSpLocks/>
            </p:cNvGrpSpPr>
            <p:nvPr/>
          </p:nvGrpSpPr>
          <p:grpSpPr bwMode="auto">
            <a:xfrm>
              <a:off x="0" y="6463276"/>
              <a:ext cx="9906000" cy="384909"/>
              <a:chOff x="0" y="6463276"/>
              <a:chExt cx="9906000" cy="384909"/>
            </a:xfrm>
          </p:grpSpPr>
          <p:sp>
            <p:nvSpPr>
              <p:cNvPr id="19" name="Овал 18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Группа 24"/>
              <p:cNvGrpSpPr>
                <a:grpSpLocks/>
              </p:cNvGrpSpPr>
              <p:nvPr/>
            </p:nvGrpSpPr>
            <p:grpSpPr bwMode="auto">
              <a:xfrm>
                <a:off x="0" y="6463276"/>
                <a:ext cx="9906000" cy="384909"/>
                <a:chOff x="0" y="6463276"/>
                <a:chExt cx="9906000" cy="384909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150812" y="6463276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37006"/>
              </p:ext>
            </p:extLst>
          </p:nvPr>
        </p:nvGraphicFramePr>
        <p:xfrm>
          <a:off x="68263" y="1755775"/>
          <a:ext cx="9769475" cy="4419599"/>
        </p:xfrm>
        <a:graphic>
          <a:graphicData uri="http://schemas.openxmlformats.org/drawingml/2006/table">
            <a:tbl>
              <a:tblPr/>
              <a:tblGrid>
                <a:gridCol w="467735"/>
                <a:gridCol w="3241473"/>
                <a:gridCol w="1048965"/>
                <a:gridCol w="225615"/>
                <a:gridCol w="469455"/>
                <a:gridCol w="3195043"/>
                <a:gridCol w="1121189"/>
              </a:tblGrid>
              <a:tr h="626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 п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Прирост, тыс. тонн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 п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Субъект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Прирост, тыс. тонн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4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Калужская область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+38,0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Крым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+39,9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3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Ростовская область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+27,7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Марий Эл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+31,4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7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Тыва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+15,2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Калужская 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+29,9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Башкортостан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+9,8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Тульская 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+29,2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3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Алтай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+9,1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Саратовская 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+25,2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54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Брянская область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+8,9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Чувашская Республика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+24,0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36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Тамбовская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+8,2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Северная 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Осетия-Алания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+23,7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7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Татарстан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+6,9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Башкортостан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+19,3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3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Республика Татарстан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Ростовская 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+18,2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Самарская область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9050" marR="99050" marT="45731" marB="4573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Курганская 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+17,4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6484" name="Text Box 100"/>
          <p:cNvSpPr txBox="1">
            <a:spLocks noChangeArrowheads="1"/>
          </p:cNvSpPr>
          <p:nvPr/>
        </p:nvSpPr>
        <p:spPr bwMode="auto">
          <a:xfrm>
            <a:off x="117475" y="1171575"/>
            <a:ext cx="467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accent2"/>
                </a:solidFill>
                <a:latin typeface="Arial Unicode MS" pitchFamily="34" charset="-128"/>
              </a:rPr>
              <a:t>Производство скота и птицы </a:t>
            </a:r>
          </a:p>
          <a:p>
            <a:pPr algn="ctr"/>
            <a:r>
              <a:rPr lang="ru-RU" altLang="ru-RU" sz="1600" b="1">
                <a:solidFill>
                  <a:schemeClr val="accent2"/>
                </a:solidFill>
                <a:latin typeface="Arial Unicode MS" pitchFamily="34" charset="-128"/>
              </a:rPr>
              <a:t>на убой в живом весе</a:t>
            </a:r>
          </a:p>
        </p:txBody>
      </p:sp>
      <p:sp>
        <p:nvSpPr>
          <p:cNvPr id="16485" name="Text Box 101"/>
          <p:cNvSpPr txBox="1">
            <a:spLocks noChangeArrowheads="1"/>
          </p:cNvSpPr>
          <p:nvPr/>
        </p:nvSpPr>
        <p:spPr bwMode="auto">
          <a:xfrm>
            <a:off x="5430838" y="1309688"/>
            <a:ext cx="420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3275">
              <a:defRPr sz="3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defTabSz="803275">
              <a:defRPr sz="29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defTabSz="803275">
              <a:defRPr sz="25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defTabSz="803275">
              <a:defRPr sz="21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defTabSz="803275">
              <a:defRPr sz="19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803275" eaLnBrk="0" fontAlgn="base" hangingPunct="0">
              <a:spcAft>
                <a:spcPct val="0"/>
              </a:spcAft>
              <a:buFont typeface="Wingdings 2" pitchFamily="18" charset="2"/>
              <a:buChar char=""/>
              <a:defRPr sz="19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accent2"/>
                </a:solidFill>
                <a:latin typeface="Arial Unicode MS" pitchFamily="34" charset="-128"/>
              </a:rPr>
              <a:t>Производство молока</a:t>
            </a:r>
          </a:p>
        </p:txBody>
      </p:sp>
      <p:sp>
        <p:nvSpPr>
          <p:cNvPr id="162918" name="AutoShape 3"/>
          <p:cNvSpPr>
            <a:spLocks noChangeArrowheads="1"/>
          </p:cNvSpPr>
          <p:nvPr/>
        </p:nvSpPr>
        <p:spPr bwMode="auto">
          <a:xfrm>
            <a:off x="193675" y="115888"/>
            <a:ext cx="9596438" cy="798512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РЕГИОНЫ – ЛИДЕРЫ ПО ОБЪЕМАМ ПРИРОСТА ПРОИЗВОДСТВА МЯСА  И МОЛОКА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КРЕСТЬЯНСКИХ (ФЕРМЕРСКИХ) ХОЗЯЙСТВАХ ЗА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2018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ГОД  </a:t>
            </a:r>
          </a:p>
        </p:txBody>
      </p: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0" y="6477000"/>
            <a:ext cx="9906000" cy="390525"/>
            <a:chOff x="0" y="6463276"/>
            <a:chExt cx="9906000" cy="404249"/>
          </a:xfrm>
        </p:grpSpPr>
        <p:grpSp>
          <p:nvGrpSpPr>
            <p:cNvPr id="16" name="Группа 21"/>
            <p:cNvGrpSpPr>
              <a:grpSpLocks/>
            </p:cNvGrpSpPr>
            <p:nvPr/>
          </p:nvGrpSpPr>
          <p:grpSpPr bwMode="auto">
            <a:xfrm>
              <a:off x="0" y="6463276"/>
              <a:ext cx="9906000" cy="384909"/>
              <a:chOff x="0" y="6463276"/>
              <a:chExt cx="9906000" cy="384909"/>
            </a:xfrm>
          </p:grpSpPr>
          <p:sp>
            <p:nvSpPr>
              <p:cNvPr id="18" name="Овал 17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" name="Группа 24"/>
              <p:cNvGrpSpPr>
                <a:grpSpLocks/>
              </p:cNvGrpSpPr>
              <p:nvPr/>
            </p:nvGrpSpPr>
            <p:grpSpPr bwMode="auto">
              <a:xfrm>
                <a:off x="0" y="6463276"/>
                <a:ext cx="9906000" cy="384909"/>
                <a:chOff x="0" y="6463276"/>
                <a:chExt cx="9906000" cy="384909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150812" y="6463276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9E837-4467-4EBB-98B3-7C6B569F7819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5100" y="79375"/>
            <a:ext cx="9594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ОСНОВНЫЕ ПОКАЗАТЕЛИ РАЗВИТИЯ МОЛОЧНОГО СКОТОВОДСТВА В КРЕСТЬЯНСКИХ (ФЕРМЕРСКИХ) ХОЗЯЙСТВАХ ЗА 2007-2020 ГОДЫ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19244"/>
              </p:ext>
            </p:extLst>
          </p:nvPr>
        </p:nvGraphicFramePr>
        <p:xfrm>
          <a:off x="85725" y="1041400"/>
          <a:ext cx="9674225" cy="546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0" y="6477000"/>
            <a:ext cx="9906000" cy="390525"/>
            <a:chOff x="0" y="6463276"/>
            <a:chExt cx="9906000" cy="404249"/>
          </a:xfrm>
        </p:grpSpPr>
        <p:grpSp>
          <p:nvGrpSpPr>
            <p:cNvPr id="12" name="Группа 21"/>
            <p:cNvGrpSpPr>
              <a:grpSpLocks/>
            </p:cNvGrpSpPr>
            <p:nvPr/>
          </p:nvGrpSpPr>
          <p:grpSpPr bwMode="auto">
            <a:xfrm>
              <a:off x="0" y="6463276"/>
              <a:ext cx="9906000" cy="384909"/>
              <a:chOff x="0" y="6463276"/>
              <a:chExt cx="9906000" cy="384909"/>
            </a:xfrm>
          </p:grpSpPr>
          <p:sp>
            <p:nvSpPr>
              <p:cNvPr id="14" name="Овал 13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" name="Группа 24"/>
              <p:cNvGrpSpPr>
                <a:grpSpLocks/>
              </p:cNvGrpSpPr>
              <p:nvPr/>
            </p:nvGrpSpPr>
            <p:grpSpPr bwMode="auto">
              <a:xfrm>
                <a:off x="0" y="6463276"/>
                <a:ext cx="9906000" cy="384909"/>
                <a:chOff x="0" y="6463276"/>
                <a:chExt cx="9906000" cy="384909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150812" y="6463276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A6BBB-E2FE-4E4B-B821-54897472D4A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9460" name="AutoShape 30"/>
          <p:cNvSpPr>
            <a:spLocks noChangeArrowheads="1"/>
          </p:cNvSpPr>
          <p:nvPr/>
        </p:nvSpPr>
        <p:spPr bwMode="auto">
          <a:xfrm>
            <a:off x="233363" y="0"/>
            <a:ext cx="9478962" cy="836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  <a:t>РЕЙТИНГ РЕГИОНОВ ПО НАДОЮ МОЛОКА В КРЕСТЬЯНСКИХ (ФЕРМЕРСКИХ) ХОЗЯЙСТВАХ</a:t>
            </a:r>
            <a:br>
              <a:rPr lang="ru-RU" altLang="ru-RU" b="1" dirty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  <a:t> В РОССИЙСКОЙ </a:t>
            </a: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  <a:t>ФЕДЕРАЦИИ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  <a:cs typeface="Arial Cyr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9042"/>
              </p:ext>
            </p:extLst>
          </p:nvPr>
        </p:nvGraphicFramePr>
        <p:xfrm>
          <a:off x="366713" y="836613"/>
          <a:ext cx="9345612" cy="562306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90425"/>
                <a:gridCol w="1377609"/>
                <a:gridCol w="6577578"/>
              </a:tblGrid>
              <a:tr h="86857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Надой молока на  1 корову, кг</a:t>
                      </a:r>
                      <a:endParaRPr lang="ru-RU" sz="1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субъектов</a:t>
                      </a:r>
                      <a:endParaRPr lang="ru-RU" sz="1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Субъекты Российской Федерации</a:t>
                      </a:r>
                      <a:endParaRPr lang="ru-RU" sz="1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1A1A"/>
                    </a:solidFill>
                  </a:tcPr>
                </a:tc>
              </a:tr>
              <a:tr h="365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6001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область;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998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 5001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 6000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край, Московская область, Калужская область, Республика Татарстан, Удмуртская Республика, Тамбовская область, Псковская область, Свердловская область.</a:t>
                      </a:r>
                    </a:p>
                  </a:txBody>
                  <a:tcPr marL="91445" marR="91445" marT="45681" marB="4568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4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 4001 до 5000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Адыгея, Рязанская область, Владимирская область, Архангельская область, Республика Мордовия, Белгородская область, Ростовская область, Республика Северная Осетия-Алания, Вологодская область, Ивановская область, Липецкая область, Смоленская область, Чувашская Республика, Нижегородская область; Воронежская область; Республика Башкортостан, Ярославская область, Тюменская область, Брянская область, Орловская область, Самарская область, Сахалинская область, Челябинская область,</a:t>
                      </a:r>
                      <a:r>
                        <a:rPr lang="ru-RU" sz="1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Костромская область, Кировская область, Пензенская область, Красноярский край.</a:t>
                      </a:r>
                    </a:p>
                  </a:txBody>
                  <a:tcPr marL="91445" marR="91445" marT="45681" marB="4568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4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 3001 до 4000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Тульская область, Калининградская область, Магаданская область, Тверская область, Пермский край, Курская область, Республика Марий Эл, Мурманская область, Волгоградская область,</a:t>
                      </a:r>
                      <a:r>
                        <a:rPr lang="ru-RU" sz="1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Кемеровская область, Курганская область, Омская область, Республика Хакасия, Кабардино-Балкарская Республика, Алтайский край, Томская область, Оренбургская область, Камчатский край, Республика Карелия, Приморский край, Саратовская область, Иркутская область; Новгородская область; Ульяновская область; Ставропольский край,</a:t>
                      </a:r>
                      <a:r>
                        <a:rPr lang="ru-RU" sz="1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 Севастополь,</a:t>
                      </a:r>
                      <a:r>
                        <a:rPr lang="ru-RU" sz="1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Новосибирская область,</a:t>
                      </a:r>
                      <a:r>
                        <a:rPr lang="ru-RU" sz="1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Еврейская Автономная область.</a:t>
                      </a:r>
                    </a:p>
                  </a:txBody>
                  <a:tcPr marL="91445" marR="91445" marT="45681" marB="4568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57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менее 3000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Амурская область, Карачаево-Черкесская Республика, Республика Коми, Республика Ингушетия, Хабаровский край, Чеченская Республика, Республика Крым, Республика Саха(Якутия), Республика Алтай, Республика Дагестан, Астраханская область, Забайкальский край, Республика Бурятия, Чукотский Автономный округ,</a:t>
                      </a:r>
                      <a:r>
                        <a:rPr lang="ru-RU" sz="1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Республика Тыва,.</a:t>
                      </a:r>
                      <a:endParaRPr lang="ru-RU" sz="1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681" marB="4568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0" y="6477000"/>
            <a:ext cx="9906000" cy="390525"/>
            <a:chOff x="0" y="6463276"/>
            <a:chExt cx="9906000" cy="404249"/>
          </a:xfrm>
        </p:grpSpPr>
        <p:grpSp>
          <p:nvGrpSpPr>
            <p:cNvPr id="12" name="Группа 21"/>
            <p:cNvGrpSpPr>
              <a:grpSpLocks/>
            </p:cNvGrpSpPr>
            <p:nvPr/>
          </p:nvGrpSpPr>
          <p:grpSpPr bwMode="auto">
            <a:xfrm>
              <a:off x="0" y="6463276"/>
              <a:ext cx="9906000" cy="395086"/>
              <a:chOff x="0" y="6463276"/>
              <a:chExt cx="9906000" cy="395086"/>
            </a:xfrm>
          </p:grpSpPr>
          <p:sp>
            <p:nvSpPr>
              <p:cNvPr id="14" name="Овал 13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grpSp>
            <p:nvGrpSpPr>
              <p:cNvPr id="15" name="Группа 24"/>
              <p:cNvGrpSpPr>
                <a:grpSpLocks/>
              </p:cNvGrpSpPr>
              <p:nvPr/>
            </p:nvGrpSpPr>
            <p:grpSpPr bwMode="auto">
              <a:xfrm>
                <a:off x="0" y="6463276"/>
                <a:ext cx="9906000" cy="395086"/>
                <a:chOff x="0" y="6463276"/>
                <a:chExt cx="9906000" cy="395086"/>
              </a:xfrm>
            </p:grpSpPr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50812" y="6463276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50586"/>
                  <a:ext cx="9906000" cy="307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1494-E73E-42CE-A12A-75129D84F95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233363" y="0"/>
            <a:ext cx="9478962" cy="836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  <a:t>РЕЙТИНГ РЕГИОНОВ С НАИБОЛЬШЕЙ РАЗНИЦЕЙ ПО НАДОЮ МОЛОКА НА 1 КОРОВУ </a:t>
            </a:r>
            <a:br>
              <a:rPr lang="ru-RU" altLang="ru-RU" b="1" dirty="0" smtClean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  <a:cs typeface="Arial Cyr" pitchFamily="34" charset="0"/>
              </a:rPr>
              <a:t>В КФХ ПО ОТНОШЕНИЮ К СЕЛЬХОЗОРГАНИЗАЦИЯМ 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  <a:cs typeface="Arial Cyr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68963"/>
              </p:ext>
            </p:extLst>
          </p:nvPr>
        </p:nvGraphicFramePr>
        <p:xfrm>
          <a:off x="373625" y="1022551"/>
          <a:ext cx="9124336" cy="516193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00205"/>
                <a:gridCol w="2041194"/>
                <a:gridCol w="2483619"/>
                <a:gridCol w="1699318"/>
              </a:tblGrid>
              <a:tr h="392051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КФХ и ИП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114300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-2 032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-5 171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Ингушетия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-4 582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</a:t>
                      </a:r>
                      <a:r>
                        <a:rPr lang="ru-RU" sz="1400" b="0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-4 125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-3 848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-3 126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-2 605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-2 548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-2 303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-2 250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-2 150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-2 130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</a:t>
                      </a:r>
                      <a:r>
                        <a:rPr lang="ru-RU" sz="1400" b="0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Марий-Эл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-1 890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0" y="6462713"/>
            <a:ext cx="9906000" cy="404812"/>
            <a:chOff x="0" y="6463277"/>
            <a:chExt cx="9906000" cy="404248"/>
          </a:xfrm>
        </p:grpSpPr>
        <p:grpSp>
          <p:nvGrpSpPr>
            <p:cNvPr id="13" name="Группа 21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sp>
            <p:nvSpPr>
              <p:cNvPr id="15" name="Овал 14"/>
              <p:cNvSpPr/>
              <p:nvPr/>
            </p:nvSpPr>
            <p:spPr bwMode="auto">
              <a:xfrm>
                <a:off x="255588" y="6515591"/>
                <a:ext cx="406400" cy="277426"/>
              </a:xfrm>
              <a:prstGeom prst="ellipse">
                <a:avLst/>
              </a:prstGeom>
              <a:solidFill>
                <a:srgbClr val="870707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Группа 24"/>
              <p:cNvGrpSpPr>
                <a:grpSpLocks/>
              </p:cNvGrpSpPr>
              <p:nvPr/>
            </p:nvGrpSpPr>
            <p:grpSpPr bwMode="auto">
              <a:xfrm>
                <a:off x="0" y="6498948"/>
                <a:ext cx="9906000" cy="349237"/>
                <a:chOff x="0" y="6498948"/>
                <a:chExt cx="9906000" cy="349237"/>
              </a:xfrm>
            </p:grpSpPr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87070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>
                      <a:solidFill>
                        <a:srgbClr val="870707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cxnSp>
        <p:nvCxnSpPr>
          <p:cNvPr id="4" name="Прямая соединительная линия 3"/>
          <p:cNvCxnSpPr/>
          <p:nvPr/>
        </p:nvCxnSpPr>
        <p:spPr>
          <a:xfrm flipH="1">
            <a:off x="5299587" y="1061884"/>
            <a:ext cx="29497" cy="5161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787148" y="1061884"/>
            <a:ext cx="9833" cy="5161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254477" y="1061884"/>
            <a:ext cx="24581" cy="5161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33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1988</Words>
  <Application>Microsoft Office PowerPoint</Application>
  <PresentationFormat>Лист A4 (210x297 мм)</PresentationFormat>
  <Paragraphs>606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Трек</vt:lpstr>
      <vt:lpstr>Лист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14</cp:revision>
  <dcterms:created xsi:type="dcterms:W3CDTF">2013-11-14T14:54:26Z</dcterms:created>
  <dcterms:modified xsi:type="dcterms:W3CDTF">2019-02-19T07:25:59Z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