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05613" cy="9944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9">
          <p15:clr>
            <a:srgbClr val="000000"/>
          </p15:clr>
        </p15:guide>
        <p15:guide id="2" orient="horz" pos="2793">
          <p15:clr>
            <a:srgbClr val="000000"/>
          </p15:clr>
        </p15:guide>
        <p15:guide id="3" orient="horz" pos="1780">
          <p15:clr>
            <a:srgbClr val="000000"/>
          </p15:clr>
        </p15:guide>
        <p15:guide id="4" orient="horz" pos="2474">
          <p15:clr>
            <a:srgbClr val="000000"/>
          </p15:clr>
        </p15:guide>
        <p15:guide id="5" orient="horz" pos="1214">
          <p15:clr>
            <a:srgbClr val="000000"/>
          </p15:clr>
        </p15:guide>
        <p15:guide id="6" orient="horz" pos="2366">
          <p15:clr>
            <a:srgbClr val="000000"/>
          </p15:clr>
        </p15:guide>
        <p15:guide id="7" orient="horz" pos="1849">
          <p15:clr>
            <a:srgbClr val="000000"/>
          </p15:clr>
        </p15:guide>
        <p15:guide id="8" orient="horz" pos="223">
          <p15:clr>
            <a:srgbClr val="000000"/>
          </p15:clr>
        </p15:guide>
        <p15:guide id="9" orient="horz" pos="2525">
          <p15:clr>
            <a:srgbClr val="000000"/>
          </p15:clr>
        </p15:guide>
        <p15:guide id="10" orient="horz" pos="680">
          <p15:clr>
            <a:srgbClr val="000000"/>
          </p15:clr>
        </p15:guide>
        <p15:guide id="11" pos="5532">
          <p15:clr>
            <a:srgbClr val="000000"/>
          </p15:clr>
        </p15:guide>
        <p15:guide id="12" pos="5243">
          <p15:clr>
            <a:srgbClr val="000000"/>
          </p15:clr>
        </p15:guide>
        <p15:guide id="13" pos="2894">
          <p15:clr>
            <a:srgbClr val="000000"/>
          </p15:clr>
        </p15:guide>
        <p15:guide id="14" pos="323">
          <p15:clr>
            <a:srgbClr val="000000"/>
          </p15:clr>
        </p15:guide>
        <p15:guide id="15" pos="1732">
          <p15:clr>
            <a:srgbClr val="000000"/>
          </p15:clr>
        </p15:guide>
        <p15:guide id="16" pos="2121">
          <p15:clr>
            <a:srgbClr val="000000"/>
          </p15:clr>
        </p15:guide>
        <p15:guide id="17" pos="3661">
          <p15:clr>
            <a:srgbClr val="000000"/>
          </p15:clr>
        </p15:guide>
        <p15:guide id="18" pos="3858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000000"/>
          </p15:clr>
        </p15:guide>
        <p15:guide id="2" pos="2145" userDrawn="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689E75-34F0-4A37-BBC0-A7142DC1C760}">
  <a:tblStyle styleId="{D4689E75-34F0-4A37-BBC0-A7142DC1C7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A"/>
          </a:solidFill>
        </a:fill>
      </a:tcStyle>
    </a:wholeTbl>
    <a:band1H>
      <a:tcTxStyle/>
      <a:tcStyle>
        <a:tcBdr/>
        <a:fill>
          <a:solidFill>
            <a:srgbClr val="CACBD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>
        <p:guide orient="horz" pos="3129"/>
        <p:guide orient="horz" pos="2793"/>
        <p:guide orient="horz" pos="1780"/>
        <p:guide orient="horz" pos="2474"/>
        <p:guide orient="horz" pos="1214"/>
        <p:guide orient="horz" pos="2366"/>
        <p:guide orient="horz" pos="1849"/>
        <p:guide orient="horz" pos="223"/>
        <p:guide orient="horz" pos="2525"/>
        <p:guide orient="horz" pos="680"/>
        <p:guide pos="5532"/>
        <p:guide pos="5243"/>
        <p:guide pos="2894"/>
        <p:guide pos="323"/>
        <p:guide pos="1732"/>
        <p:guide pos="2121"/>
        <p:guide pos="3661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880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880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17A6FE45-EDC8-4D3B-968C-6F9C4A8D087C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296"/>
            <a:ext cx="2949841" cy="49880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183" y="9445296"/>
            <a:ext cx="2949841" cy="49880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3F6D249B-F083-441F-B386-7ED908C43E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129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3"/>
            <a:ext cx="2949099" cy="49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42" tIns="45559" rIns="91142" bIns="45559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43" y="3"/>
            <a:ext cx="2949099" cy="49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42" tIns="45559" rIns="91142" bIns="45559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42" tIns="45559" rIns="91142" bIns="45559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45172"/>
            <a:ext cx="2949099" cy="49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42" tIns="45559" rIns="91142" bIns="45559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43" y="9445172"/>
            <a:ext cx="2949099" cy="49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42" tIns="45559" rIns="91142" bIns="45559" anchor="b" anchorCtr="0">
            <a:noAutofit/>
          </a:bodyPr>
          <a:lstStyle/>
          <a:p>
            <a:pPr algn="r"/>
            <a:fld id="{00000000-1234-1234-1234-123412341234}" type="slidenum">
              <a:rPr lang="de-DE" sz="1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lang="de-DE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r>
              <a:rPr lang="de-DE"/>
              <a:t>Bildmotiv im Hintergrund je nach Vortragstitel wählen</a:t>
            </a:r>
            <a:endParaRPr/>
          </a:p>
        </p:txBody>
      </p:sp>
      <p:sp>
        <p:nvSpPr>
          <p:cNvPr id="27" name="Google Shape;27;p1:notes"/>
          <p:cNvSpPr txBox="1">
            <a:spLocks noGrp="1"/>
          </p:cNvSpPr>
          <p:nvPr>
            <p:ph type="sldNum" idx="12"/>
          </p:nvPr>
        </p:nvSpPr>
        <p:spPr>
          <a:xfrm>
            <a:off x="3854943" y="9445172"/>
            <a:ext cx="2949099" cy="49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42" tIns="45559" rIns="91142" bIns="45559" anchor="b" anchorCtr="0">
            <a:noAutofit/>
          </a:bodyPr>
          <a:lstStyle/>
          <a:p>
            <a:pPr algn="r"/>
            <a:fld id="{00000000-1234-1234-1234-123412341234}" type="slidenum">
              <a:rPr lang="de-DE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0" name="Google Shape;1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3" name="Google Shape;2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3" name="Google Shape;2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6" name="Google Shape;3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19" name="Google Shape;3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4" name="Google Shape;3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0" name="Google Shape;3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8" name="Google Shape;3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75" name="Google Shape;3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8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03" name="Google Shape;4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9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10" name="Google Shape;41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1" name="Google Shape;41;p3:notes"/>
          <p:cNvSpPr txBox="1">
            <a:spLocks noGrp="1"/>
          </p:cNvSpPr>
          <p:nvPr>
            <p:ph type="sldNum" idx="12"/>
          </p:nvPr>
        </p:nvSpPr>
        <p:spPr>
          <a:xfrm>
            <a:off x="3854943" y="9445172"/>
            <a:ext cx="2949099" cy="49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42" tIns="45559" rIns="91142" bIns="45559" anchor="b" anchorCtr="0">
            <a:noAutofit/>
          </a:bodyPr>
          <a:lstStyle/>
          <a:p>
            <a:pPr algn="r"/>
            <a:fld id="{00000000-1234-1234-1234-123412341234}" type="slidenum">
              <a:rPr lang="de-DE"/>
              <a:pPr algn="r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0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31" name="Google Shape;43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1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50" name="Google Shape;45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32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74" name="Google Shape;474;p32:notes"/>
          <p:cNvSpPr txBox="1">
            <a:spLocks noGrp="1"/>
          </p:cNvSpPr>
          <p:nvPr>
            <p:ph type="sldNum" idx="12"/>
          </p:nvPr>
        </p:nvSpPr>
        <p:spPr>
          <a:xfrm>
            <a:off x="3854943" y="9445172"/>
            <a:ext cx="2949099" cy="49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42" tIns="45559" rIns="91142" bIns="45559" anchor="b" anchorCtr="0">
            <a:noAutofit/>
          </a:bodyPr>
          <a:lstStyle/>
          <a:p>
            <a:pPr algn="r"/>
            <a:fld id="{00000000-1234-1234-1234-123412341234}" type="slidenum">
              <a:rPr lang="de-DE"/>
              <a:pPr algn="r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3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81" name="Google Shape;4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r>
              <a:rPr lang="de-DE" sz="2400" b="1">
                <a:solidFill>
                  <a:srgbClr val="FF0000"/>
                </a:solidFill>
              </a:rPr>
              <a:t>Größenordnungen sind von den Standorten individuell auszufüllen!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94" name="Google Shape;94;p7:notes"/>
          <p:cNvSpPr txBox="1">
            <a:spLocks noGrp="1"/>
          </p:cNvSpPr>
          <p:nvPr>
            <p:ph type="sldNum" idx="12"/>
          </p:nvPr>
        </p:nvSpPr>
        <p:spPr>
          <a:xfrm>
            <a:off x="3854943" y="9445172"/>
            <a:ext cx="2949099" cy="49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42" tIns="45559" rIns="91142" bIns="45559" anchor="b" anchorCtr="0">
            <a:noAutofit/>
          </a:bodyPr>
          <a:lstStyle/>
          <a:p>
            <a:pPr algn="r"/>
            <a:fld id="{00000000-1234-1234-1234-123412341234}" type="slidenum">
              <a:rPr lang="de-DE"/>
              <a:pPr algn="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680563" y="4723450"/>
            <a:ext cx="5444490" cy="4474844"/>
          </a:xfrm>
          <a:prstGeom prst="rect">
            <a:avLst/>
          </a:prstGeom>
        </p:spPr>
        <p:txBody>
          <a:bodyPr spcFirstLastPara="1" wrap="square" lIns="91142" tIns="45559" rIns="91142" bIns="4555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22288" y="2439891"/>
            <a:ext cx="8293629" cy="475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522289" y="2920996"/>
            <a:ext cx="8293628" cy="111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8612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75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−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2"/>
          </p:nvPr>
        </p:nvSpPr>
        <p:spPr>
          <a:xfrm>
            <a:off x="512762" y="4140476"/>
            <a:ext cx="5299075" cy="36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−"/>
              <a:defRPr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" name="Google Shape;14;p2" descr="O:\DKBS_Berlin\FB-MKT_MK\DKB-Logos\Finales NEUES Logo - Vertraulich\DKB AG\02 Corporate Logo\web\DKB_AG_web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3645" y="4338252"/>
            <a:ext cx="1214323" cy="7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12763" y="4862118"/>
            <a:ext cx="4597412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r>
              <a:rPr lang="de-DE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I Region Süd Standort Stuttgart I DKB – Nachhaltig Landwirtschaft finanzieren/November 2018 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8612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75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−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3" descr="O:\DKBS_Berlin\FB-MKT_MK\DKB-Logos\Finales NEUES Logo - Vertraulich\DKB AG\02 Corporate Logo\web\DKB_AG_web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8415" y="4447642"/>
            <a:ext cx="1017608" cy="6037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512763" y="1012547"/>
            <a:ext cx="8269286" cy="351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54062" y="309777"/>
            <a:ext cx="8016876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54062" y="1169622"/>
            <a:ext cx="8016876" cy="351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8612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75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−"/>
              <a:defRPr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jpg"/><Relationship Id="rId18" Type="http://schemas.openxmlformats.org/officeDocument/2006/relationships/image" Target="../media/image65.png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jp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jp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2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 descr="U:\Outlook\Raps Windrad Tangeln.jpg"/>
          <p:cNvPicPr preferRelativeResize="0"/>
          <p:nvPr/>
        </p:nvPicPr>
        <p:blipFill rotWithShape="1">
          <a:blip r:embed="rId3">
            <a:alphaModFix/>
          </a:blip>
          <a:srcRect l="26733" t="29012" b="718"/>
          <a:stretch/>
        </p:blipFill>
        <p:spPr>
          <a:xfrm>
            <a:off x="0" y="0"/>
            <a:ext cx="9144000" cy="423763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/>
        </p:nvSpPr>
        <p:spPr>
          <a:xfrm>
            <a:off x="522289" y="4237630"/>
            <a:ext cx="3851276" cy="90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/>
              <a:t>Райнер Шульце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/>
              <a:t>Штутгарт</a:t>
            </a:r>
            <a:r>
              <a:rPr lang="de-DE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 ноябрь 2018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-1" y="2117231"/>
            <a:ext cx="9144001" cy="2120400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522288" y="2117231"/>
            <a:ext cx="8293629" cy="212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de-DE">
                <a:solidFill>
                  <a:schemeClr val="lt1"/>
                </a:solidFill>
              </a:rPr>
              <a:t>Немецкий кредитный банк - устойчивость в сельском хозяйстве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Перспективы финансирования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2"/>
          </p:nvPr>
        </p:nvSpPr>
        <p:spPr>
          <a:xfrm>
            <a:off x="512763" y="1012547"/>
            <a:ext cx="8269286" cy="351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Сроки строительства до 20 лет</a:t>
            </a:r>
            <a:endParaRPr/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Сроки установки технического оборудования до 10 лет</a:t>
            </a:r>
            <a:endParaRPr/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Предоставление средств производства для запуска</a:t>
            </a:r>
            <a:endParaRPr/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Возможны годы, свободные от погашения кредита</a:t>
            </a:r>
            <a:endParaRPr/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Адекватный процент обеспеченности собственным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0000"/>
                </a:solidFill>
              </a:rPr>
              <a:t>      капиталом</a:t>
            </a: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Замораживание кредитных средств</a:t>
            </a:r>
            <a:endParaRPr/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Профессиональное сопровождение во время строительства и запуска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2" name="Google Shape;142;p14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/>
              <a:t>Мы финансируем вашу производственную площадку </a:t>
            </a:r>
            <a:endParaRPr/>
          </a:p>
        </p:txBody>
      </p:sp>
      <p:pic>
        <p:nvPicPr>
          <p:cNvPr id="143" name="Google Shape;143;p14" descr="0026 IMG_7227- 9 7 10  JPG +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1448" y="2167586"/>
            <a:ext cx="3170601" cy="199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de-DE">
                <a:solidFill>
                  <a:schemeClr val="dk1"/>
                </a:solidFill>
              </a:rPr>
              <a:t>Перспективы финансирования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2"/>
          </p:nvPr>
        </p:nvSpPr>
        <p:spPr>
          <a:xfrm>
            <a:off x="512763" y="1171297"/>
            <a:ext cx="8269286" cy="351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Финансирование солнечных батарей на крыше сельскохозяйственных построек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0000"/>
                </a:solidFill>
              </a:rPr>
              <a:t>     до 100 процентов</a:t>
            </a:r>
            <a:endParaRPr/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Срок действия до 18 лет</a:t>
            </a:r>
            <a:endParaRPr/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Возможен год без погашения</a:t>
            </a:r>
            <a:endParaRPr/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Свободный выбор формы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0000"/>
                </a:solidFill>
              </a:rPr>
              <a:t>      финансирования</a:t>
            </a:r>
            <a:endParaRPr/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Привлечение средств поддержки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0" name="Google Shape;150;p15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/>
              <a:t>Мы финансируем вашу установку для получения солнечной энергии</a:t>
            </a:r>
            <a:endParaRPr/>
          </a:p>
        </p:txBody>
      </p:sp>
      <p:pic>
        <p:nvPicPr>
          <p:cNvPr id="151" name="Google Shape;151;p15" descr="Pfersdorf 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2552" y="1677987"/>
            <a:ext cx="5122863" cy="20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>
            <a:spLocks noGrp="1"/>
          </p:cNvSpPr>
          <p:nvPr>
            <p:ph type="body" idx="2"/>
          </p:nvPr>
        </p:nvSpPr>
        <p:spPr>
          <a:xfrm>
            <a:off x="512763" y="1139547"/>
            <a:ext cx="8269286" cy="351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Срок погашения до 15 лет</a:t>
            </a:r>
            <a:endParaRPr/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Возможны два года без погашения</a:t>
            </a:r>
            <a:endParaRPr/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Адекватный процент обеспеченности собственным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>
                <a:solidFill>
                  <a:srgbClr val="000000"/>
                </a:solidFill>
              </a:rPr>
              <a:t>      капиталом</a:t>
            </a:r>
            <a:endParaRPr>
              <a:solidFill>
                <a:srgbClr val="000000"/>
              </a:solidFill>
            </a:endParaRPr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Предварительное финансирование субстрата</a:t>
            </a:r>
            <a:endParaRPr/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Привлечение средств поддержки</a:t>
            </a:r>
            <a:endParaRPr/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Профессиональное сопровождение во время строительства и запуска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de-DE">
                <a:solidFill>
                  <a:schemeClr val="dk1"/>
                </a:solidFill>
              </a:rPr>
              <a:t>Перспективы финансирования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/>
              <a:t>Мы финансируем вашу биогазовую установку</a:t>
            </a:r>
            <a:endParaRPr/>
          </a:p>
        </p:txBody>
      </p:sp>
      <p:grpSp>
        <p:nvGrpSpPr>
          <p:cNvPr id="159" name="Google Shape;159;p16"/>
          <p:cNvGrpSpPr/>
          <p:nvPr/>
        </p:nvGrpSpPr>
        <p:grpSpPr>
          <a:xfrm>
            <a:off x="5064468" y="1133197"/>
            <a:ext cx="3742637" cy="2685795"/>
            <a:chOff x="4921856" y="723569"/>
            <a:chExt cx="3885249" cy="2784273"/>
          </a:xfrm>
        </p:grpSpPr>
        <p:pic>
          <p:nvPicPr>
            <p:cNvPr id="160" name="Google Shape;160;p16"/>
            <p:cNvPicPr preferRelativeResize="0"/>
            <p:nvPr/>
          </p:nvPicPr>
          <p:blipFill rotWithShape="1">
            <a:blip r:embed="rId3">
              <a:alphaModFix/>
            </a:blip>
            <a:srcRect r="4177"/>
            <a:stretch/>
          </p:blipFill>
          <p:spPr>
            <a:xfrm>
              <a:off x="5159374" y="812267"/>
              <a:ext cx="3443937" cy="2695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6"/>
            <p:cNvSpPr/>
            <p:nvPr/>
          </p:nvSpPr>
          <p:spPr>
            <a:xfrm>
              <a:off x="4921856" y="723569"/>
              <a:ext cx="285224" cy="2695492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8571382" y="723569"/>
              <a:ext cx="235723" cy="2695492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>
            <a:spLocks noGrp="1"/>
          </p:cNvSpPr>
          <p:nvPr>
            <p:ph type="body" idx="2"/>
          </p:nvPr>
        </p:nvSpPr>
        <p:spPr>
          <a:xfrm>
            <a:off x="512763" y="1012547"/>
            <a:ext cx="8269286" cy="351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endParaRPr sz="2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endParaRPr sz="2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1E1E1E"/>
              </a:buClr>
              <a:buSzPts val="2200"/>
              <a:buNone/>
            </a:pPr>
            <a:r>
              <a:rPr lang="de-DE" sz="2200">
                <a:solidFill>
                  <a:srgbClr val="1E1E1E"/>
                </a:solidFill>
              </a:rPr>
              <a:t>3. Ключевые темы при принятии решения о кредитовании</a:t>
            </a:r>
            <a:endParaRPr sz="2200">
              <a:solidFill>
                <a:srgbClr val="1E1E1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Оценка</a:t>
            </a:r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endParaRPr/>
          </a:p>
        </p:txBody>
      </p:sp>
      <p:grpSp>
        <p:nvGrpSpPr>
          <p:cNvPr id="174" name="Google Shape;174;p18"/>
          <p:cNvGrpSpPr/>
          <p:nvPr/>
        </p:nvGrpSpPr>
        <p:grpSpPr>
          <a:xfrm>
            <a:off x="790707" y="962090"/>
            <a:ext cx="7055999" cy="3535358"/>
            <a:chOff x="790706" y="962088"/>
            <a:chExt cx="7385846" cy="4045729"/>
          </a:xfrm>
        </p:grpSpPr>
        <p:sp>
          <p:nvSpPr>
            <p:cNvPr id="175" name="Google Shape;175;p18"/>
            <p:cNvSpPr/>
            <p:nvPr/>
          </p:nvSpPr>
          <p:spPr>
            <a:xfrm rot="5400000">
              <a:off x="1009538" y="836694"/>
              <a:ext cx="1296987" cy="1547813"/>
            </a:xfrm>
            <a:prstGeom prst="homePlate">
              <a:avLst>
                <a:gd name="adj" fmla="val 25000"/>
              </a:avLst>
            </a:prstGeom>
            <a:solidFill>
              <a:srgbClr val="99CCF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8"/>
            <p:cNvSpPr txBox="1"/>
            <p:nvPr/>
          </p:nvSpPr>
          <p:spPr>
            <a:xfrm>
              <a:off x="884112" y="962088"/>
              <a:ext cx="1547813" cy="1134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7" name="Google Shape;177;p18"/>
            <p:cNvSpPr txBox="1"/>
            <p:nvPr/>
          </p:nvSpPr>
          <p:spPr>
            <a:xfrm>
              <a:off x="884125" y="1243094"/>
              <a:ext cx="15113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b="1">
                  <a:solidFill>
                    <a:srgbClr val="1E1E1E"/>
                  </a:solidFill>
                </a:rPr>
                <a:t>Финансовые</a:t>
              </a:r>
              <a:endParaRPr b="1">
                <a:solidFill>
                  <a:srgbClr val="1E1E1E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b="1">
                  <a:solidFill>
                    <a:srgbClr val="1E1E1E"/>
                  </a:solidFill>
                </a:rPr>
                <a:t>показатели</a:t>
              </a:r>
              <a:endParaRPr b="1">
                <a:solidFill>
                  <a:srgbClr val="1E1E1E"/>
                </a:solidFill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 rot="5400000">
              <a:off x="2869294" y="848601"/>
              <a:ext cx="1290637" cy="1517650"/>
            </a:xfrm>
            <a:prstGeom prst="homePlate">
              <a:avLst>
                <a:gd name="adj" fmla="val 25000"/>
              </a:avLst>
            </a:prstGeom>
            <a:solidFill>
              <a:srgbClr val="99CCF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 txBox="1"/>
            <p:nvPr/>
          </p:nvSpPr>
          <p:spPr>
            <a:xfrm>
              <a:off x="2755769" y="962107"/>
              <a:ext cx="1517650" cy="1129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Google Shape;180;p18"/>
            <p:cNvSpPr txBox="1"/>
            <p:nvPr/>
          </p:nvSpPr>
          <p:spPr>
            <a:xfrm>
              <a:off x="2828813" y="1243094"/>
              <a:ext cx="143986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b="1">
                  <a:solidFill>
                    <a:srgbClr val="1E1E1E"/>
                  </a:solidFill>
                </a:rPr>
                <a:t>Количественные факторы</a:t>
              </a: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 rot="5400000">
              <a:off x="4681425" y="836695"/>
              <a:ext cx="1296987" cy="1547812"/>
            </a:xfrm>
            <a:prstGeom prst="homePlate">
              <a:avLst>
                <a:gd name="adj" fmla="val 25000"/>
              </a:avLst>
            </a:prstGeom>
            <a:solidFill>
              <a:srgbClr val="99CCF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4556013" y="962088"/>
              <a:ext cx="1547812" cy="1134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" name="Google Shape;183;p18"/>
            <p:cNvSpPr txBox="1"/>
            <p:nvPr/>
          </p:nvSpPr>
          <p:spPr>
            <a:xfrm>
              <a:off x="4556013" y="1247857"/>
              <a:ext cx="15843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b="1">
                  <a:solidFill>
                    <a:srgbClr val="1E1E1E"/>
                  </a:solidFill>
                </a:rPr>
                <a:t>Тревожные признаки</a:t>
              </a:r>
              <a:endParaRPr sz="1400" b="1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5400000">
              <a:off x="6566582" y="824788"/>
              <a:ext cx="1284287" cy="1558925"/>
            </a:xfrm>
            <a:prstGeom prst="homePlate">
              <a:avLst>
                <a:gd name="adj" fmla="val 25000"/>
              </a:avLst>
            </a:prstGeom>
            <a:solidFill>
              <a:srgbClr val="99CCF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 txBox="1"/>
            <p:nvPr/>
          </p:nvSpPr>
          <p:spPr>
            <a:xfrm>
              <a:off x="6429256" y="962094"/>
              <a:ext cx="1558925" cy="1123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" name="Google Shape;186;p18"/>
            <p:cNvSpPr txBox="1"/>
            <p:nvPr/>
          </p:nvSpPr>
          <p:spPr>
            <a:xfrm>
              <a:off x="6405513" y="1249433"/>
              <a:ext cx="1628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b="1">
                  <a:solidFill>
                    <a:srgbClr val="1E1E1E"/>
                  </a:solidFill>
                </a:rPr>
                <a:t>Обязательства</a:t>
              </a: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790706" y="2260363"/>
              <a:ext cx="1800300" cy="427800"/>
            </a:xfrm>
            <a:prstGeom prst="rect">
              <a:avLst/>
            </a:prstGeom>
            <a:solidFill>
              <a:srgbClr val="6699F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/>
                <a:t>Финансовая оценка</a:t>
              </a: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2662369" y="2260362"/>
              <a:ext cx="1800300" cy="427800"/>
            </a:xfrm>
            <a:prstGeom prst="rect">
              <a:avLst/>
            </a:prstGeom>
            <a:solidFill>
              <a:srgbClr val="6699F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/>
                <a:t>Количественная оценка</a:t>
              </a: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4534032" y="2234154"/>
              <a:ext cx="1800300" cy="427800"/>
            </a:xfrm>
            <a:prstGeom prst="rect">
              <a:avLst/>
            </a:prstGeom>
            <a:solidFill>
              <a:srgbClr val="6699F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/>
                <a:t>Шкала оценки</a:t>
              </a:r>
              <a:endParaRPr/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6334252" y="2240505"/>
              <a:ext cx="1842300" cy="427800"/>
            </a:xfrm>
            <a:prstGeom prst="rect">
              <a:avLst/>
            </a:prstGeom>
            <a:solidFill>
              <a:srgbClr val="6699F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/>
                <a:t>Влияние репутации</a:t>
              </a:r>
              <a:endParaRPr/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2431938" y="3825186"/>
              <a:ext cx="2890837" cy="360000"/>
            </a:xfrm>
            <a:prstGeom prst="flowChartProcess">
              <a:avLst/>
            </a:prstGeom>
            <a:solidFill>
              <a:srgbClr val="0040CB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600">
                  <a:solidFill>
                    <a:schemeClr val="lt1"/>
                  </a:solidFill>
                </a:rPr>
                <a:t>Оценка клиентов</a:t>
              </a:r>
              <a:endParaRPr/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3352309" y="4647808"/>
              <a:ext cx="4008243" cy="360008"/>
            </a:xfrm>
            <a:prstGeom prst="flowChartProcess">
              <a:avLst/>
            </a:prstGeom>
            <a:solidFill>
              <a:srgbClr val="0040CB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600">
                  <a:solidFill>
                    <a:schemeClr val="lt1"/>
                  </a:solidFill>
                </a:rPr>
                <a:t>Интегрированная оценка клиентов</a:t>
              </a:r>
              <a:endParaRPr/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1084500" y="2954563"/>
              <a:ext cx="2827338" cy="360000"/>
            </a:xfrm>
            <a:prstGeom prst="flowChartProcess">
              <a:avLst/>
            </a:prstGeom>
            <a:solidFill>
              <a:srgbClr val="0040CB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600">
                  <a:solidFill>
                    <a:schemeClr val="lt1"/>
                  </a:solidFill>
                </a:rPr>
                <a:t>Базовая оценка</a:t>
              </a:r>
              <a:endParaRPr/>
            </a:p>
          </p:txBody>
        </p:sp>
        <p:grpSp>
          <p:nvGrpSpPr>
            <p:cNvPr id="194" name="Google Shape;194;p18"/>
            <p:cNvGrpSpPr/>
            <p:nvPr/>
          </p:nvGrpSpPr>
          <p:grpSpPr>
            <a:xfrm>
              <a:off x="2498169" y="2662063"/>
              <a:ext cx="2936100" cy="1147693"/>
              <a:chOff x="2498169" y="2662063"/>
              <a:chExt cx="2936100" cy="1147693"/>
            </a:xfrm>
          </p:grpSpPr>
          <p:cxnSp>
            <p:nvCxnSpPr>
              <p:cNvPr id="195" name="Google Shape;195;p18"/>
              <p:cNvCxnSpPr>
                <a:stCxn id="193" idx="2"/>
                <a:endCxn id="189" idx="2"/>
              </p:cNvCxnSpPr>
              <p:nvPr/>
            </p:nvCxnSpPr>
            <p:spPr>
              <a:xfrm rot="-5400000">
                <a:off x="3639969" y="1520263"/>
                <a:ext cx="652500" cy="2936100"/>
              </a:xfrm>
              <a:prstGeom prst="bentConnector3">
                <a:avLst>
                  <a:gd name="adj1" fmla="val -41746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18"/>
              <p:cNvCxnSpPr/>
              <p:nvPr/>
            </p:nvCxnSpPr>
            <p:spPr>
              <a:xfrm>
                <a:off x="3888087" y="3579568"/>
                <a:ext cx="1587" cy="23018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sm" len="sm"/>
              </a:ln>
            </p:spPr>
          </p:cxnSp>
        </p:grpSp>
        <p:grpSp>
          <p:nvGrpSpPr>
            <p:cNvPr id="197" name="Google Shape;197;p18"/>
            <p:cNvGrpSpPr/>
            <p:nvPr/>
          </p:nvGrpSpPr>
          <p:grpSpPr>
            <a:xfrm>
              <a:off x="3877357" y="2668386"/>
              <a:ext cx="3378000" cy="1925103"/>
              <a:chOff x="3877357" y="2668386"/>
              <a:chExt cx="3378000" cy="1925103"/>
            </a:xfrm>
          </p:grpSpPr>
          <p:cxnSp>
            <p:nvCxnSpPr>
              <p:cNvPr id="198" name="Google Shape;198;p18"/>
              <p:cNvCxnSpPr>
                <a:stCxn id="191" idx="2"/>
                <a:endCxn id="190" idx="2"/>
              </p:cNvCxnSpPr>
              <p:nvPr/>
            </p:nvCxnSpPr>
            <p:spPr>
              <a:xfrm rot="-5400000">
                <a:off x="4807957" y="1737786"/>
                <a:ext cx="1516800" cy="3378000"/>
              </a:xfrm>
              <a:prstGeom prst="bentConnector3">
                <a:avLst>
                  <a:gd name="adj1" fmla="val -17967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18"/>
              <p:cNvCxnSpPr/>
              <p:nvPr/>
            </p:nvCxnSpPr>
            <p:spPr>
              <a:xfrm>
                <a:off x="5738926" y="4401402"/>
                <a:ext cx="1587" cy="192087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sm" len="sm"/>
              </a:ln>
            </p:spPr>
          </p:cxnSp>
        </p:grpSp>
        <p:grpSp>
          <p:nvGrpSpPr>
            <p:cNvPr id="200" name="Google Shape;200;p18"/>
            <p:cNvGrpSpPr/>
            <p:nvPr/>
          </p:nvGrpSpPr>
          <p:grpSpPr>
            <a:xfrm>
              <a:off x="1386400" y="2641762"/>
              <a:ext cx="2263775" cy="318539"/>
              <a:chOff x="1386400" y="2641762"/>
              <a:chExt cx="2263775" cy="318539"/>
            </a:xfrm>
          </p:grpSpPr>
          <p:cxnSp>
            <p:nvCxnSpPr>
              <p:cNvPr id="201" name="Google Shape;201;p18"/>
              <p:cNvCxnSpPr/>
              <p:nvPr/>
            </p:nvCxnSpPr>
            <p:spPr>
              <a:xfrm>
                <a:off x="2518287" y="2730113"/>
                <a:ext cx="1588" cy="230187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sm" len="sm"/>
              </a:ln>
            </p:spPr>
          </p:cxnSp>
          <p:cxnSp>
            <p:nvCxnSpPr>
              <p:cNvPr id="202" name="Google Shape;202;p18"/>
              <p:cNvCxnSpPr/>
              <p:nvPr/>
            </p:nvCxnSpPr>
            <p:spPr>
              <a:xfrm rot="-5400000" flipH="1">
                <a:off x="2473043" y="1555118"/>
                <a:ext cx="90488" cy="2263775"/>
              </a:xfrm>
              <a:prstGeom prst="bentConnector2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18"/>
              <p:cNvCxnSpPr/>
              <p:nvPr/>
            </p:nvCxnSpPr>
            <p:spPr>
              <a:xfrm>
                <a:off x="3642174" y="2641762"/>
                <a:ext cx="0" cy="8255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Объем документации</a:t>
            </a:r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/>
              <a:t>В зависимости от репутации и комплексности</a:t>
            </a:r>
            <a:endParaRPr/>
          </a:p>
        </p:txBody>
      </p:sp>
      <p:sp>
        <p:nvSpPr>
          <p:cNvPr id="210" name="Google Shape;210;p19"/>
          <p:cNvSpPr/>
          <p:nvPr/>
        </p:nvSpPr>
        <p:spPr>
          <a:xfrm>
            <a:off x="783771" y="3621969"/>
            <a:ext cx="7825839" cy="7243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973777" y="4239488"/>
            <a:ext cx="708956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</a:rPr>
              <a:t>отличная   </a:t>
            </a:r>
            <a:r>
              <a:rPr lang="de-D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de-DE" sz="1600" b="1">
                <a:solidFill>
                  <a:srgbClr val="1E1E1E"/>
                </a:solidFill>
              </a:rPr>
              <a:t>Репутация</a:t>
            </a:r>
            <a:r>
              <a:rPr lang="de-D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de-DE" sz="1600">
                <a:solidFill>
                  <a:schemeClr val="dk1"/>
                </a:solidFill>
              </a:rPr>
              <a:t>посредственная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783775" y="3498850"/>
            <a:ext cx="7279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</a:rPr>
              <a:t>небольшая</a:t>
            </a:r>
            <a:r>
              <a:rPr lang="de-D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de-DE" sz="1600">
                <a:solidFill>
                  <a:schemeClr val="dk1"/>
                </a:solidFill>
              </a:rPr>
              <a:t>      </a:t>
            </a:r>
            <a:r>
              <a:rPr lang="de-DE" sz="1600" b="1">
                <a:solidFill>
                  <a:srgbClr val="1E1E1E"/>
                </a:solidFill>
              </a:rPr>
              <a:t>Комплексность</a:t>
            </a:r>
            <a:r>
              <a:rPr lang="de-D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              </a:t>
            </a:r>
            <a:r>
              <a:rPr lang="de-DE" sz="1600">
                <a:solidFill>
                  <a:schemeClr val="dk1"/>
                </a:solidFill>
              </a:rPr>
              <a:t>высокая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603015" y="1754371"/>
            <a:ext cx="17680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1E1E1E"/>
                </a:solidFill>
              </a:rPr>
              <a:t>Годовой баланс </a:t>
            </a:r>
            <a:r>
              <a:rPr lang="de-DE" sz="16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de-DE" sz="1600">
                <a:solidFill>
                  <a:srgbClr val="1E1E1E"/>
                </a:solidFill>
              </a:rPr>
              <a:t>общий обзор</a:t>
            </a:r>
            <a:endParaRPr sz="16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2091299" y="1222544"/>
            <a:ext cx="17680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1E1E1E"/>
                </a:solidFill>
              </a:rPr>
              <a:t>Отчет по возврату средств</a:t>
            </a:r>
            <a:endParaRPr sz="16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2559131" y="2223874"/>
            <a:ext cx="17680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1E1E1E"/>
                </a:solidFill>
              </a:rPr>
              <a:t>Оценка отрасли</a:t>
            </a:r>
            <a:endParaRPr sz="16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4179100" y="976325"/>
            <a:ext cx="1945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1E1E1E"/>
                </a:solidFill>
              </a:rPr>
              <a:t>Планирование доходов и расходов</a:t>
            </a:r>
            <a:endParaRPr sz="16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9"/>
          <p:cNvSpPr txBox="1"/>
          <p:nvPr/>
        </p:nvSpPr>
        <p:spPr>
          <a:xfrm>
            <a:off x="5063121" y="2631792"/>
            <a:ext cx="17680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1E1E1E"/>
                </a:solidFill>
              </a:rPr>
              <a:t>Планирование ликвидности</a:t>
            </a:r>
            <a:endParaRPr sz="16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4527258" y="1731431"/>
            <a:ext cx="207556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1E1E1E"/>
                </a:solidFill>
              </a:rPr>
              <a:t>Планирование инвестиций и финансирования</a:t>
            </a:r>
            <a:endParaRPr sz="16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6602819" y="908498"/>
            <a:ext cx="520995" cy="2103861"/>
          </a:xfrm>
          <a:prstGeom prst="rightBrace">
            <a:avLst>
              <a:gd name="adj1" fmla="val 47109"/>
              <a:gd name="adj2" fmla="val 50001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7256971" y="1714206"/>
            <a:ext cx="176804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rgbClr val="1E1E1E"/>
                </a:solidFill>
              </a:rPr>
              <a:t>по возможности с привлечением консультанта</a:t>
            </a:r>
            <a:endParaRPr sz="1600" b="1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Годовой баланс и актуальное состояние предприятия</a:t>
            </a:r>
            <a:endParaRPr/>
          </a:p>
        </p:txBody>
      </p:sp>
      <p:sp>
        <p:nvSpPr>
          <p:cNvPr id="226" name="Google Shape;226;p20"/>
          <p:cNvSpPr/>
          <p:nvPr/>
        </p:nvSpPr>
        <p:spPr>
          <a:xfrm>
            <a:off x="595886" y="1422152"/>
            <a:ext cx="1656000" cy="36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chemeClr val="accent6"/>
                </a:solidFill>
              </a:rPr>
              <a:t>Доля собственного капитала</a:t>
            </a:r>
            <a:endParaRPr sz="10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0"/>
          <p:cNvSpPr/>
          <p:nvPr/>
        </p:nvSpPr>
        <p:spPr>
          <a:xfrm>
            <a:off x="4809506" y="1421678"/>
            <a:ext cx="1692000" cy="360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chemeClr val="lt1"/>
                </a:solidFill>
              </a:rPr>
              <a:t>Рентабельность оборота</a:t>
            </a: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0"/>
          <p:cNvSpPr/>
          <p:nvPr/>
        </p:nvSpPr>
        <p:spPr>
          <a:xfrm>
            <a:off x="2824961" y="2645901"/>
            <a:ext cx="1692000" cy="36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chemeClr val="accent6"/>
                </a:solidFill>
              </a:rPr>
              <a:t>Покрытие вложений </a:t>
            </a:r>
            <a:r>
              <a:rPr lang="de-DE" sz="10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0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0"/>
          <p:cNvSpPr/>
          <p:nvPr/>
        </p:nvSpPr>
        <p:spPr>
          <a:xfrm>
            <a:off x="6936926" y="2645727"/>
            <a:ext cx="1692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chemeClr val="accent6"/>
                </a:solidFill>
              </a:rPr>
              <a:t>Ликвидность </a:t>
            </a:r>
            <a:r>
              <a:rPr lang="de-DE" sz="10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II</a:t>
            </a:r>
            <a:endParaRPr sz="10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0"/>
          <p:cNvSpPr/>
          <p:nvPr/>
        </p:nvSpPr>
        <p:spPr>
          <a:xfrm>
            <a:off x="512762" y="890377"/>
            <a:ext cx="8242240" cy="303057"/>
          </a:xfrm>
          <a:prstGeom prst="chevron">
            <a:avLst>
              <a:gd name="adj" fmla="val 5068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accent6"/>
                </a:solidFill>
              </a:rPr>
              <a:t>Финансовые показатели</a:t>
            </a:r>
            <a:endParaRPr sz="12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0"/>
          <p:cNvSpPr/>
          <p:nvPr/>
        </p:nvSpPr>
        <p:spPr>
          <a:xfrm>
            <a:off x="7517729" y="1421678"/>
            <a:ext cx="144016" cy="144016"/>
          </a:xfrm>
          <a:prstGeom prst="rect">
            <a:avLst/>
          </a:prstGeom>
          <a:solidFill>
            <a:srgbClr val="9ED1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7525918" y="1632674"/>
            <a:ext cx="144016" cy="144016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7643850" y="1370575"/>
            <a:ext cx="6795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>
                <a:solidFill>
                  <a:schemeClr val="lt2"/>
                </a:solidFill>
              </a:rPr>
              <a:t>Клиент</a:t>
            </a:r>
            <a:endParaRPr sz="10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7630329" y="1581572"/>
            <a:ext cx="123783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>
                <a:solidFill>
                  <a:schemeClr val="lt2"/>
                </a:solidFill>
              </a:rPr>
              <a:t>Контрольная группа</a:t>
            </a:r>
            <a:endParaRPr sz="10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958" y="1812414"/>
            <a:ext cx="1944000" cy="166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4961" y="3202757"/>
            <a:ext cx="1961774" cy="16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3529" y="1835488"/>
            <a:ext cx="1944000" cy="166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10863" y="3005941"/>
            <a:ext cx="1944139" cy="166697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0"/>
          <p:cNvSpPr txBox="1"/>
          <p:nvPr/>
        </p:nvSpPr>
        <p:spPr>
          <a:xfrm>
            <a:off x="459959" y="4672914"/>
            <a:ext cx="657879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002060"/>
                </a:solidFill>
              </a:rPr>
              <a:t>Источник</a:t>
            </a:r>
            <a:r>
              <a:rPr lang="de-DE" sz="1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de-DE" sz="1000">
                <a:solidFill>
                  <a:srgbClr val="002060"/>
                </a:solidFill>
              </a:rPr>
              <a:t>собственные оценки, молочное животноводство/растениеводство </a:t>
            </a:r>
            <a:endParaRPr sz="1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de-DE">
                <a:solidFill>
                  <a:schemeClr val="dk1"/>
                </a:solidFill>
              </a:rPr>
              <a:t>Годовой баланс и актуальное состояние предприятия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endParaRPr/>
          </a:p>
        </p:txBody>
      </p:sp>
      <p:sp>
        <p:nvSpPr>
          <p:cNvPr id="245" name="Google Shape;245;p21"/>
          <p:cNvSpPr/>
          <p:nvPr/>
        </p:nvSpPr>
        <p:spPr>
          <a:xfrm>
            <a:off x="595886" y="1422152"/>
            <a:ext cx="1656000" cy="36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chemeClr val="accent6"/>
                </a:solidFill>
              </a:rPr>
              <a:t>Индекс движения средств</a:t>
            </a:r>
            <a:endParaRPr sz="10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1"/>
          <p:cNvSpPr/>
          <p:nvPr/>
        </p:nvSpPr>
        <p:spPr>
          <a:xfrm>
            <a:off x="2824961" y="2645901"/>
            <a:ext cx="1692000" cy="36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chemeClr val="accent6"/>
                </a:solidFill>
              </a:rPr>
              <a:t>Динамическая степень задолженности</a:t>
            </a:r>
            <a:endParaRPr sz="10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1"/>
          <p:cNvSpPr/>
          <p:nvPr/>
        </p:nvSpPr>
        <p:spPr>
          <a:xfrm>
            <a:off x="512762" y="890377"/>
            <a:ext cx="8242240" cy="303057"/>
          </a:xfrm>
          <a:prstGeom prst="chevron">
            <a:avLst>
              <a:gd name="adj" fmla="val 5068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accent6"/>
                </a:solidFill>
              </a:rPr>
              <a:t>Финансовые показатели</a:t>
            </a:r>
            <a:r>
              <a:rPr lang="de-DE" sz="12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II</a:t>
            </a:r>
            <a:endParaRPr sz="12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2922104" y="1421678"/>
            <a:ext cx="144016" cy="144016"/>
          </a:xfrm>
          <a:prstGeom prst="rect">
            <a:avLst/>
          </a:prstGeom>
          <a:solidFill>
            <a:srgbClr val="9ED1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2930293" y="1632674"/>
            <a:ext cx="144016" cy="144016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1"/>
          <p:cNvSpPr txBox="1"/>
          <p:nvPr/>
        </p:nvSpPr>
        <p:spPr>
          <a:xfrm>
            <a:off x="3048226" y="1370575"/>
            <a:ext cx="7341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>
                <a:solidFill>
                  <a:schemeClr val="lt2"/>
                </a:solidFill>
              </a:rPr>
              <a:t>Клиент</a:t>
            </a:r>
            <a:endParaRPr sz="10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3034704" y="1581572"/>
            <a:ext cx="123783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>
                <a:solidFill>
                  <a:schemeClr val="lt2"/>
                </a:solidFill>
              </a:rPr>
              <a:t>Контрольная группа</a:t>
            </a:r>
            <a:endParaRPr sz="10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958" y="1812414"/>
            <a:ext cx="1944000" cy="166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4961" y="3202757"/>
            <a:ext cx="1961774" cy="16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1"/>
          <p:cNvSpPr txBox="1"/>
          <p:nvPr/>
        </p:nvSpPr>
        <p:spPr>
          <a:xfrm>
            <a:off x="459959" y="4672914"/>
            <a:ext cx="657879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002060"/>
                </a:solidFill>
              </a:rPr>
              <a:t>Источник: собственные оценки, молочное животноводство/растениеводство </a:t>
            </a:r>
            <a:endParaRPr sz="100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2060"/>
              </a:solidFill>
            </a:endParaRPr>
          </a:p>
        </p:txBody>
      </p:sp>
      <p:graphicFrame>
        <p:nvGraphicFramePr>
          <p:cNvPr id="255" name="Google Shape;255;p21"/>
          <p:cNvGraphicFramePr/>
          <p:nvPr/>
        </p:nvGraphicFramePr>
        <p:xfrm>
          <a:off x="5130299" y="125277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{D4689E75-34F0-4A37-BBC0-A7142DC1C760}</a:tableStyleId>
              </a:tblPr>
              <a:tblGrid>
                <a:gridCol w="43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Характеристики капитала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1E1E1E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>
                          <a:solidFill>
                            <a:srgbClr val="1E1E1E"/>
                          </a:solidFill>
                        </a:rPr>
                        <a:t>хорошие показатели рентабельности</a:t>
                      </a:r>
                      <a:endParaRPr sz="1400">
                        <a:solidFill>
                          <a:srgbClr val="1E1E1E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>
                          <a:solidFill>
                            <a:srgbClr val="1E1E1E"/>
                          </a:solidFill>
                        </a:rPr>
                        <a:t>+</a:t>
                      </a:r>
                      <a:endParaRPr sz="1400">
                        <a:solidFill>
                          <a:srgbClr val="1E1E1E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>
                          <a:solidFill>
                            <a:srgbClr val="1E1E1E"/>
                          </a:solidFill>
                        </a:rPr>
                        <a:t>Амортизационные отчисления</a:t>
                      </a:r>
                      <a:endParaRPr sz="1400">
                        <a:solidFill>
                          <a:srgbClr val="1E1E1E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1">
                          <a:solidFill>
                            <a:srgbClr val="1E1E1E"/>
                          </a:solidFill>
                        </a:rPr>
                        <a:t>=</a:t>
                      </a:r>
                      <a:endParaRPr sz="1400" b="1">
                        <a:solidFill>
                          <a:srgbClr val="1E1E1E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b="1">
                          <a:solidFill>
                            <a:srgbClr val="1E1E1E"/>
                          </a:solidFill>
                        </a:rPr>
                        <a:t>Движение средств брутто</a:t>
                      </a:r>
                      <a:endParaRPr sz="1400" b="1">
                        <a:solidFill>
                          <a:srgbClr val="1E1E1E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>
                          <a:solidFill>
                            <a:srgbClr val="1E1E1E"/>
                          </a:solidFill>
                        </a:rPr>
                        <a:t>-</a:t>
                      </a:r>
                      <a:endParaRPr sz="1400">
                        <a:solidFill>
                          <a:srgbClr val="1E1E1E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>
                          <a:solidFill>
                            <a:srgbClr val="1E1E1E"/>
                          </a:solidFill>
                        </a:rPr>
                        <a:t>платежи по кредиту</a:t>
                      </a:r>
                      <a:endParaRPr sz="1400">
                        <a:solidFill>
                          <a:srgbClr val="1E1E1E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>
                          <a:solidFill>
                            <a:srgbClr val="1E1E1E"/>
                          </a:solidFill>
                        </a:rPr>
                        <a:t>-</a:t>
                      </a:r>
                      <a:endParaRPr sz="1400">
                        <a:solidFill>
                          <a:srgbClr val="1E1E1E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>
                          <a:solidFill>
                            <a:srgbClr val="1E1E1E"/>
                          </a:solidFill>
                        </a:rPr>
                        <a:t>налог с прибыли</a:t>
                      </a:r>
                      <a:endParaRPr sz="1400">
                        <a:solidFill>
                          <a:srgbClr val="1E1E1E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>
                          <a:solidFill>
                            <a:srgbClr val="1E1E1E"/>
                          </a:solidFill>
                        </a:rPr>
                        <a:t>-</a:t>
                      </a:r>
                      <a:endParaRPr sz="1400">
                        <a:solidFill>
                          <a:srgbClr val="1E1E1E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>
                          <a:solidFill>
                            <a:srgbClr val="1E1E1E"/>
                          </a:solidFill>
                        </a:rPr>
                        <a:t>выплаты пайщикам</a:t>
                      </a:r>
                      <a:endParaRPr sz="1400">
                        <a:solidFill>
                          <a:srgbClr val="1E1E1E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1">
                          <a:solidFill>
                            <a:srgbClr val="1E1E1E"/>
                          </a:solidFill>
                        </a:rPr>
                        <a:t>=</a:t>
                      </a:r>
                      <a:endParaRPr sz="1400" b="1">
                        <a:solidFill>
                          <a:srgbClr val="1E1E1E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b="1">
                          <a:solidFill>
                            <a:srgbClr val="1E1E1E"/>
                          </a:solidFill>
                        </a:rPr>
                        <a:t>Движение средств нетто</a:t>
                      </a:r>
                      <a:endParaRPr sz="1400" b="1">
                        <a:solidFill>
                          <a:srgbClr val="1E1E1E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Проверка правильности планирования доходов</a:t>
            </a:r>
            <a:endParaRPr/>
          </a:p>
        </p:txBody>
      </p:sp>
      <p:pic>
        <p:nvPicPr>
          <p:cNvPr id="261" name="Google Shape;26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712" y="672967"/>
            <a:ext cx="8269289" cy="379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2"/>
          <p:cNvSpPr txBox="1"/>
          <p:nvPr/>
        </p:nvSpPr>
        <p:spPr>
          <a:xfrm>
            <a:off x="512775" y="704175"/>
            <a:ext cx="5189700" cy="27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/>
              <a:t>Ориентировочные расценки в молочном животноводстве</a:t>
            </a:r>
            <a:endParaRPr sz="1200" b="1"/>
          </a:p>
        </p:txBody>
      </p:sp>
      <p:sp>
        <p:nvSpPr>
          <p:cNvPr id="263" name="Google Shape;263;p22"/>
          <p:cNvSpPr txBox="1"/>
          <p:nvPr/>
        </p:nvSpPr>
        <p:spPr>
          <a:xfrm>
            <a:off x="566900" y="1079500"/>
            <a:ext cx="56004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00" y="1034225"/>
            <a:ext cx="3302875" cy="6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950" y="1836125"/>
            <a:ext cx="2173100" cy="8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950" y="2748950"/>
            <a:ext cx="3399100" cy="10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925" y="3927475"/>
            <a:ext cx="4149025" cy="6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56375" y="1339675"/>
            <a:ext cx="4778175" cy="25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22800" y="3927475"/>
            <a:ext cx="4459250" cy="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84326" y="976275"/>
            <a:ext cx="4778175" cy="3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65500" y="646225"/>
            <a:ext cx="3588600" cy="4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Производительность в данной отрасли</a:t>
            </a:r>
            <a:endParaRPr/>
          </a:p>
        </p:txBody>
      </p:sp>
      <p:sp>
        <p:nvSpPr>
          <p:cNvPr id="277" name="Google Shape;277;p23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/>
              <a:t>На примере молочного животноводства</a:t>
            </a:r>
            <a:endParaRPr/>
          </a:p>
        </p:txBody>
      </p:sp>
      <p:sp>
        <p:nvSpPr>
          <p:cNvPr id="278" name="Google Shape;278;p23"/>
          <p:cNvSpPr txBox="1"/>
          <p:nvPr/>
        </p:nvSpPr>
        <p:spPr>
          <a:xfrm>
            <a:off x="4092003" y="4168770"/>
            <a:ext cx="39938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Quelle:: J. Thomsen, LWK Schleswig-Holstein,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Ergebnisse 2014 / 2015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9" name="Google Shape;279;p23"/>
          <p:cNvGraphicFramePr/>
          <p:nvPr/>
        </p:nvGraphicFramePr>
        <p:xfrm>
          <a:off x="512763" y="97029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{D4689E75-34F0-4A37-BBC0-A7142DC1C760}</a:tableStyleId>
              </a:tblPr>
              <a:tblGrid>
                <a:gridCol w="206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7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цент/ кг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Всего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- 25 %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+ 25 %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Продажа молока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33,99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33,35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34,68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Производственные расходы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44,79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50,98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39,60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Расходы на корма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23,72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26,47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21,34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Выполнение работ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9,04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10,48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7,82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Расчетный результат по отрасли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-6,13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-12,92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</a:rPr>
                        <a:t>-0,13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512763" y="1012547"/>
            <a:ext cx="8269286" cy="351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endParaRPr sz="2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endParaRPr sz="2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1E1E1E"/>
              </a:buClr>
              <a:buSzPts val="2200"/>
              <a:buNone/>
            </a:pPr>
            <a:r>
              <a:rPr lang="de-DE" sz="2200">
                <a:solidFill>
                  <a:srgbClr val="1E1E1E"/>
                </a:solidFill>
              </a:rPr>
              <a:t>1. Краткий обзор</a:t>
            </a:r>
            <a:endParaRPr sz="2200">
              <a:solidFill>
                <a:srgbClr val="1E1E1E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Планирование ликвидности как отправная точка</a:t>
            </a:r>
            <a:endParaRPr/>
          </a:p>
        </p:txBody>
      </p:sp>
      <p:graphicFrame>
        <p:nvGraphicFramePr>
          <p:cNvPr id="285" name="Google Shape;285;p24"/>
          <p:cNvGraphicFramePr/>
          <p:nvPr/>
        </p:nvGraphicFramePr>
        <p:xfrm>
          <a:off x="504940" y="600776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{D4689E75-34F0-4A37-BBC0-A7142DC1C760}</a:tableStyleId>
              </a:tblPr>
              <a:tblGrid>
                <a:gridCol w="30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/>
                        <a:t>Отчетный месяц</a:t>
                      </a:r>
                      <a:endParaRPr sz="10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/>
                        <a:t>май</a:t>
                      </a:r>
                      <a:endParaRPr sz="10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/>
                        <a:t>июнь</a:t>
                      </a:r>
                      <a:endParaRPr sz="10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/>
                        <a:t>июль</a:t>
                      </a:r>
                      <a:endParaRPr sz="10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</a:rPr>
                        <a:t>Состояние счета на начало периода</a:t>
                      </a:r>
                      <a:endParaRPr sz="10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85.000</a:t>
                      </a:r>
                      <a:endParaRPr sz="10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60.650</a:t>
                      </a:r>
                      <a:endParaRPr sz="10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-20.300</a:t>
                      </a:r>
                      <a:endParaRPr sz="10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endParaRPr sz="9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</a:rPr>
                        <a:t>Оборот </a:t>
                      </a: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(н</a:t>
                      </a:r>
                      <a:r>
                        <a:rPr lang="de-DE" sz="900">
                          <a:solidFill>
                            <a:srgbClr val="002060"/>
                          </a:solidFill>
                        </a:rPr>
                        <a:t>апример, за продажу молока, зерновых итд</a:t>
                      </a: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.)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40.000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42.000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117.000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</a:rPr>
                        <a:t>Материал </a:t>
                      </a: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(например, посевной материал, удобрения электроэнергия.)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35.000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30.000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45.000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endParaRPr sz="9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</a:rPr>
                        <a:t>прочие поступления </a:t>
                      </a: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(например, средства поддержки</a:t>
                      </a:r>
                      <a:r>
                        <a:rPr lang="de-DE" sz="900">
                          <a:solidFill>
                            <a:srgbClr val="002060"/>
                          </a:solidFill>
                        </a:rPr>
                        <a:t> и пр.</a:t>
                      </a: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5.000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</a:rPr>
                        <a:t>прочие расходы</a:t>
                      </a: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(например, персонал, аренда, страховка и пр.)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27.000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22.500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20.000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endParaRPr sz="9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</a:rPr>
                        <a:t>Дивиденды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</a:rPr>
                        <a:t>Проценты к уплате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25.000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endParaRPr sz="10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</a:rPr>
                        <a:t>Движение средств</a:t>
                      </a:r>
                      <a:endParaRPr sz="10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-17.350</a:t>
                      </a:r>
                      <a:endParaRPr sz="10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-34.950</a:t>
                      </a:r>
                      <a:endParaRPr sz="10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51.650</a:t>
                      </a:r>
                      <a:endParaRPr sz="10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</a:rPr>
                        <a:t>Изъятия</a:t>
                      </a: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/ выплаты 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3.500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3.500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3.500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endParaRPr sz="9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</a:rPr>
                        <a:t>Вклады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</a:rPr>
                        <a:t>Погашения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4.000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32.500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4.200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</a:rPr>
                        <a:t>Инвестиции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10.000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35.000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endParaRPr sz="9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</a:rPr>
                        <a:t>Кредиты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25.000</a:t>
                      </a:r>
                      <a:endParaRPr sz="9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endParaRPr sz="10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</a:rPr>
                        <a:t>Состояние счета на конец периода</a:t>
                      </a:r>
                      <a:endParaRPr sz="10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625" marR="28625" marT="28625" marB="28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60.650</a:t>
                      </a:r>
                      <a:endParaRPr sz="10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-20.300</a:t>
                      </a:r>
                      <a:endParaRPr sz="10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13.650</a:t>
                      </a:r>
                      <a:endParaRPr sz="10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86" name="Google Shape;286;p24"/>
          <p:cNvSpPr/>
          <p:nvPr/>
        </p:nvSpPr>
        <p:spPr>
          <a:xfrm>
            <a:off x="5670975" y="871386"/>
            <a:ext cx="674562" cy="275085"/>
          </a:xfrm>
          <a:prstGeom prst="ellipse">
            <a:avLst/>
          </a:prstGeom>
          <a:noFill/>
          <a:ln w="222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670975" y="4524568"/>
            <a:ext cx="674562" cy="275085"/>
          </a:xfrm>
          <a:prstGeom prst="ellipse">
            <a:avLst/>
          </a:prstGeom>
          <a:noFill/>
          <a:ln w="222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24"/>
          <p:cNvGrpSpPr/>
          <p:nvPr/>
        </p:nvGrpSpPr>
        <p:grpSpPr>
          <a:xfrm>
            <a:off x="557208" y="886612"/>
            <a:ext cx="4167863" cy="3540154"/>
            <a:chOff x="0" y="670405"/>
            <a:chExt cx="4992785" cy="4241840"/>
          </a:xfrm>
        </p:grpSpPr>
        <p:sp>
          <p:nvSpPr>
            <p:cNvPr id="289" name="Google Shape;289;p24"/>
            <p:cNvSpPr/>
            <p:nvPr/>
          </p:nvSpPr>
          <p:spPr>
            <a:xfrm>
              <a:off x="0" y="3740727"/>
              <a:ext cx="1605515" cy="1171518"/>
            </a:xfrm>
            <a:prstGeom prst="ellipse">
              <a:avLst/>
            </a:prstGeom>
            <a:noFill/>
            <a:ln w="222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3059615" y="670405"/>
              <a:ext cx="1933170" cy="854106"/>
            </a:xfrm>
            <a:custGeom>
              <a:avLst/>
              <a:gdLst/>
              <a:ahLst/>
              <a:cxnLst/>
              <a:rect l="l" t="t" r="r" b="b"/>
              <a:pathLst>
                <a:path w="1565320" h="728449" extrusionOk="0">
                  <a:moveTo>
                    <a:pt x="0" y="441907"/>
                  </a:moveTo>
                  <a:cubicBezTo>
                    <a:pt x="140834" y="387630"/>
                    <a:pt x="76952" y="483477"/>
                    <a:pt x="217786" y="429200"/>
                  </a:cubicBezTo>
                  <a:cubicBezTo>
                    <a:pt x="146293" y="217691"/>
                    <a:pt x="430060" y="19151"/>
                    <a:pt x="829412" y="1270"/>
                  </a:cubicBezTo>
                  <a:cubicBezTo>
                    <a:pt x="1126593" y="-12036"/>
                    <a:pt x="1405176" y="80226"/>
                    <a:pt x="1516139" y="228702"/>
                  </a:cubicBezTo>
                  <a:cubicBezTo>
                    <a:pt x="1679395" y="447151"/>
                    <a:pt x="1419334" y="690055"/>
                    <a:pt x="985308" y="724513"/>
                  </a:cubicBezTo>
                  <a:cubicBezTo>
                    <a:pt x="719421" y="745622"/>
                    <a:pt x="455346" y="680614"/>
                    <a:pt x="311813" y="558717"/>
                  </a:cubicBezTo>
                  <a:lnTo>
                    <a:pt x="0" y="4419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>
                  <a:solidFill>
                    <a:srgbClr val="FFFFFF"/>
                  </a:solidFill>
                </a:rPr>
                <a:t>Зафиксировано </a:t>
              </a:r>
              <a:endParaRPr sz="1100">
                <a:solidFill>
                  <a:srgbClr val="FFFFFF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>
                  <a:solidFill>
                    <a:srgbClr val="FFFFFF"/>
                  </a:solidFill>
                </a:rPr>
                <a:t>с объемами и </a:t>
              </a:r>
              <a:endParaRPr sz="1100">
                <a:solidFill>
                  <a:srgbClr val="FFFFFF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>
                  <a:solidFill>
                    <a:srgbClr val="FFFFFF"/>
                  </a:solidFill>
                </a:rPr>
                <a:t>ценами</a:t>
              </a:r>
              <a:endPara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Количественные факторы</a:t>
            </a:r>
            <a:endParaRPr/>
          </a:p>
        </p:txBody>
      </p:sp>
      <p:sp>
        <p:nvSpPr>
          <p:cNvPr id="296" name="Google Shape;296;p25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/>
              <a:t>Информация о предприятии и руководстве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endParaRPr/>
          </a:p>
        </p:txBody>
      </p:sp>
      <p:sp>
        <p:nvSpPr>
          <p:cNvPr id="297" name="Google Shape;297;p25"/>
          <p:cNvSpPr txBox="1"/>
          <p:nvPr/>
        </p:nvSpPr>
        <p:spPr>
          <a:xfrm>
            <a:off x="513993" y="1272356"/>
            <a:ext cx="2235557" cy="27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de-DE">
                <a:solidFill>
                  <a:schemeClr val="dk2"/>
                </a:solidFill>
              </a:rPr>
              <a:t>Предприятие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5"/>
          <p:cNvSpPr txBox="1"/>
          <p:nvPr/>
        </p:nvSpPr>
        <p:spPr>
          <a:xfrm>
            <a:off x="5029179" y="1272356"/>
            <a:ext cx="2445159" cy="27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de-DE">
                <a:solidFill>
                  <a:schemeClr val="dk2"/>
                </a:solidFill>
              </a:rPr>
              <a:t>Руководство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5"/>
          <p:cNvSpPr txBox="1"/>
          <p:nvPr/>
        </p:nvSpPr>
        <p:spPr>
          <a:xfrm>
            <a:off x="5029179" y="3255913"/>
            <a:ext cx="2682269" cy="163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</a:pPr>
            <a:r>
              <a:rPr lang="de-DE"/>
              <a:t>Образование и возраст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</a:pPr>
            <a:r>
              <a:rPr lang="de-DE"/>
              <a:t>Семейное положение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</a:pPr>
            <a:r>
              <a:rPr lang="de-DE"/>
              <a:t>Опыт в данной отрасли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</a:pPr>
            <a:r>
              <a:rPr lang="de-DE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de-DE"/>
              <a:t> звено  управления </a:t>
            </a:r>
            <a:r>
              <a:rPr lang="de-DE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None/>
            </a:pPr>
            <a:endParaRPr sz="11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5"/>
          <p:cNvSpPr txBox="1"/>
          <p:nvPr/>
        </p:nvSpPr>
        <p:spPr>
          <a:xfrm>
            <a:off x="504625" y="3255913"/>
            <a:ext cx="2961589" cy="162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</a:pPr>
            <a:r>
              <a:rPr lang="de-DE"/>
              <a:t>Дата основания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</a:pPr>
            <a:r>
              <a:rPr lang="de-DE"/>
              <a:t>Продолжительность деловых связей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</a:pPr>
            <a:r>
              <a:rPr lang="de-DE"/>
              <a:t>действующий контроллинг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</a:pPr>
            <a:r>
              <a:rPr lang="de-DE"/>
              <a:t>продуктовые и сбытовые риски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None/>
            </a:pPr>
            <a:endParaRPr sz="11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p25"/>
          <p:cNvCxnSpPr/>
          <p:nvPr/>
        </p:nvCxnSpPr>
        <p:spPr>
          <a:xfrm>
            <a:off x="4013303" y="1094548"/>
            <a:ext cx="0" cy="344094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2" name="Google Shape;302;p25" descr="C:\Program Files (x86)\Microsoft Office\MEDIA\CAGCAT10\j0195384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6559" y="1655064"/>
            <a:ext cx="1551084" cy="158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5" descr="C:\Program Files (x86)\Microsoft Office\MEDIA\CAGCAT10\j0297185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972" y="1573594"/>
            <a:ext cx="1809598" cy="1442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Обеспечение возврата кредита</a:t>
            </a:r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/>
              <a:t>Обеспечение объекта финансирования</a:t>
            </a:r>
            <a:endParaRPr/>
          </a:p>
        </p:txBody>
      </p:sp>
      <p:pic>
        <p:nvPicPr>
          <p:cNvPr id="310" name="Google Shape;31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4970" y="1696869"/>
            <a:ext cx="2481424" cy="165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594" y="1184087"/>
            <a:ext cx="1666319" cy="222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593" y="2349517"/>
            <a:ext cx="2720689" cy="122495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 txBox="1"/>
          <p:nvPr/>
        </p:nvSpPr>
        <p:spPr>
          <a:xfrm>
            <a:off x="2458200" y="834250"/>
            <a:ext cx="2879700" cy="1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rgbClr val="1E1E1E"/>
                </a:solidFill>
              </a:rPr>
              <a:t>Залог</a:t>
            </a:r>
            <a:r>
              <a:rPr lang="de-DE" sz="16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>
                <a:solidFill>
                  <a:srgbClr val="1E1E1E"/>
                </a:solidFill>
              </a:rPr>
              <a:t>ценного недвижимого имущества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Arial"/>
              <a:buChar char="•"/>
            </a:pPr>
            <a:r>
              <a:rPr lang="de-DE" sz="1600">
                <a:solidFill>
                  <a:srgbClr val="1E1E1E"/>
                </a:solidFill>
              </a:rPr>
              <a:t>Пахотных земель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Arial"/>
              <a:buChar char="•"/>
            </a:pPr>
            <a:r>
              <a:rPr lang="de-DE" sz="1600">
                <a:solidFill>
                  <a:srgbClr val="1E1E1E"/>
                </a:solidFill>
              </a:rPr>
              <a:t>Пастбищ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Arial"/>
              <a:buChar char="•"/>
            </a:pPr>
            <a:r>
              <a:rPr lang="de-DE" sz="1600">
                <a:solidFill>
                  <a:srgbClr val="1E1E1E"/>
                </a:solidFill>
              </a:rPr>
              <a:t>Животноводческих помещений</a:t>
            </a:r>
            <a:endParaRPr sz="16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6"/>
          <p:cNvSpPr txBox="1"/>
          <p:nvPr/>
        </p:nvSpPr>
        <p:spPr>
          <a:xfrm>
            <a:off x="5694970" y="465763"/>
            <a:ext cx="236319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rgbClr val="1E1E1E"/>
                </a:solidFill>
              </a:rPr>
              <a:t>Обеспечение передачей </a:t>
            </a:r>
            <a:r>
              <a:rPr lang="de-DE" sz="1600">
                <a:solidFill>
                  <a:srgbClr val="1E1E1E"/>
                </a:solidFill>
              </a:rPr>
              <a:t>финансируемой техники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Arial"/>
              <a:buChar char="•"/>
            </a:pPr>
            <a:r>
              <a:rPr lang="de-DE" sz="1600">
                <a:solidFill>
                  <a:srgbClr val="1E1E1E"/>
                </a:solidFill>
              </a:rPr>
              <a:t>тракторов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Arial"/>
              <a:buChar char="•"/>
            </a:pPr>
            <a:r>
              <a:rPr lang="de-DE" sz="1600">
                <a:solidFill>
                  <a:srgbClr val="1E1E1E"/>
                </a:solidFill>
              </a:rPr>
              <a:t>уборочных комбайнов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Arial"/>
              <a:buChar char="•"/>
            </a:pPr>
            <a:r>
              <a:rPr lang="de-DE" sz="1600">
                <a:solidFill>
                  <a:srgbClr val="1E1E1E"/>
                </a:solidFill>
              </a:rPr>
              <a:t>промышленной техники</a:t>
            </a:r>
            <a:endParaRPr sz="16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26" descr="C:\Program Files (x86)\Microsoft Office\MEDIA\CAGCAT10\j0222021.wm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01374" y="3055461"/>
            <a:ext cx="1781251" cy="178765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6"/>
          <p:cNvSpPr txBox="1"/>
          <p:nvPr/>
        </p:nvSpPr>
        <p:spPr>
          <a:xfrm>
            <a:off x="5082625" y="3692400"/>
            <a:ext cx="28797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rgbClr val="1E1E1E"/>
                </a:solidFill>
              </a:rPr>
              <a:t>Отказ </a:t>
            </a:r>
            <a:r>
              <a:rPr lang="de-DE" sz="1600">
                <a:solidFill>
                  <a:srgbClr val="1E1E1E"/>
                </a:solidFill>
              </a:rPr>
              <a:t>от денежных вливаний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Arial"/>
              <a:buChar char="•"/>
            </a:pPr>
            <a:r>
              <a:rPr lang="de-DE" sz="1600">
                <a:solidFill>
                  <a:srgbClr val="1E1E1E"/>
                </a:solidFill>
              </a:rPr>
              <a:t>Субсидий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Arial"/>
              <a:buChar char="•"/>
            </a:pPr>
            <a:r>
              <a:rPr lang="de-DE" sz="1600">
                <a:solidFill>
                  <a:srgbClr val="1E1E1E"/>
                </a:solidFill>
              </a:rPr>
              <a:t>Молочных дотаций</a:t>
            </a:r>
            <a:endParaRPr sz="16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"/>
          <p:cNvSpPr txBox="1">
            <a:spLocks noGrp="1"/>
          </p:cNvSpPr>
          <p:nvPr>
            <p:ph type="body" idx="2"/>
          </p:nvPr>
        </p:nvSpPr>
        <p:spPr>
          <a:xfrm>
            <a:off x="512763" y="1012547"/>
            <a:ext cx="8269286" cy="351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endParaRPr sz="2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endParaRPr sz="2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1E1E1E"/>
              </a:buClr>
              <a:buSzPts val="2200"/>
              <a:buNone/>
            </a:pPr>
            <a:r>
              <a:rPr lang="de-DE" sz="2200">
                <a:solidFill>
                  <a:srgbClr val="1E1E1E"/>
                </a:solidFill>
              </a:rPr>
              <a:t>4. Возможности и границы финансирования</a:t>
            </a:r>
            <a:endParaRPr sz="2200">
              <a:solidFill>
                <a:srgbClr val="1E1E1E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Кластер клиентов</a:t>
            </a:r>
            <a:endParaRPr/>
          </a:p>
        </p:txBody>
      </p:sp>
      <p:grpSp>
        <p:nvGrpSpPr>
          <p:cNvPr id="327" name="Google Shape;327;p28"/>
          <p:cNvGrpSpPr/>
          <p:nvPr/>
        </p:nvGrpSpPr>
        <p:grpSpPr>
          <a:xfrm>
            <a:off x="810352" y="1095154"/>
            <a:ext cx="6536745" cy="3338624"/>
            <a:chOff x="1" y="0"/>
            <a:chExt cx="4381499" cy="2631196"/>
          </a:xfrm>
        </p:grpSpPr>
        <p:cxnSp>
          <p:nvCxnSpPr>
            <p:cNvPr id="328" name="Google Shape;328;p28"/>
            <p:cNvCxnSpPr/>
            <p:nvPr/>
          </p:nvCxnSpPr>
          <p:spPr>
            <a:xfrm rot="10800000">
              <a:off x="533400" y="0"/>
              <a:ext cx="10659" cy="2243408"/>
            </a:xfrm>
            <a:prstGeom prst="straightConnector1">
              <a:avLst/>
            </a:prstGeom>
            <a:noFill/>
            <a:ln w="28575" cap="flat" cmpd="sng">
              <a:solidFill>
                <a:srgbClr val="001E64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29" name="Google Shape;329;p28"/>
            <p:cNvCxnSpPr/>
            <p:nvPr/>
          </p:nvCxnSpPr>
          <p:spPr>
            <a:xfrm>
              <a:off x="533400" y="2266950"/>
              <a:ext cx="3848100" cy="0"/>
            </a:xfrm>
            <a:prstGeom prst="straightConnector1">
              <a:avLst/>
            </a:prstGeom>
            <a:noFill/>
            <a:ln w="28575" cap="flat" cmpd="sng">
              <a:solidFill>
                <a:srgbClr val="001E64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30" name="Google Shape;330;p28"/>
            <p:cNvCxnSpPr/>
            <p:nvPr/>
          </p:nvCxnSpPr>
          <p:spPr>
            <a:xfrm rot="10800000" flipH="1">
              <a:off x="533400" y="1104900"/>
              <a:ext cx="3772786" cy="11392"/>
            </a:xfrm>
            <a:prstGeom prst="straightConnector1">
              <a:avLst/>
            </a:prstGeom>
            <a:noFill/>
            <a:ln w="9525" cap="flat" cmpd="sng">
              <a:solidFill>
                <a:srgbClr val="001E6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1" name="Google Shape;331;p28"/>
            <p:cNvCxnSpPr/>
            <p:nvPr/>
          </p:nvCxnSpPr>
          <p:spPr>
            <a:xfrm>
              <a:off x="2495550" y="114300"/>
              <a:ext cx="21315" cy="2130249"/>
            </a:xfrm>
            <a:prstGeom prst="straightConnector1">
              <a:avLst/>
            </a:prstGeom>
            <a:noFill/>
            <a:ln w="9525" cap="flat" cmpd="sng">
              <a:solidFill>
                <a:srgbClr val="001E6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2" name="Google Shape;332;p28"/>
            <p:cNvSpPr txBox="1"/>
            <p:nvPr/>
          </p:nvSpPr>
          <p:spPr>
            <a:xfrm rot="-5400000">
              <a:off x="-504824" y="904874"/>
              <a:ext cx="1419225" cy="4095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b="1">
                  <a:solidFill>
                    <a:schemeClr val="dk1"/>
                  </a:solidFill>
                </a:rPr>
                <a:t>Оптимизация расходов</a:t>
              </a:r>
              <a:endParaRPr/>
            </a:p>
          </p:txBody>
        </p:sp>
        <p:sp>
          <p:nvSpPr>
            <p:cNvPr id="333" name="Google Shape;333;p28"/>
            <p:cNvSpPr txBox="1"/>
            <p:nvPr/>
          </p:nvSpPr>
          <p:spPr>
            <a:xfrm>
              <a:off x="1847850" y="2348540"/>
              <a:ext cx="1343025" cy="282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b="1">
                  <a:solidFill>
                    <a:schemeClr val="dk1"/>
                  </a:solidFill>
                </a:rPr>
                <a:t>Задолженность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p28"/>
          <p:cNvSpPr txBox="1"/>
          <p:nvPr/>
        </p:nvSpPr>
        <p:spPr>
          <a:xfrm>
            <a:off x="4704710" y="2690494"/>
            <a:ext cx="2004031" cy="7658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/>
              <a:t>Слабые растущие предприятия</a:t>
            </a:r>
            <a:endParaRPr/>
          </a:p>
          <a:p>
            <a:pPr marL="0" marR="0" lvl="0" indent="0" algn="ctr" rtl="0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200" b="1"/>
              <a:t>Риски</a:t>
            </a:r>
            <a:r>
              <a:rPr lang="de-DE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- -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8"/>
          <p:cNvSpPr txBox="1"/>
          <p:nvPr/>
        </p:nvSpPr>
        <p:spPr>
          <a:xfrm>
            <a:off x="4633645" y="1373130"/>
            <a:ext cx="2146161" cy="7658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/>
              <a:t>Успешные растущие </a:t>
            </a:r>
            <a:r>
              <a:rPr lang="de-DE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de-DE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200"/>
              <a:t>предприятия</a:t>
            </a:r>
            <a:endParaRPr/>
          </a:p>
          <a:p>
            <a:pPr marL="0" marR="0" lvl="0" indent="0" algn="ctr" rtl="0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200" b="1"/>
              <a:t>Риски</a:t>
            </a:r>
            <a:r>
              <a:rPr lang="de-DE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+ / -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8"/>
          <p:cNvSpPr txBox="1"/>
          <p:nvPr/>
        </p:nvSpPr>
        <p:spPr>
          <a:xfrm>
            <a:off x="1734196" y="1493989"/>
            <a:ext cx="2387781" cy="5752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/>
              <a:t>Оптимизаторы имеющихся активов</a:t>
            </a:r>
            <a:endParaRPr/>
          </a:p>
          <a:p>
            <a:pPr marL="0" marR="0" lvl="0" indent="0" algn="ctr" rtl="0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200" b="1"/>
              <a:t>Риски</a:t>
            </a:r>
            <a:r>
              <a:rPr lang="de-DE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++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8"/>
          <p:cNvSpPr txBox="1"/>
          <p:nvPr/>
        </p:nvSpPr>
        <p:spPr>
          <a:xfrm>
            <a:off x="1876326" y="2690494"/>
            <a:ext cx="2117735" cy="7658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/>
              <a:t>Слабые предприятия, нацеленные на поддержание имеющихся активов</a:t>
            </a:r>
            <a:endParaRPr/>
          </a:p>
          <a:p>
            <a:pPr marL="0" marR="0" lvl="0" indent="0" algn="ctr" rtl="0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200" b="1"/>
              <a:t>Риски</a:t>
            </a:r>
            <a:r>
              <a:rPr lang="de-DE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-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"/>
          <p:cNvSpPr txBox="1">
            <a:spLocks noGrp="1"/>
          </p:cNvSpPr>
          <p:nvPr>
            <p:ph type="title"/>
          </p:nvPr>
        </p:nvSpPr>
        <p:spPr>
          <a:xfrm>
            <a:off x="512756" y="272425"/>
            <a:ext cx="43488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Степени кризиса на предприятии</a:t>
            </a:r>
            <a:endParaRPr/>
          </a:p>
        </p:txBody>
      </p:sp>
      <p:sp>
        <p:nvSpPr>
          <p:cNvPr id="343" name="Google Shape;343;p29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endParaRPr/>
          </a:p>
        </p:txBody>
      </p:sp>
      <p:sp>
        <p:nvSpPr>
          <p:cNvPr id="344" name="Google Shape;344;p29"/>
          <p:cNvSpPr/>
          <p:nvPr/>
        </p:nvSpPr>
        <p:spPr>
          <a:xfrm>
            <a:off x="849164" y="1141789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849164" y="1765230"/>
            <a:ext cx="1665287" cy="485775"/>
          </a:xfrm>
          <a:prstGeom prst="rightArrow">
            <a:avLst>
              <a:gd name="adj1" fmla="val 50000"/>
              <a:gd name="adj2" fmla="val 8570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849164" y="2390258"/>
            <a:ext cx="2384425" cy="485775"/>
          </a:xfrm>
          <a:prstGeom prst="rightArrow">
            <a:avLst>
              <a:gd name="adj1" fmla="val 50000"/>
              <a:gd name="adj2" fmla="val 12271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849164" y="2951488"/>
            <a:ext cx="3105150" cy="485775"/>
          </a:xfrm>
          <a:prstGeom prst="rightArrow">
            <a:avLst>
              <a:gd name="adj1" fmla="val 50000"/>
              <a:gd name="adj2" fmla="val 15980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9"/>
          <p:cNvSpPr txBox="1"/>
          <p:nvPr/>
        </p:nvSpPr>
        <p:spPr>
          <a:xfrm>
            <a:off x="1854838" y="1079489"/>
            <a:ext cx="2205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</a:rPr>
              <a:t>Кризис заинтересованных сторон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конфликт внутри заинтересованной группы</a:t>
            </a:r>
            <a:endParaRPr sz="1000"/>
          </a:p>
        </p:txBody>
      </p:sp>
      <p:sp>
        <p:nvSpPr>
          <p:cNvPr id="349" name="Google Shape;349;p29"/>
          <p:cNvSpPr txBox="1"/>
          <p:nvPr/>
        </p:nvSpPr>
        <p:spPr>
          <a:xfrm>
            <a:off x="2514451" y="1855717"/>
            <a:ext cx="229393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</a:rPr>
              <a:t>Стратегический кризис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</a:rPr>
              <a:t>ухудшение положения среди конкурентов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9"/>
          <p:cNvSpPr txBox="1"/>
          <p:nvPr/>
        </p:nvSpPr>
        <p:spPr>
          <a:xfrm>
            <a:off x="3155789" y="2364232"/>
            <a:ext cx="2295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dk1"/>
                </a:solidFill>
              </a:rPr>
              <a:t>Кризис сбыта</a:t>
            </a:r>
            <a:r>
              <a:rPr lang="de-DE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de-DE" sz="1600" b="1">
                <a:solidFill>
                  <a:schemeClr val="dk1"/>
                </a:solidFill>
              </a:rPr>
              <a:t>продукта</a:t>
            </a:r>
            <a:endParaRPr sz="1600" b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</a:rPr>
              <a:t>резкое уменьшение оборота</a:t>
            </a:r>
            <a:endParaRPr/>
          </a:p>
        </p:txBody>
      </p:sp>
      <p:sp>
        <p:nvSpPr>
          <p:cNvPr id="351" name="Google Shape;351;p29"/>
          <p:cNvSpPr txBox="1"/>
          <p:nvPr/>
        </p:nvSpPr>
        <p:spPr>
          <a:xfrm>
            <a:off x="3954314" y="3040388"/>
            <a:ext cx="229552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dk1"/>
                </a:solidFill>
              </a:rPr>
              <a:t>Кризис успеха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</a:rPr>
              <a:t>истощение непривлеченного капитала</a:t>
            </a:r>
            <a:endParaRPr/>
          </a:p>
        </p:txBody>
      </p:sp>
      <p:sp>
        <p:nvSpPr>
          <p:cNvPr id="352" name="Google Shape;352;p29"/>
          <p:cNvSpPr/>
          <p:nvPr/>
        </p:nvSpPr>
        <p:spPr>
          <a:xfrm>
            <a:off x="4089251" y="1140122"/>
            <a:ext cx="4125913" cy="489109"/>
          </a:xfrm>
          <a:prstGeom prst="leftArrow">
            <a:avLst>
              <a:gd name="adj1" fmla="val 50000"/>
              <a:gd name="adj2" fmla="val 21233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lt1"/>
                </a:solidFill>
              </a:rPr>
              <a:t>Альтернативные действия</a:t>
            </a:r>
            <a:endParaRPr/>
          </a:p>
        </p:txBody>
      </p:sp>
      <p:sp>
        <p:nvSpPr>
          <p:cNvPr id="353" name="Google Shape;353;p29"/>
          <p:cNvSpPr/>
          <p:nvPr/>
        </p:nvSpPr>
        <p:spPr>
          <a:xfrm>
            <a:off x="4808389" y="1765230"/>
            <a:ext cx="3406775" cy="485775"/>
          </a:xfrm>
          <a:prstGeom prst="leftArrow">
            <a:avLst>
              <a:gd name="adj1" fmla="val 50000"/>
              <a:gd name="adj2" fmla="val 17532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9"/>
          <p:cNvSpPr/>
          <p:nvPr/>
        </p:nvSpPr>
        <p:spPr>
          <a:xfrm>
            <a:off x="5573564" y="2390258"/>
            <a:ext cx="2641600" cy="485775"/>
          </a:xfrm>
          <a:prstGeom prst="leftArrow">
            <a:avLst>
              <a:gd name="adj1" fmla="val 50000"/>
              <a:gd name="adj2" fmla="val 13594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9"/>
          <p:cNvSpPr/>
          <p:nvPr/>
        </p:nvSpPr>
        <p:spPr>
          <a:xfrm>
            <a:off x="6249839" y="2951488"/>
            <a:ext cx="1965325" cy="485775"/>
          </a:xfrm>
          <a:prstGeom prst="leftArrow">
            <a:avLst>
              <a:gd name="adj1" fmla="val 50000"/>
              <a:gd name="adj2" fmla="val 10114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9"/>
          <p:cNvSpPr/>
          <p:nvPr/>
        </p:nvSpPr>
        <p:spPr>
          <a:xfrm>
            <a:off x="849164" y="3501521"/>
            <a:ext cx="3824287" cy="485775"/>
          </a:xfrm>
          <a:prstGeom prst="rightArrow">
            <a:avLst>
              <a:gd name="adj1" fmla="val 50000"/>
              <a:gd name="adj2" fmla="val 19681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9"/>
          <p:cNvSpPr txBox="1"/>
          <p:nvPr/>
        </p:nvSpPr>
        <p:spPr>
          <a:xfrm>
            <a:off x="4673451" y="3554654"/>
            <a:ext cx="229552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Liquiditätskrise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drohende Zahlungsunfähigkeit</a:t>
            </a:r>
            <a:endParaRPr/>
          </a:p>
        </p:txBody>
      </p:sp>
      <p:sp>
        <p:nvSpPr>
          <p:cNvPr id="358" name="Google Shape;358;p29"/>
          <p:cNvSpPr txBox="1"/>
          <p:nvPr/>
        </p:nvSpPr>
        <p:spPr>
          <a:xfrm>
            <a:off x="5337175" y="4061131"/>
            <a:ext cx="229552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Insolvenz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Zahlungsunfähigkeit oder Überschuldung</a:t>
            </a:r>
            <a:endParaRPr/>
          </a:p>
        </p:txBody>
      </p:sp>
      <p:sp>
        <p:nvSpPr>
          <p:cNvPr id="359" name="Google Shape;359;p29"/>
          <p:cNvSpPr/>
          <p:nvPr/>
        </p:nvSpPr>
        <p:spPr>
          <a:xfrm>
            <a:off x="849164" y="3971026"/>
            <a:ext cx="4545012" cy="489109"/>
          </a:xfrm>
          <a:prstGeom prst="rightArrow">
            <a:avLst>
              <a:gd name="adj1" fmla="val 50000"/>
              <a:gd name="adj2" fmla="val 23390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Hinweise auf Unternehmenskrise</a:t>
            </a:r>
            <a:endParaRPr/>
          </a:p>
        </p:txBody>
      </p:sp>
      <p:sp>
        <p:nvSpPr>
          <p:cNvPr id="360" name="Google Shape;360;p29"/>
          <p:cNvSpPr/>
          <p:nvPr/>
        </p:nvSpPr>
        <p:spPr>
          <a:xfrm>
            <a:off x="6968976" y="3501521"/>
            <a:ext cx="1246188" cy="485775"/>
          </a:xfrm>
          <a:prstGeom prst="leftArrow">
            <a:avLst>
              <a:gd name="adj1" fmla="val 50000"/>
              <a:gd name="adj2" fmla="val 6413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9"/>
          <p:cNvSpPr/>
          <p:nvPr/>
        </p:nvSpPr>
        <p:spPr>
          <a:xfrm>
            <a:off x="7689701" y="3972693"/>
            <a:ext cx="525463" cy="485775"/>
          </a:xfrm>
          <a:prstGeom prst="leftArrow">
            <a:avLst>
              <a:gd name="adj1" fmla="val 50000"/>
              <a:gd name="adj2" fmla="val 2704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9"/>
          <p:cNvSpPr/>
          <p:nvPr/>
        </p:nvSpPr>
        <p:spPr>
          <a:xfrm>
            <a:off x="723018" y="3480255"/>
            <a:ext cx="7587843" cy="1008905"/>
          </a:xfrm>
          <a:prstGeom prst="rect">
            <a:avLst/>
          </a:prstGeom>
          <a:noFill/>
          <a:ln w="349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9"/>
          <p:cNvSpPr txBox="1"/>
          <p:nvPr/>
        </p:nvSpPr>
        <p:spPr>
          <a:xfrm>
            <a:off x="4808400" y="3506350"/>
            <a:ext cx="2107500" cy="48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solidFill>
                  <a:srgbClr val="4A86E8"/>
                </a:solidFill>
              </a:rPr>
              <a:t>Кризис ликвидности</a:t>
            </a:r>
            <a:endParaRPr b="1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rgbClr val="4A86E8"/>
                </a:solidFill>
              </a:rPr>
              <a:t>угроза банкротства</a:t>
            </a:r>
            <a:endParaRPr sz="900">
              <a:solidFill>
                <a:srgbClr val="4A86E8"/>
              </a:solidFill>
            </a:endParaRPr>
          </a:p>
        </p:txBody>
      </p:sp>
      <p:sp>
        <p:nvSpPr>
          <p:cNvPr id="364" name="Google Shape;364;p29"/>
          <p:cNvSpPr txBox="1"/>
          <p:nvPr/>
        </p:nvSpPr>
        <p:spPr>
          <a:xfrm>
            <a:off x="5248300" y="3927475"/>
            <a:ext cx="2384400" cy="53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solidFill>
                  <a:srgbClr val="4A86E8"/>
                </a:solidFill>
              </a:rPr>
              <a:t>Банкротство</a:t>
            </a:r>
            <a:endParaRPr b="1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rgbClr val="4A86E8"/>
                </a:solidFill>
              </a:rPr>
              <a:t>неплатежеспособность или сверхзадолженность</a:t>
            </a:r>
            <a:endParaRPr sz="900">
              <a:solidFill>
                <a:srgbClr val="4A86E8"/>
              </a:solidFill>
            </a:endParaRPr>
          </a:p>
        </p:txBody>
      </p:sp>
      <p:sp>
        <p:nvSpPr>
          <p:cNvPr id="365" name="Google Shape;365;p29"/>
          <p:cNvSpPr txBox="1"/>
          <p:nvPr/>
        </p:nvSpPr>
        <p:spPr>
          <a:xfrm>
            <a:off x="849175" y="4051550"/>
            <a:ext cx="3584700" cy="301500"/>
          </a:xfrm>
          <a:prstGeom prst="rect">
            <a:avLst/>
          </a:prstGeom>
          <a:solidFill>
            <a:srgbClr val="5283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solidFill>
                  <a:srgbClr val="FFFFFF"/>
                </a:solidFill>
              </a:rPr>
              <a:t>Признаки кризиса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0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Вопросы от банка при финансировании в тяжелые времена</a:t>
            </a:r>
            <a:endParaRPr/>
          </a:p>
        </p:txBody>
      </p:sp>
      <p:sp>
        <p:nvSpPr>
          <p:cNvPr id="371" name="Google Shape;371;p30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endParaRPr/>
          </a:p>
        </p:txBody>
      </p:sp>
      <p:sp>
        <p:nvSpPr>
          <p:cNvPr id="372" name="Google Shape;372;p30"/>
          <p:cNvSpPr txBox="1">
            <a:spLocks noGrp="1"/>
          </p:cNvSpPr>
          <p:nvPr>
            <p:ph type="body" idx="2"/>
          </p:nvPr>
        </p:nvSpPr>
        <p:spPr>
          <a:xfrm>
            <a:off x="512763" y="1012547"/>
            <a:ext cx="8269286" cy="351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47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1E1E1E"/>
              </a:buClr>
              <a:buSzPts val="1500"/>
              <a:buFont typeface="Arial"/>
              <a:buAutoNum type="arabicPeriod"/>
            </a:pPr>
            <a:r>
              <a:rPr lang="de-DE">
                <a:solidFill>
                  <a:srgbClr val="1E1E1E"/>
                </a:solidFill>
              </a:rPr>
              <a:t>Есть ли ясность относительно развития ликвидности в ближайшее время?</a:t>
            </a:r>
            <a:endParaRPr/>
          </a:p>
          <a:p>
            <a:pPr marL="342900" lvl="0" indent="-2476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endParaRPr>
              <a:solidFill>
                <a:srgbClr val="1E1E1E"/>
              </a:solidFill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1E1E1E"/>
              </a:buClr>
              <a:buSzPts val="1500"/>
              <a:buFont typeface="Arial"/>
              <a:buAutoNum type="arabicPeriod"/>
            </a:pPr>
            <a:r>
              <a:rPr lang="de-DE">
                <a:solidFill>
                  <a:srgbClr val="1E1E1E"/>
                </a:solidFill>
              </a:rPr>
              <a:t>Рентабельно ли предприятие при “нормальной” ситуации на рынке?</a:t>
            </a:r>
            <a:endParaRPr/>
          </a:p>
          <a:p>
            <a:pPr marL="342900" lvl="0" indent="-2476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endParaRPr>
              <a:solidFill>
                <a:srgbClr val="1E1E1E"/>
              </a:solidFill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1E1E1E"/>
              </a:buClr>
              <a:buSzPts val="1500"/>
              <a:buFont typeface="Arial"/>
              <a:buAutoNum type="arabicPeriod"/>
            </a:pPr>
            <a:r>
              <a:rPr lang="de-DE">
                <a:solidFill>
                  <a:srgbClr val="1E1E1E"/>
                </a:solidFill>
              </a:rPr>
              <a:t>Можно ли получить дополнительный процент на капитал?</a:t>
            </a:r>
            <a:endParaRPr/>
          </a:p>
          <a:p>
            <a:pPr marL="342900" lvl="0" indent="-2476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endParaRPr>
              <a:solidFill>
                <a:srgbClr val="1E1E1E"/>
              </a:solidFill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1E1E1E"/>
              </a:buClr>
              <a:buSzPts val="1500"/>
              <a:buFont typeface="Arial"/>
              <a:buAutoNum type="arabicPeriod"/>
            </a:pPr>
            <a:r>
              <a:rPr lang="de-DE">
                <a:solidFill>
                  <a:srgbClr val="1E1E1E"/>
                </a:solidFill>
              </a:rPr>
              <a:t>Как быстро может произойти выплата по кредиту / создание новых резервов?</a:t>
            </a:r>
            <a:endParaRPr/>
          </a:p>
          <a:p>
            <a:pPr marL="342900" lvl="0" indent="-2476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endParaRPr>
              <a:solidFill>
                <a:srgbClr val="1E1E1E"/>
              </a:solidFill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1E1E1E"/>
              </a:buClr>
              <a:buSzPts val="1500"/>
              <a:buFont typeface="Arial"/>
              <a:buAutoNum type="arabicPeriod"/>
            </a:pPr>
            <a:r>
              <a:rPr lang="de-DE">
                <a:solidFill>
                  <a:srgbClr val="1E1E1E"/>
                </a:solidFill>
              </a:rPr>
              <a:t>Какова ситуация с обеспечением кредита?</a:t>
            </a:r>
            <a:endParaRPr>
              <a:solidFill>
                <a:srgbClr val="1E1E1E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1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Возможности поддержания ликвидности</a:t>
            </a:r>
            <a:endParaRPr/>
          </a:p>
        </p:txBody>
      </p:sp>
      <p:sp>
        <p:nvSpPr>
          <p:cNvPr id="378" name="Google Shape;378;p31"/>
          <p:cNvSpPr txBox="1"/>
          <p:nvPr/>
        </p:nvSpPr>
        <p:spPr>
          <a:xfrm>
            <a:off x="739825" y="646275"/>
            <a:ext cx="38895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de-DE" sz="1600">
                <a:solidFill>
                  <a:schemeClr val="dk2"/>
                </a:solidFill>
              </a:rPr>
              <a:t>Рефинансирование пахотных земель и пастбищ</a:t>
            </a:r>
            <a:endParaRPr sz="1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1"/>
          <p:cNvSpPr txBox="1"/>
          <p:nvPr/>
        </p:nvSpPr>
        <p:spPr>
          <a:xfrm>
            <a:off x="5560801" y="765772"/>
            <a:ext cx="2648922" cy="36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de-DE" sz="1600">
                <a:solidFill>
                  <a:schemeClr val="dk2"/>
                </a:solidFill>
              </a:rPr>
              <a:t>Графики средств производства</a:t>
            </a:r>
            <a:endParaRPr sz="1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1"/>
          <p:cNvSpPr txBox="1"/>
          <p:nvPr/>
        </p:nvSpPr>
        <p:spPr>
          <a:xfrm>
            <a:off x="4904509" y="3626132"/>
            <a:ext cx="4239491" cy="109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</a:pPr>
            <a:r>
              <a:rPr lang="de-DE"/>
              <a:t>Подстройка под типичные для отрасли потребности в финансировании в течение года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</a:pPr>
            <a:r>
              <a:rPr lang="de-DE"/>
              <a:t>Возможность обеспечения через прямые выплаты ЕС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1"/>
          <p:cNvSpPr txBox="1"/>
          <p:nvPr/>
        </p:nvSpPr>
        <p:spPr>
          <a:xfrm>
            <a:off x="285008" y="3626133"/>
            <a:ext cx="4143205" cy="839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</a:pPr>
            <a:r>
              <a:rPr lang="de-DE"/>
              <a:t>Существенное увеличение стоимости земель в собственности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</a:pPr>
            <a:r>
              <a:rPr lang="de-DE"/>
              <a:t>Возможность обеспечения долгосрочного финансирования</a:t>
            </a:r>
            <a:endParaRPr/>
          </a:p>
        </p:txBody>
      </p:sp>
      <p:cxnSp>
        <p:nvCxnSpPr>
          <p:cNvPr id="382" name="Google Shape;382;p31"/>
          <p:cNvCxnSpPr/>
          <p:nvPr/>
        </p:nvCxnSpPr>
        <p:spPr>
          <a:xfrm>
            <a:off x="4740362" y="735022"/>
            <a:ext cx="0" cy="3920105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3" name="Google Shape;38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25" y="1102970"/>
            <a:ext cx="4492500" cy="23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1"/>
          <p:cNvSpPr txBox="1"/>
          <p:nvPr/>
        </p:nvSpPr>
        <p:spPr>
          <a:xfrm>
            <a:off x="346251" y="4317370"/>
            <a:ext cx="1432915" cy="10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5" name="Google Shape;385;p31"/>
          <p:cNvSpPr txBox="1"/>
          <p:nvPr/>
        </p:nvSpPr>
        <p:spPr>
          <a:xfrm>
            <a:off x="101734" y="3269654"/>
            <a:ext cx="1295562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/>
              <a:t>Источник</a:t>
            </a:r>
            <a:r>
              <a:rPr lang="de-DE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de-DE" sz="900"/>
              <a:t>федеральное управление статистики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6" name="Google Shape;386;p31"/>
          <p:cNvCxnSpPr/>
          <p:nvPr/>
        </p:nvCxnSpPr>
        <p:spPr>
          <a:xfrm>
            <a:off x="5754748" y="1160234"/>
            <a:ext cx="13903" cy="2133951"/>
          </a:xfrm>
          <a:prstGeom prst="straightConnector1">
            <a:avLst/>
          </a:prstGeom>
          <a:noFill/>
          <a:ln w="12700" cap="flat" cmpd="sng">
            <a:solidFill>
              <a:srgbClr val="B9B9B9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387" name="Google Shape;387;p31"/>
          <p:cNvSpPr txBox="1"/>
          <p:nvPr/>
        </p:nvSpPr>
        <p:spPr>
          <a:xfrm>
            <a:off x="5768651" y="2753308"/>
            <a:ext cx="4924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1"/>
          <p:cNvSpPr/>
          <p:nvPr/>
        </p:nvSpPr>
        <p:spPr>
          <a:xfrm>
            <a:off x="5759803" y="1676566"/>
            <a:ext cx="2583441" cy="1673672"/>
          </a:xfrm>
          <a:custGeom>
            <a:avLst/>
            <a:gdLst/>
            <a:ahLst/>
            <a:cxnLst/>
            <a:rect l="l" t="t" r="r" b="b"/>
            <a:pathLst>
              <a:path w="4276" h="1537" extrusionOk="0">
                <a:moveTo>
                  <a:pt x="0" y="52"/>
                </a:moveTo>
                <a:cubicBezTo>
                  <a:pt x="198" y="84"/>
                  <a:pt x="626" y="0"/>
                  <a:pt x="1196" y="246"/>
                </a:cubicBezTo>
                <a:cubicBezTo>
                  <a:pt x="1766" y="492"/>
                  <a:pt x="2907" y="1537"/>
                  <a:pt x="3420" y="1526"/>
                </a:cubicBezTo>
                <a:cubicBezTo>
                  <a:pt x="3933" y="1515"/>
                  <a:pt x="4098" y="462"/>
                  <a:pt x="4276" y="182"/>
                </a:cubicBezTo>
              </a:path>
            </a:pathLst>
          </a:custGeom>
          <a:noFill/>
          <a:ln w="38100" cap="flat" cmpd="sng">
            <a:solidFill>
              <a:srgbClr val="058B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1" descr="Diagonal weit nach oben"/>
          <p:cNvSpPr/>
          <p:nvPr/>
        </p:nvSpPr>
        <p:spPr>
          <a:xfrm>
            <a:off x="7064163" y="2602186"/>
            <a:ext cx="1102133" cy="736718"/>
          </a:xfrm>
          <a:custGeom>
            <a:avLst/>
            <a:gdLst/>
            <a:ahLst/>
            <a:cxnLst/>
            <a:rect l="l" t="t" r="r" b="b"/>
            <a:pathLst>
              <a:path w="2088" h="801" extrusionOk="0">
                <a:moveTo>
                  <a:pt x="0" y="0"/>
                </a:moveTo>
                <a:lnTo>
                  <a:pt x="2088" y="0"/>
                </a:lnTo>
                <a:lnTo>
                  <a:pt x="2043" y="153"/>
                </a:lnTo>
                <a:lnTo>
                  <a:pt x="1893" y="465"/>
                </a:lnTo>
                <a:lnTo>
                  <a:pt x="1755" y="648"/>
                </a:lnTo>
                <a:lnTo>
                  <a:pt x="1665" y="726"/>
                </a:lnTo>
                <a:lnTo>
                  <a:pt x="1581" y="765"/>
                </a:lnTo>
                <a:lnTo>
                  <a:pt x="1488" y="792"/>
                </a:lnTo>
                <a:lnTo>
                  <a:pt x="1383" y="801"/>
                </a:lnTo>
                <a:lnTo>
                  <a:pt x="1245" y="762"/>
                </a:lnTo>
                <a:lnTo>
                  <a:pt x="912" y="606"/>
                </a:lnTo>
                <a:lnTo>
                  <a:pt x="549" y="3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1"/>
          <p:cNvSpPr txBox="1"/>
          <p:nvPr/>
        </p:nvSpPr>
        <p:spPr>
          <a:xfrm rot="-5400000">
            <a:off x="4484549" y="2285320"/>
            <a:ext cx="1617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Ликвидность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1"/>
          <p:cNvSpPr txBox="1"/>
          <p:nvPr/>
        </p:nvSpPr>
        <p:spPr>
          <a:xfrm>
            <a:off x="8098674" y="2753308"/>
            <a:ext cx="5036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Dez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2" name="Google Shape;392;p31"/>
          <p:cNvCxnSpPr/>
          <p:nvPr/>
        </p:nvCxnSpPr>
        <p:spPr>
          <a:xfrm rot="10800000">
            <a:off x="5754748" y="2602186"/>
            <a:ext cx="2970828" cy="0"/>
          </a:xfrm>
          <a:prstGeom prst="straightConnector1">
            <a:avLst/>
          </a:prstGeom>
          <a:noFill/>
          <a:ln w="12700" cap="flat" cmpd="sng">
            <a:solidFill>
              <a:srgbClr val="B9B9B9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393" name="Google Shape;393;p31"/>
          <p:cNvSpPr txBox="1"/>
          <p:nvPr/>
        </p:nvSpPr>
        <p:spPr>
          <a:xfrm>
            <a:off x="1054025" y="1238600"/>
            <a:ext cx="2583300" cy="30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/>
              <a:t>Земельный рынок Германии</a:t>
            </a:r>
            <a:endParaRPr sz="1300" b="1"/>
          </a:p>
        </p:txBody>
      </p:sp>
      <p:sp>
        <p:nvSpPr>
          <p:cNvPr id="394" name="Google Shape;394;p31"/>
          <p:cNvSpPr txBox="1"/>
          <p:nvPr/>
        </p:nvSpPr>
        <p:spPr>
          <a:xfrm>
            <a:off x="0" y="1215475"/>
            <a:ext cx="503700" cy="14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/>
              <a:t>покупная цена в евро по го-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/>
              <a:t>дам</a:t>
            </a:r>
            <a:endParaRPr sz="1000" b="1"/>
          </a:p>
        </p:txBody>
      </p:sp>
      <p:sp>
        <p:nvSpPr>
          <p:cNvPr id="395" name="Google Shape;395;p31"/>
          <p:cNvSpPr txBox="1"/>
          <p:nvPr/>
        </p:nvSpPr>
        <p:spPr>
          <a:xfrm>
            <a:off x="1860650" y="3355575"/>
            <a:ext cx="61593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1"/>
          <p:cNvSpPr txBox="1"/>
          <p:nvPr/>
        </p:nvSpPr>
        <p:spPr>
          <a:xfrm>
            <a:off x="1779175" y="3197925"/>
            <a:ext cx="503700" cy="37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b="1"/>
              <a:t>бывш ФРГ</a:t>
            </a:r>
            <a:endParaRPr sz="800" b="1"/>
          </a:p>
        </p:txBody>
      </p:sp>
      <p:sp>
        <p:nvSpPr>
          <p:cNvPr id="397" name="Google Shape;397;p31"/>
          <p:cNvSpPr txBox="1"/>
          <p:nvPr/>
        </p:nvSpPr>
        <p:spPr>
          <a:xfrm>
            <a:off x="2523600" y="3215750"/>
            <a:ext cx="492300" cy="24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b="1"/>
              <a:t>Всего</a:t>
            </a:r>
            <a:endParaRPr sz="800" b="1"/>
          </a:p>
        </p:txBody>
      </p:sp>
      <p:sp>
        <p:nvSpPr>
          <p:cNvPr id="398" name="Google Shape;398;p31"/>
          <p:cNvSpPr txBox="1"/>
          <p:nvPr/>
        </p:nvSpPr>
        <p:spPr>
          <a:xfrm>
            <a:off x="3441938" y="3197925"/>
            <a:ext cx="492300" cy="37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b="1"/>
              <a:t>бывш ГДР</a:t>
            </a:r>
            <a:endParaRPr sz="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</p:txBody>
      </p:sp>
      <p:sp>
        <p:nvSpPr>
          <p:cNvPr id="399" name="Google Shape;399;p31"/>
          <p:cNvSpPr txBox="1"/>
          <p:nvPr/>
        </p:nvSpPr>
        <p:spPr>
          <a:xfrm>
            <a:off x="5846375" y="2692675"/>
            <a:ext cx="655200" cy="36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/>
              <a:t>Янв.</a:t>
            </a:r>
            <a:endParaRPr sz="1200" b="1"/>
          </a:p>
        </p:txBody>
      </p:sp>
      <p:sp>
        <p:nvSpPr>
          <p:cNvPr id="400" name="Google Shape;400;p31"/>
          <p:cNvSpPr txBox="1"/>
          <p:nvPr/>
        </p:nvSpPr>
        <p:spPr>
          <a:xfrm>
            <a:off x="8166295" y="2760987"/>
            <a:ext cx="762000" cy="4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/>
              <a:t>Дек.</a:t>
            </a:r>
            <a:endParaRPr sz="12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2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Когда у банка возникают трудности?</a:t>
            </a:r>
            <a:endParaRPr/>
          </a:p>
        </p:txBody>
      </p:sp>
      <p:sp>
        <p:nvSpPr>
          <p:cNvPr id="406" name="Google Shape;406;p32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/>
              <a:t>Примеры из практики</a:t>
            </a:r>
            <a:endParaRPr/>
          </a:p>
        </p:txBody>
      </p:sp>
      <p:sp>
        <p:nvSpPr>
          <p:cNvPr id="407" name="Google Shape;407;p32"/>
          <p:cNvSpPr txBox="1">
            <a:spLocks noGrp="1"/>
          </p:cNvSpPr>
          <p:nvPr>
            <p:ph type="body" idx="2"/>
          </p:nvPr>
        </p:nvSpPr>
        <p:spPr>
          <a:xfrm>
            <a:off x="512763" y="1012547"/>
            <a:ext cx="8269286" cy="351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47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1E1E1E"/>
              </a:buClr>
              <a:buSzPts val="1500"/>
              <a:buFont typeface="Arial"/>
              <a:buAutoNum type="arabicPeriod"/>
            </a:pPr>
            <a:r>
              <a:rPr lang="de-DE">
                <a:solidFill>
                  <a:srgbClr val="1E1E1E"/>
                </a:solidFill>
              </a:rPr>
              <a:t>Информация о потребностях в финансировании поступает слишком поздно / банку приходится принимать решение в сжатые сроки</a:t>
            </a:r>
            <a:endParaRPr/>
          </a:p>
          <a:p>
            <a:pPr marL="342900" lvl="0" indent="-2476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endParaRPr>
              <a:solidFill>
                <a:srgbClr val="1E1E1E"/>
              </a:solidFill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1E1E1E"/>
              </a:buClr>
              <a:buSzPts val="1500"/>
              <a:buFont typeface="Arial"/>
              <a:buAutoNum type="arabicPeriod"/>
            </a:pPr>
            <a:r>
              <a:rPr lang="de-DE">
                <a:solidFill>
                  <a:srgbClr val="1E1E1E"/>
                </a:solidFill>
              </a:rPr>
              <a:t>До настоящего момента регулярный низкий уровень доходов</a:t>
            </a:r>
            <a:endParaRPr>
              <a:solidFill>
                <a:srgbClr val="1E1E1E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>
              <a:solidFill>
                <a:srgbClr val="1E1E1E"/>
              </a:solidFill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1E1E1E"/>
              </a:buClr>
              <a:buSzPts val="1500"/>
              <a:buFont typeface="Arial"/>
              <a:buAutoNum type="arabicPeriod"/>
            </a:pPr>
            <a:r>
              <a:rPr lang="de-DE">
                <a:solidFill>
                  <a:srgbClr val="1E1E1E"/>
                </a:solidFill>
              </a:rPr>
              <a:t>Нет надежного контроллинга расходов и ликвидности</a:t>
            </a:r>
            <a:endParaRPr/>
          </a:p>
          <a:p>
            <a:pPr marL="342900" lvl="0" indent="-2476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endParaRPr>
              <a:solidFill>
                <a:srgbClr val="1E1E1E"/>
              </a:solidFill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1E1E1E"/>
              </a:buClr>
              <a:buSzPts val="1500"/>
              <a:buFont typeface="Arial"/>
              <a:buAutoNum type="arabicPeriod"/>
            </a:pPr>
            <a:r>
              <a:rPr lang="de-DE">
                <a:solidFill>
                  <a:srgbClr val="1E1E1E"/>
                </a:solidFill>
              </a:rPr>
              <a:t>Клиент сам не принимает никаких мер для преодоления кризиса</a:t>
            </a:r>
            <a:endParaRPr/>
          </a:p>
          <a:p>
            <a:pPr marL="342900" lvl="0" indent="-2476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endParaRPr>
              <a:solidFill>
                <a:srgbClr val="1E1E1E"/>
              </a:solidFill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1E1E1E"/>
              </a:buClr>
              <a:buSzPts val="1500"/>
              <a:buFont typeface="Arial"/>
              <a:buAutoNum type="arabicPeriod"/>
            </a:pPr>
            <a:r>
              <a:rPr lang="de-DE">
                <a:solidFill>
                  <a:srgbClr val="1E1E1E"/>
                </a:solidFill>
              </a:rPr>
              <a:t>Счета, которые должны быть срочно оплачены, или уже просроченные счета в сверке</a:t>
            </a:r>
            <a:endParaRPr>
              <a:solidFill>
                <a:srgbClr val="1E1E1E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3"/>
          <p:cNvSpPr txBox="1">
            <a:spLocks noGrp="1"/>
          </p:cNvSpPr>
          <p:nvPr>
            <p:ph type="title"/>
          </p:nvPr>
        </p:nvSpPr>
        <p:spPr>
          <a:xfrm>
            <a:off x="512775" y="116847"/>
            <a:ext cx="82692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 sz="2000"/>
              <a:t>Сравнение предприятий региона с точки зрения поддержки клиента</a:t>
            </a:r>
            <a:endParaRPr sz="2000"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563923" y="807142"/>
            <a:ext cx="7202710" cy="1535743"/>
            <a:chOff x="1" y="0"/>
            <a:chExt cx="6759300" cy="1266697"/>
          </a:xfrm>
        </p:grpSpPr>
        <p:sp>
          <p:nvSpPr>
            <p:cNvPr id="414" name="Google Shape;414;p33"/>
            <p:cNvSpPr/>
            <p:nvPr/>
          </p:nvSpPr>
          <p:spPr>
            <a:xfrm>
              <a:off x="1" y="0"/>
              <a:ext cx="6759300" cy="1266697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>
              <a:off x="996672" y="71961"/>
              <a:ext cx="5061900" cy="1122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3"/>
            <p:cNvSpPr txBox="1"/>
            <p:nvPr/>
          </p:nvSpPr>
          <p:spPr>
            <a:xfrm>
              <a:off x="1051477" y="126770"/>
              <a:ext cx="5061900" cy="10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>
                  <a:solidFill>
                    <a:schemeClr val="accent6"/>
                  </a:solidFill>
                </a:rPr>
                <a:t>Доля дохода брутто</a:t>
              </a:r>
              <a:r>
                <a:rPr lang="de-DE" sz="105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			= </a:t>
              </a:r>
              <a:r>
                <a:rPr lang="de-DE" sz="1050">
                  <a:solidFill>
                    <a:schemeClr val="accent6"/>
                  </a:solidFill>
                </a:rPr>
                <a:t>Доход брутто</a:t>
              </a:r>
              <a:r>
                <a:rPr lang="de-DE" sz="105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/ </a:t>
              </a:r>
              <a:r>
                <a:rPr lang="de-DE" sz="1050">
                  <a:solidFill>
                    <a:schemeClr val="accent6"/>
                  </a:solidFill>
                </a:rPr>
                <a:t>валовая выручка </a:t>
              </a:r>
              <a:r>
                <a:rPr lang="de-DE" sz="105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x 100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None/>
              </a:pPr>
              <a:r>
                <a:rPr lang="de-DE" sz="1050">
                  <a:solidFill>
                    <a:schemeClr val="accent6"/>
                  </a:solidFill>
                </a:rPr>
                <a:t>Доля расходов на персонал</a:t>
              </a:r>
              <a:r>
                <a:rPr lang="de-DE" sz="105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		= </a:t>
              </a:r>
              <a:r>
                <a:rPr lang="de-DE" sz="1050">
                  <a:solidFill>
                    <a:schemeClr val="accent6"/>
                  </a:solidFill>
                </a:rPr>
                <a:t>Расход на персонал</a:t>
              </a:r>
              <a:r>
                <a:rPr lang="de-DE" sz="105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/ валовая выручка x 100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None/>
              </a:pPr>
              <a:r>
                <a:rPr lang="de-DE" sz="1050">
                  <a:solidFill>
                    <a:schemeClr val="accent6"/>
                  </a:solidFill>
                </a:rPr>
                <a:t>Доля затрат на выплату процентов</a:t>
              </a:r>
              <a:r>
                <a:rPr lang="de-DE" sz="105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	= Выплата процентов / валовая выручка x 100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None/>
              </a:pPr>
              <a:r>
                <a:rPr lang="de-DE" sz="1050">
                  <a:solidFill>
                    <a:schemeClr val="accent6"/>
                  </a:solidFill>
                </a:rPr>
                <a:t>Норма амортизации</a:t>
              </a:r>
              <a:r>
                <a:rPr lang="de-DE" sz="105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			= </a:t>
              </a:r>
              <a:r>
                <a:rPr lang="de-DE" sz="1050">
                  <a:solidFill>
                    <a:schemeClr val="accent6"/>
                  </a:solidFill>
                </a:rPr>
                <a:t>Амортизация</a:t>
              </a:r>
              <a:r>
                <a:rPr lang="de-DE" sz="105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/ </a:t>
              </a:r>
              <a:r>
                <a:rPr lang="de-DE" sz="1050">
                  <a:solidFill>
                    <a:schemeClr val="accent6"/>
                  </a:solidFill>
                </a:rPr>
                <a:t>валовая выручка </a:t>
              </a:r>
              <a:r>
                <a:rPr lang="de-DE" sz="105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x 100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None/>
              </a:pPr>
              <a:r>
                <a:rPr lang="de-DE" sz="1050">
                  <a:solidFill>
                    <a:schemeClr val="accent6"/>
                  </a:solidFill>
                </a:rPr>
                <a:t>Движение ликвидности</a:t>
              </a:r>
              <a:r>
                <a:rPr lang="de-DE" sz="105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		= </a:t>
              </a:r>
              <a:r>
                <a:rPr lang="de-DE" sz="1050">
                  <a:solidFill>
                    <a:schemeClr val="accent6"/>
                  </a:solidFill>
                </a:rPr>
                <a:t>баланс предприятия </a:t>
              </a:r>
              <a:r>
                <a:rPr lang="de-DE" sz="105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+ </a:t>
              </a:r>
              <a:r>
                <a:rPr lang="de-DE" sz="1050">
                  <a:solidFill>
                    <a:schemeClr val="accent6"/>
                  </a:solidFill>
                </a:rPr>
                <a:t>амортизация</a:t>
              </a:r>
              <a:endParaRPr sz="10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33"/>
          <p:cNvSpPr txBox="1">
            <a:spLocks noGrp="1"/>
          </p:cNvSpPr>
          <p:nvPr>
            <p:ph type="body" idx="1"/>
          </p:nvPr>
        </p:nvSpPr>
        <p:spPr>
          <a:xfrm>
            <a:off x="512775" y="490648"/>
            <a:ext cx="82692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/>
              <a:t>Мы демонстрируем оптимизационный потенциал </a:t>
            </a:r>
            <a:endParaRPr/>
          </a:p>
        </p:txBody>
      </p:sp>
      <p:grpSp>
        <p:nvGrpSpPr>
          <p:cNvPr id="418" name="Google Shape;418;p33"/>
          <p:cNvGrpSpPr/>
          <p:nvPr/>
        </p:nvGrpSpPr>
        <p:grpSpPr>
          <a:xfrm>
            <a:off x="679359" y="2374772"/>
            <a:ext cx="6759300" cy="1000688"/>
            <a:chOff x="0" y="0"/>
            <a:chExt cx="6759300" cy="1190445"/>
          </a:xfrm>
        </p:grpSpPr>
        <p:sp>
          <p:nvSpPr>
            <p:cNvPr id="419" name="Google Shape;419;p33"/>
            <p:cNvSpPr/>
            <p:nvPr/>
          </p:nvSpPr>
          <p:spPr>
            <a:xfrm>
              <a:off x="0" y="0"/>
              <a:ext cx="6759300" cy="1190445"/>
            </a:xfrm>
            <a:prstGeom prst="chevron">
              <a:avLst>
                <a:gd name="adj" fmla="val 50000"/>
              </a:avLst>
            </a:prstGeom>
            <a:solidFill>
              <a:srgbClr val="9ED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1247949" y="94887"/>
              <a:ext cx="4263405" cy="1000669"/>
            </a:xfrm>
            <a:prstGeom prst="roundRect">
              <a:avLst>
                <a:gd name="adj" fmla="val 16667"/>
              </a:avLst>
            </a:prstGeom>
            <a:solidFill>
              <a:srgbClr val="9ED1F7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3"/>
            <p:cNvSpPr txBox="1"/>
            <p:nvPr/>
          </p:nvSpPr>
          <p:spPr>
            <a:xfrm>
              <a:off x="1296798" y="143736"/>
              <a:ext cx="4165707" cy="902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/>
                <a:t>Рентабельность оборота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= </a:t>
              </a:r>
              <a:r>
                <a:rPr lang="de-DE" sz="1050"/>
                <a:t>баланс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 </a:t>
              </a:r>
              <a:r>
                <a:rPr lang="de-DE" sz="1050"/>
                <a:t>валовая выручка 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 100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None/>
              </a:pPr>
              <a:r>
                <a:rPr lang="de-DE" sz="1050"/>
                <a:t>Движение ликвидности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= BCF / </a:t>
              </a:r>
              <a:r>
                <a:rPr lang="de-DE" sz="1050"/>
                <a:t>валовая выручка 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 100</a:t>
              </a:r>
              <a:endParaRPr/>
            </a:p>
          </p:txBody>
        </p:sp>
      </p:grpSp>
      <p:grpSp>
        <p:nvGrpSpPr>
          <p:cNvPr id="422" name="Google Shape;422;p33"/>
          <p:cNvGrpSpPr/>
          <p:nvPr/>
        </p:nvGrpSpPr>
        <p:grpSpPr>
          <a:xfrm>
            <a:off x="563925" y="3348499"/>
            <a:ext cx="6874800" cy="1682491"/>
            <a:chOff x="267287" y="-48191"/>
            <a:chExt cx="6874800" cy="1377961"/>
          </a:xfrm>
        </p:grpSpPr>
        <p:sp>
          <p:nvSpPr>
            <p:cNvPr id="423" name="Google Shape;423;p33"/>
            <p:cNvSpPr/>
            <p:nvPr/>
          </p:nvSpPr>
          <p:spPr>
            <a:xfrm>
              <a:off x="267287" y="-48191"/>
              <a:ext cx="6874800" cy="1365000"/>
            </a:xfrm>
            <a:prstGeom prst="chevron">
              <a:avLst>
                <a:gd name="adj" fmla="val 50000"/>
              </a:avLst>
            </a:prstGeom>
            <a:solidFill>
              <a:srgbClr val="D0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685387" y="-35230"/>
              <a:ext cx="5382900" cy="1365000"/>
            </a:xfrm>
            <a:prstGeom prst="roundRect">
              <a:avLst>
                <a:gd name="adj" fmla="val 16667"/>
              </a:avLst>
            </a:prstGeom>
            <a:solidFill>
              <a:srgbClr val="D0D0D0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 txBox="1"/>
            <p:nvPr/>
          </p:nvSpPr>
          <p:spPr>
            <a:xfrm>
              <a:off x="897512" y="19848"/>
              <a:ext cx="5427300" cy="12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/>
                <a:t>Доля личного капитала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= </a:t>
              </a:r>
              <a:r>
                <a:rPr lang="de-DE" sz="1050"/>
                <a:t>Личный капитал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 </a:t>
              </a:r>
              <a:r>
                <a:rPr lang="de-DE" sz="1050"/>
                <a:t>сумма баланса 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 100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None/>
              </a:pPr>
              <a:r>
                <a:rPr lang="de-DE" sz="1050"/>
                <a:t>Обеспечение вложений 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 	= (</a:t>
              </a:r>
              <a:r>
                <a:rPr lang="de-DE" sz="1050"/>
                <a:t>личный капитал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+ средне- и долгосрочное финансирование) / AV x 100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None/>
              </a:pPr>
              <a:r>
                <a:rPr lang="de-DE" sz="1050"/>
                <a:t>Доля инвестиций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= </a:t>
              </a:r>
              <a:r>
                <a:rPr lang="de-DE" sz="1050"/>
                <a:t>инвестиции в основные фонды 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 </a:t>
              </a:r>
              <a:r>
                <a:rPr lang="de-DE" sz="1050"/>
                <a:t>валовая выручка 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 100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None/>
              </a:pPr>
              <a:r>
                <a:rPr lang="de-DE" sz="1050"/>
                <a:t>Ликвидность 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 	= (</a:t>
              </a:r>
              <a:r>
                <a:rPr lang="de-DE" sz="1050"/>
                <a:t>ликвидные средства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+ </a:t>
              </a:r>
              <a:r>
                <a:rPr lang="de-DE" sz="1050"/>
                <a:t>краткоср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 UV) / </a:t>
              </a:r>
              <a:r>
                <a:rPr lang="de-DE" sz="1050"/>
                <a:t>краткосрочное финансирование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x 100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None/>
              </a:pPr>
              <a:r>
                <a:rPr lang="de-DE" sz="1050"/>
                <a:t>динамическая степень обремененности кредитами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= </a:t>
              </a:r>
              <a:r>
                <a:rPr lang="de-DE" sz="1050"/>
                <a:t>финансирование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/ BCF (</a:t>
              </a:r>
              <a:r>
                <a:rPr lang="de-DE" sz="1050"/>
                <a:t>по годам</a:t>
              </a: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" name="Google Shape;426;p33"/>
          <p:cNvSpPr txBox="1"/>
          <p:nvPr/>
        </p:nvSpPr>
        <p:spPr>
          <a:xfrm>
            <a:off x="7186068" y="3829050"/>
            <a:ext cx="156371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/>
              <a:t>Финансовая стабильность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3"/>
          <p:cNvSpPr txBox="1"/>
          <p:nvPr/>
        </p:nvSpPr>
        <p:spPr>
          <a:xfrm>
            <a:off x="7438650" y="2711775"/>
            <a:ext cx="1683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/>
              <a:t>Рентабельность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3"/>
          <p:cNvSpPr txBox="1"/>
          <p:nvPr/>
        </p:nvSpPr>
        <p:spPr>
          <a:xfrm>
            <a:off x="7923984" y="1451902"/>
            <a:ext cx="15637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/>
              <a:t>УСПЕХ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4631688" y="3303901"/>
            <a:ext cx="4150360" cy="865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100">
                <a:solidFill>
                  <a:srgbClr val="058BE4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de-DE" sz="1000">
                <a:solidFill>
                  <a:srgbClr val="058BE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100">
                <a:solidFill>
                  <a:srgbClr val="058BE4"/>
                </a:solidFill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de-DE" sz="1300"/>
              <a:t>банк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512764" y="1433148"/>
            <a:ext cx="4118926" cy="82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1990</a:t>
            </a:r>
            <a:r>
              <a:rPr lang="de-DE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300"/>
              <a:t>год основания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de-DE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дочернее предприятие BayernLB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494489" y="2257956"/>
            <a:ext cx="4137201" cy="104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/>
              <a:t>активы: </a:t>
            </a:r>
            <a:r>
              <a:rPr lang="de-DE" sz="2100">
                <a:solidFill>
                  <a:srgbClr val="058BE4"/>
                </a:solidFill>
                <a:latin typeface="Arial"/>
                <a:ea typeface="Arial"/>
                <a:cs typeface="Arial"/>
                <a:sym typeface="Arial"/>
              </a:rPr>
              <a:t>76 </a:t>
            </a:r>
            <a:r>
              <a:rPr lang="de-DE" sz="2100">
                <a:solidFill>
                  <a:srgbClr val="058BE4"/>
                </a:solidFill>
              </a:rPr>
              <a:t>млрд</a:t>
            </a:r>
            <a:r>
              <a:rPr lang="de-DE" sz="2100">
                <a:solidFill>
                  <a:srgbClr val="058BE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de-DE" sz="1300"/>
              <a:t>Евро</a:t>
            </a:r>
            <a:r>
              <a:rPr lang="de-DE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/>
              <a:t>входит двадцатку крупнейших банков Германии</a:t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512763" y="3303901"/>
            <a:ext cx="4118925" cy="865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100">
                <a:solidFill>
                  <a:srgbClr val="058BE4"/>
                </a:solidFill>
                <a:latin typeface="Arial"/>
                <a:ea typeface="Arial"/>
                <a:cs typeface="Arial"/>
                <a:sym typeface="Arial"/>
              </a:rPr>
              <a:t>3.300</a:t>
            </a:r>
            <a:r>
              <a:rPr lang="de-DE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300"/>
              <a:t>сотрудников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4631689" y="1433147"/>
            <a:ext cx="4150359" cy="82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100">
                <a:solidFill>
                  <a:srgbClr val="058BE4"/>
                </a:solidFill>
                <a:latin typeface="Arial"/>
                <a:ea typeface="Arial"/>
                <a:cs typeface="Arial"/>
                <a:sym typeface="Arial"/>
              </a:rPr>
              <a:t>&gt; 3 </a:t>
            </a:r>
            <a:r>
              <a:rPr lang="de-DE" sz="2100">
                <a:solidFill>
                  <a:srgbClr val="058BE4"/>
                </a:solidFill>
              </a:rPr>
              <a:t>млн</a:t>
            </a:r>
            <a:r>
              <a:rPr lang="de-DE" sz="2100">
                <a:solidFill>
                  <a:srgbClr val="058BE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de-DE" sz="1300"/>
              <a:t>клиентов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/>
              <a:t>общины</a:t>
            </a:r>
            <a:r>
              <a:rPr lang="de-DE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предприятия, частные клиенты</a:t>
            </a: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4631688" y="2257956"/>
            <a:ext cx="4150360" cy="104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100">
                <a:solidFill>
                  <a:srgbClr val="058BE4"/>
                </a:solidFill>
                <a:latin typeface="Arial"/>
                <a:ea typeface="Arial"/>
                <a:cs typeface="Arial"/>
                <a:sym typeface="Arial"/>
              </a:rPr>
              <a:t>63 </a:t>
            </a:r>
            <a:r>
              <a:rPr lang="de-DE" sz="2100">
                <a:solidFill>
                  <a:srgbClr val="058BE4"/>
                </a:solidFill>
              </a:rPr>
              <a:t>млрд</a:t>
            </a:r>
            <a:r>
              <a:rPr lang="de-DE" sz="2100">
                <a:solidFill>
                  <a:srgbClr val="058BE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de-DE" sz="1300"/>
              <a:t>Евро</a:t>
            </a:r>
            <a:r>
              <a:rPr lang="de-DE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de-DE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300"/>
              <a:t>кредитов клиентам в Германии</a:t>
            </a: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Немецкий кредитный банк</a:t>
            </a:r>
            <a:endParaRPr b="0"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>
                <a:solidFill>
                  <a:schemeClr val="accent1"/>
                </a:solidFill>
              </a:rPr>
              <a:t>l</a:t>
            </a:r>
            <a:endParaRPr/>
          </a:p>
        </p:txBody>
      </p:sp>
      <p:cxnSp>
        <p:nvCxnSpPr>
          <p:cNvPr id="51" name="Google Shape;51;p7"/>
          <p:cNvCxnSpPr/>
          <p:nvPr/>
        </p:nvCxnSpPr>
        <p:spPr>
          <a:xfrm>
            <a:off x="512763" y="2257956"/>
            <a:ext cx="8269286" cy="0"/>
          </a:xfrm>
          <a:prstGeom prst="straightConnector1">
            <a:avLst/>
          </a:prstGeom>
          <a:noFill/>
          <a:ln w="12700" cap="flat" cmpd="sng">
            <a:solidFill>
              <a:srgbClr val="E7E7E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" name="Google Shape;52;p7"/>
          <p:cNvCxnSpPr/>
          <p:nvPr/>
        </p:nvCxnSpPr>
        <p:spPr>
          <a:xfrm>
            <a:off x="494489" y="3303900"/>
            <a:ext cx="8287560" cy="0"/>
          </a:xfrm>
          <a:prstGeom prst="straightConnector1">
            <a:avLst/>
          </a:prstGeom>
          <a:noFill/>
          <a:ln w="12700" cap="flat" cmpd="sng">
            <a:solidFill>
              <a:srgbClr val="E7E7E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53;p7"/>
          <p:cNvCxnSpPr/>
          <p:nvPr/>
        </p:nvCxnSpPr>
        <p:spPr>
          <a:xfrm>
            <a:off x="4631690" y="1088383"/>
            <a:ext cx="0" cy="3463454"/>
          </a:xfrm>
          <a:prstGeom prst="straightConnector1">
            <a:avLst/>
          </a:prstGeom>
          <a:noFill/>
          <a:ln w="12700" cap="flat" cmpd="sng">
            <a:solidFill>
              <a:srgbClr val="E7E7E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4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Сравнительный анализ предприятий региона</a:t>
            </a:r>
            <a:endParaRPr/>
          </a:p>
        </p:txBody>
      </p:sp>
      <p:sp>
        <p:nvSpPr>
          <p:cNvPr id="434" name="Google Shape;434;p34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/>
              <a:t>Мы анализируем и выдаем Вам рекомендации для дальнейших действий</a:t>
            </a:r>
            <a:endParaRPr/>
          </a:p>
        </p:txBody>
      </p:sp>
      <p:pic>
        <p:nvPicPr>
          <p:cNvPr id="435" name="Google Shape;43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791" y="1814281"/>
            <a:ext cx="1748052" cy="16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4"/>
          <p:cNvSpPr/>
          <p:nvPr/>
        </p:nvSpPr>
        <p:spPr>
          <a:xfrm>
            <a:off x="512761" y="1422152"/>
            <a:ext cx="2016113" cy="36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chemeClr val="accent6"/>
                </a:solidFill>
              </a:rPr>
              <a:t>Движение ликвидности</a:t>
            </a:r>
            <a:endParaRPr sz="10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34"/>
          <p:cNvSpPr/>
          <p:nvPr/>
        </p:nvSpPr>
        <p:spPr>
          <a:xfrm>
            <a:off x="4544987" y="1421678"/>
            <a:ext cx="2016224" cy="360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chemeClr val="lt1"/>
                </a:solidFill>
              </a:rPr>
              <a:t>Доля затрат на персонал</a:t>
            </a: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9073" y="1814281"/>
            <a:ext cx="1748052" cy="1640628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4"/>
          <p:cNvSpPr/>
          <p:nvPr/>
        </p:nvSpPr>
        <p:spPr>
          <a:xfrm>
            <a:off x="2528873" y="2645901"/>
            <a:ext cx="2016113" cy="36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chemeClr val="accent6"/>
                </a:solidFill>
              </a:rPr>
              <a:t>Доля затрат на выплату процентов</a:t>
            </a:r>
            <a:endParaRPr/>
          </a:p>
        </p:txBody>
      </p:sp>
      <p:pic>
        <p:nvPicPr>
          <p:cNvPr id="440" name="Google Shape;440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2904" y="3041455"/>
            <a:ext cx="1748052" cy="1532522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4"/>
          <p:cNvSpPr/>
          <p:nvPr/>
        </p:nvSpPr>
        <p:spPr>
          <a:xfrm>
            <a:off x="6561211" y="2645902"/>
            <a:ext cx="2016113" cy="36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chemeClr val="accent6"/>
                </a:solidFill>
              </a:rPr>
              <a:t>Норма амортизации</a:t>
            </a:r>
            <a:endParaRPr/>
          </a:p>
        </p:txBody>
      </p:sp>
      <p:pic>
        <p:nvPicPr>
          <p:cNvPr id="442" name="Google Shape;442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95241" y="2965255"/>
            <a:ext cx="1748052" cy="1532522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4"/>
          <p:cNvSpPr/>
          <p:nvPr/>
        </p:nvSpPr>
        <p:spPr>
          <a:xfrm>
            <a:off x="512762" y="999561"/>
            <a:ext cx="8242240" cy="303057"/>
          </a:xfrm>
          <a:prstGeom prst="chevron">
            <a:avLst>
              <a:gd name="adj" fmla="val 5068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accent6"/>
                </a:solidFill>
              </a:rPr>
              <a:t>УСПЕХ</a:t>
            </a:r>
            <a:endParaRPr sz="12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4"/>
          <p:cNvSpPr/>
          <p:nvPr/>
        </p:nvSpPr>
        <p:spPr>
          <a:xfrm>
            <a:off x="7517729" y="1421678"/>
            <a:ext cx="144016" cy="144016"/>
          </a:xfrm>
          <a:prstGeom prst="rect">
            <a:avLst/>
          </a:prstGeom>
          <a:solidFill>
            <a:srgbClr val="9ED1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4"/>
          <p:cNvSpPr/>
          <p:nvPr/>
        </p:nvSpPr>
        <p:spPr>
          <a:xfrm>
            <a:off x="7525918" y="1632674"/>
            <a:ext cx="144016" cy="144016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4"/>
          <p:cNvSpPr txBox="1"/>
          <p:nvPr/>
        </p:nvSpPr>
        <p:spPr>
          <a:xfrm>
            <a:off x="7643851" y="1370575"/>
            <a:ext cx="6795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/>
              <a:t>Клиент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4"/>
          <p:cNvSpPr txBox="1"/>
          <p:nvPr/>
        </p:nvSpPr>
        <p:spPr>
          <a:xfrm>
            <a:off x="7630329" y="1581572"/>
            <a:ext cx="123783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/>
              <a:t>Контрольная группа</a:t>
            </a:r>
            <a:endParaRPr sz="105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5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Тесное сотрудничество с отраслевыми союзами</a:t>
            </a:r>
            <a:r>
              <a:rPr lang="de-DE" b="0"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de-DE" b="0">
                <a:latin typeface="PT Sans"/>
                <a:ea typeface="PT Sans"/>
                <a:cs typeface="PT Sans"/>
                <a:sym typeface="PT Sans"/>
              </a:rPr>
            </a:br>
            <a:endParaRPr b="0"/>
          </a:p>
        </p:txBody>
      </p:sp>
      <p:sp>
        <p:nvSpPr>
          <p:cNvPr id="453" name="Google Shape;453;p35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/>
              <a:t>Партнеры DKB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54" name="Google Shape;454;p35" descr="Logo-rlv-pu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546" y="1077106"/>
            <a:ext cx="840100" cy="81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5" descr="Logo LBV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1843" y="2380952"/>
            <a:ext cx="1005976" cy="67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4986" y="1120235"/>
            <a:ext cx="1079600" cy="73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07573" y="2276431"/>
            <a:ext cx="1274449" cy="88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7901" y="1019628"/>
            <a:ext cx="914231" cy="932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12506" y="3652387"/>
            <a:ext cx="977427" cy="106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6449" y="3963979"/>
            <a:ext cx="1712242" cy="44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27294" y="3610004"/>
            <a:ext cx="827615" cy="1150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92371" y="3825611"/>
            <a:ext cx="1112851" cy="7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5" descr="Log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05222" y="3652387"/>
            <a:ext cx="1462087" cy="55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886638" y="3874854"/>
            <a:ext cx="1122362" cy="62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6902" y="2392628"/>
            <a:ext cx="1404564" cy="656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912968" y="3656861"/>
            <a:ext cx="1218615" cy="7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738966" y="2291153"/>
            <a:ext cx="712269" cy="85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15143" y="1158361"/>
            <a:ext cx="2448513" cy="654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876528" y="2369965"/>
            <a:ext cx="2109012" cy="70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032324" y="1068843"/>
            <a:ext cx="1549565" cy="833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6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Ваш контакт</a:t>
            </a:r>
            <a:endParaRPr b="0"/>
          </a:p>
        </p:txBody>
      </p:sp>
      <p:sp>
        <p:nvSpPr>
          <p:cNvPr id="477" name="Google Shape;477;p36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/>
              <a:t>в Штутгарте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78" name="Google Shape;478;p36"/>
          <p:cNvSpPr txBox="1"/>
          <p:nvPr/>
        </p:nvSpPr>
        <p:spPr>
          <a:xfrm>
            <a:off x="512763" y="1328501"/>
            <a:ext cx="3703637" cy="174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lang="de-DE" sz="1300">
                <a:solidFill>
                  <a:schemeClr val="dk2"/>
                </a:solidFill>
              </a:rPr>
              <a:t>Райнер Шульце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de-DE" sz="1100">
                <a:solidFill>
                  <a:schemeClr val="accent1"/>
                </a:solidFill>
              </a:rPr>
              <a:t>Представитель</a:t>
            </a:r>
            <a:r>
              <a:rPr lang="de-DE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DKB 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</a:pPr>
            <a:r>
              <a:rPr lang="de-DE" sz="1100"/>
              <a:t>Агроном и консультант банка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</a:pPr>
            <a:r>
              <a:rPr lang="de-DE" sz="1100"/>
              <a:t>в</a:t>
            </a: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DKB с 2011 года 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</a:pPr>
            <a:r>
              <a:rPr lang="de-DE" sz="1100"/>
              <a:t>Специализация</a:t>
            </a: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финансирование сельского </a:t>
            </a:r>
            <a:r>
              <a:rPr lang="de-DE" sz="1100"/>
              <a:t>хозяйства и технологий для охраны окружающей среды</a:t>
            </a: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1100"/>
              <a:t>Адрес</a:t>
            </a: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	Tübinger Straße 43, 70178 Stuttgart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1100"/>
              <a:t>Телефон</a:t>
            </a: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	 0711-664 854 78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1100"/>
              <a:t>Мобильный</a:t>
            </a: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	 0173 9011042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E-Mail:		 rainer.schulze@dkb.de</a:t>
            </a:r>
            <a:b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37" descr="O:\DKBS_Berlin\FB-MKT_MK\DKB-Logos\Finales NEUES Logo - Vertraulich\DKB AG\03 Logo mit Claim\web\DKB_Claim_web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5050" y="1653549"/>
            <a:ext cx="2598349" cy="166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Фокус внимания на избранные группы клиентов</a:t>
            </a:r>
            <a:endParaRPr b="0"/>
          </a:p>
        </p:txBody>
      </p:sp>
      <p:sp>
        <p:nvSpPr>
          <p:cNvPr id="59" name="Google Shape;59;p8"/>
          <p:cNvSpPr txBox="1"/>
          <p:nvPr/>
        </p:nvSpPr>
        <p:spPr>
          <a:xfrm>
            <a:off x="1717040" y="2218215"/>
            <a:ext cx="1332000" cy="1512000"/>
          </a:xfrm>
          <a:prstGeom prst="rect">
            <a:avLst/>
          </a:prstGeom>
          <a:solidFill>
            <a:srgbClr val="9ED1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0002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</a:pPr>
            <a:r>
              <a:rPr lang="de-DE" sz="1200"/>
              <a:t>клиенты, активно пользующиеся интернетом</a:t>
            </a:r>
            <a:endParaRPr sz="1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8" descr="DKB_de_100_5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2134" y="2945879"/>
            <a:ext cx="1240491" cy="42478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144380" y="2032677"/>
            <a:ext cx="12287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50">
                <a:solidFill>
                  <a:schemeClr val="dk1"/>
                </a:solidFill>
              </a:rPr>
              <a:t>Частные лица</a:t>
            </a:r>
            <a:endParaRPr sz="15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/>
          <p:nvPr/>
        </p:nvSpPr>
        <p:spPr>
          <a:xfrm>
            <a:off x="4733999" y="2198937"/>
            <a:ext cx="1332000" cy="1661993"/>
          </a:xfrm>
          <a:prstGeom prst="rect">
            <a:avLst/>
          </a:prstGeom>
          <a:solidFill>
            <a:srgbClr val="9ED1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12382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732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</a:pPr>
            <a:r>
              <a:rPr lang="de-DE" sz="1000"/>
              <a:t>Жилищное строительство</a:t>
            </a:r>
            <a:endParaRPr sz="1000"/>
          </a:p>
          <a:p>
            <a:pPr marL="28575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732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</a:pPr>
            <a:r>
              <a:rPr lang="de-DE" sz="1000"/>
              <a:t>Городская инфраструктура</a:t>
            </a:r>
            <a:endParaRPr sz="100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285750" marR="0" lvl="0" indent="-18732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</a:pPr>
            <a:r>
              <a:rPr lang="de-DE" sz="1000"/>
              <a:t>Энергетика и энергоснабжение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 txBox="1"/>
          <p:nvPr/>
        </p:nvSpPr>
        <p:spPr>
          <a:xfrm>
            <a:off x="3160250" y="1993525"/>
            <a:ext cx="3606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50">
                <a:solidFill>
                  <a:schemeClr val="dk1"/>
                </a:solidFill>
              </a:rPr>
              <a:t>Корпоративные клиенты</a:t>
            </a:r>
            <a:endParaRPr sz="15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6107959" y="2199798"/>
            <a:ext cx="1332000" cy="1661993"/>
          </a:xfrm>
          <a:custGeom>
            <a:avLst/>
            <a:gdLst/>
            <a:ahLst/>
            <a:cxnLst/>
            <a:rect l="l" t="t" r="r" b="b"/>
            <a:pathLst>
              <a:path w="1306064" h="1294529" extrusionOk="0">
                <a:moveTo>
                  <a:pt x="0" y="1867"/>
                </a:moveTo>
                <a:lnTo>
                  <a:pt x="862030" y="0"/>
                </a:lnTo>
                <a:lnTo>
                  <a:pt x="1306064" y="1867"/>
                </a:lnTo>
                <a:lnTo>
                  <a:pt x="1306064" y="1294529"/>
                </a:lnTo>
                <a:lnTo>
                  <a:pt x="0" y="1294529"/>
                </a:lnTo>
                <a:lnTo>
                  <a:pt x="0" y="1867"/>
                </a:lnTo>
                <a:close/>
              </a:path>
            </a:pathLst>
          </a:custGeom>
          <a:solidFill>
            <a:srgbClr val="9ED1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18732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</a:pPr>
            <a:r>
              <a:rPr lang="de-DE" sz="1000"/>
              <a:t>Технологии защиты окружающей среды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2382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732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</a:pPr>
            <a:r>
              <a:rPr lang="de-DE" sz="1000"/>
              <a:t>Сельское хозяйство и пищевая промышленность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2382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732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</a:pPr>
            <a:r>
              <a:rPr lang="de-DE" sz="1000"/>
              <a:t>Туризм</a:t>
            </a:r>
            <a:endParaRPr sz="1000"/>
          </a:p>
          <a:p>
            <a:pPr marL="85725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de-DE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2382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8" descr="https://scontent.xx.fbcdn.net/hphotos-xaf1/t31.0-8/10530503_915589918480689_5433215349343460457_o.jpg"/>
          <p:cNvPicPr preferRelativeResize="0"/>
          <p:nvPr/>
        </p:nvPicPr>
        <p:blipFill rotWithShape="1">
          <a:blip r:embed="rId4">
            <a:alphaModFix/>
          </a:blip>
          <a:srcRect l="15607" r="26419" b="17550"/>
          <a:stretch/>
        </p:blipFill>
        <p:spPr>
          <a:xfrm>
            <a:off x="144380" y="758599"/>
            <a:ext cx="2934000" cy="119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 descr="S:\B-UE\5200\_01 FB MKN\03 Bilder\Bilder (sonstige)\Fotos Solaranlage Dach Taubenstraße\IMG_3602.JPG"/>
          <p:cNvPicPr preferRelativeResize="0"/>
          <p:nvPr/>
        </p:nvPicPr>
        <p:blipFill rotWithShape="1">
          <a:blip r:embed="rId5">
            <a:alphaModFix/>
          </a:blip>
          <a:srcRect t="2302"/>
          <a:stretch/>
        </p:blipFill>
        <p:spPr>
          <a:xfrm>
            <a:off x="3132000" y="758599"/>
            <a:ext cx="2934000" cy="119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 descr="H:\Downloads\01-windräder (1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29602" y="3949197"/>
            <a:ext cx="941887" cy="52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 descr="H:\Downloads\DKB_Visual_Social_Media_Google_Titel_Schluessel_1080x608 (1)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087" y="2713862"/>
            <a:ext cx="1502293" cy="7210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8"/>
          <p:cNvCxnSpPr/>
          <p:nvPr/>
        </p:nvCxnSpPr>
        <p:spPr>
          <a:xfrm>
            <a:off x="3104661" y="706887"/>
            <a:ext cx="0" cy="381600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0" name="Google Shape;70;p8" descr="S:\DKBAGPool\520_Firmenkunden\LandwirtschaftundErnährung\Marketing - Präsentationen\Basispräsentation LuE\Bilder LuE\Raps Windrad Tangeln.jpg"/>
          <p:cNvPicPr preferRelativeResize="0"/>
          <p:nvPr/>
        </p:nvPicPr>
        <p:blipFill rotWithShape="1">
          <a:blip r:embed="rId8">
            <a:alphaModFix/>
          </a:blip>
          <a:srcRect l="28" t="16407" r="-28" b="22419"/>
          <a:stretch/>
        </p:blipFill>
        <p:spPr>
          <a:xfrm>
            <a:off x="6107959" y="758599"/>
            <a:ext cx="2934000" cy="119671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/>
        </p:nvSpPr>
        <p:spPr>
          <a:xfrm>
            <a:off x="4734000" y="3913324"/>
            <a:ext cx="2706000" cy="471900"/>
          </a:xfrm>
          <a:prstGeom prst="rect">
            <a:avLst/>
          </a:prstGeom>
          <a:solidFill>
            <a:srgbClr val="9ED1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42950" marR="0" lvl="1" indent="-18732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</a:pPr>
            <a:r>
              <a:rPr lang="de-DE" sz="1000"/>
              <a:t>Возобновляемые источники энергии</a:t>
            </a:r>
            <a:endParaRPr sz="1000"/>
          </a:p>
          <a:p>
            <a:pPr marL="742950" marR="0" lvl="1" indent="-18732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</a:pPr>
            <a:r>
              <a:rPr lang="de-DE" sz="1000"/>
              <a:t>Гражданские инициативы</a:t>
            </a:r>
            <a:endParaRPr sz="1000"/>
          </a:p>
        </p:txBody>
      </p:sp>
      <p:pic>
        <p:nvPicPr>
          <p:cNvPr id="72" name="Google Shape;72;p8" descr="C:\Users\S1114596\Pictures\DKB_icon_Kommunen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85445" y="2703870"/>
            <a:ext cx="707967" cy="47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 descr="C:\Users\S1114596\Pictures\DKB_icon_Lu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81456" y="2243807"/>
            <a:ext cx="646404" cy="4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 descr="C:\Users\S1114596\Pictures\DKB_icon_Tour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46860" y="3280058"/>
            <a:ext cx="515596" cy="34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 descr="C:\Users\S1114596\Pictures\DKB_icon-Wohnen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58952" y="2278037"/>
            <a:ext cx="516693" cy="344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 descr="C:\Users\S1114596\Pictures\DKB_icon_E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601809" y="2689200"/>
            <a:ext cx="766578" cy="51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 descr="C:\Users\S1114596\Pictures\DKB_icon_EuV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17124" y="3310421"/>
            <a:ext cx="629691" cy="419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512763" y="1012547"/>
            <a:ext cx="5804104" cy="351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более 6 000 клиентов в области сельского хозяйства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Объем сельскохозяйственных активов около 3,5 млрд.     Евро. (31.12.2017) </a:t>
            </a:r>
            <a:endParaRPr/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более 50% рынка в новых федеральных землях</a:t>
            </a:r>
            <a:endParaRPr/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Покрытие всей сельскохозяйственной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0000"/>
                </a:solidFill>
              </a:rPr>
              <a:t>      производственной цепочки</a:t>
            </a:r>
            <a:endParaRPr/>
          </a:p>
          <a:p>
            <a:pPr marL="285750" lvl="0" indent="-1905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более 100 специалистов по работе с клиентами, из нихon</a:t>
            </a:r>
            <a:endParaRPr>
              <a:solidFill>
                <a:srgbClr val="000000"/>
              </a:solidFill>
            </a:endParaRPr>
          </a:p>
          <a:p>
            <a:pPr marL="554037" lvl="1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35 дипломированных инженеров-агрономов</a:t>
            </a:r>
            <a:endParaRPr/>
          </a:p>
          <a:p>
            <a:pPr marL="554038" lvl="1" indent="-285749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5 инженеров-технологов</a:t>
            </a:r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Основное направление деятельности</a:t>
            </a:r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/>
              <a:t>Сильный партнер для сельского хозяйства</a:t>
            </a:r>
            <a:endParaRPr/>
          </a:p>
        </p:txBody>
      </p:sp>
      <p:pic>
        <p:nvPicPr>
          <p:cNvPr id="85" name="Google Shape;8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5717150" y="310378"/>
            <a:ext cx="2969651" cy="4206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body" idx="2"/>
          </p:nvPr>
        </p:nvSpPr>
        <p:spPr>
          <a:xfrm>
            <a:off x="512763" y="1012547"/>
            <a:ext cx="8269286" cy="351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endParaRPr sz="2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endParaRPr sz="2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1E1E1E"/>
              </a:buClr>
              <a:buSzPts val="2200"/>
              <a:buNone/>
            </a:pPr>
            <a:r>
              <a:rPr lang="de-DE" sz="2200">
                <a:solidFill>
                  <a:srgbClr val="1E1E1E"/>
                </a:solidFill>
              </a:rPr>
              <a:t>2. Сельское хозяйство – одна из важнейших групп клиентов</a:t>
            </a:r>
            <a:endParaRPr sz="2200">
              <a:solidFill>
                <a:srgbClr val="1E1E1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Группа клиентов Сельское хозяйство и продовольствие</a:t>
            </a:r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/>
              <a:t>Направления нашего бизнеса в области сельского хозяйства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2"/>
          </p:nvPr>
        </p:nvSpPr>
        <p:spPr>
          <a:xfrm>
            <a:off x="512775" y="873125"/>
            <a:ext cx="8121300" cy="1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Фокус на сельскохозяйственную производственную цепочку</a:t>
            </a:r>
            <a:endParaRPr/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Поставщик комплексных решений в сфере финансирования, капиталовложений и платежных отношений</a:t>
            </a:r>
            <a:endParaRPr/>
          </a:p>
          <a:p>
            <a:pPr marL="285750" lvl="0" indent="-28575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</a:pPr>
            <a:r>
              <a:rPr lang="de-DE">
                <a:solidFill>
                  <a:srgbClr val="000000"/>
                </a:solidFill>
              </a:rPr>
              <a:t>Команды специалистов с опытом в данной сфере на местах 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endParaRPr/>
          </a:p>
        </p:txBody>
      </p:sp>
      <p:sp>
        <p:nvSpPr>
          <p:cNvPr id="99" name="Google Shape;99;p11"/>
          <p:cNvSpPr txBox="1"/>
          <p:nvPr/>
        </p:nvSpPr>
        <p:spPr>
          <a:xfrm>
            <a:off x="1526525" y="1994950"/>
            <a:ext cx="5759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de-DE" b="1">
                <a:solidFill>
                  <a:srgbClr val="FF0000"/>
                </a:solidFill>
              </a:rPr>
              <a:t>На настоящий момент потенциал по задоженностям</a:t>
            </a:r>
            <a:r>
              <a:rPr lang="de-DE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€ 1 </a:t>
            </a:r>
            <a:r>
              <a:rPr lang="de-DE" b="1">
                <a:solidFill>
                  <a:schemeClr val="dk1"/>
                </a:solidFill>
              </a:rPr>
              <a:t>млн</a:t>
            </a:r>
            <a:r>
              <a:rPr lang="de-DE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11"/>
          <p:cNvCxnSpPr/>
          <p:nvPr/>
        </p:nvCxnSpPr>
        <p:spPr>
          <a:xfrm>
            <a:off x="6031382" y="2284265"/>
            <a:ext cx="0" cy="216000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1" name="Google Shape;101;p11" descr="y20408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2433236"/>
            <a:ext cx="1883314" cy="187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6289" y="2433236"/>
            <a:ext cx="1920127" cy="190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 descr="mastschwein-g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7475" y="2540055"/>
            <a:ext cx="1866540" cy="18502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1"/>
          <p:cNvCxnSpPr/>
          <p:nvPr/>
        </p:nvCxnSpPr>
        <p:spPr>
          <a:xfrm>
            <a:off x="3197383" y="2284085"/>
            <a:ext cx="0" cy="216000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Группа клиентов </a:t>
            </a:r>
            <a:r>
              <a:rPr lang="de-DE">
                <a:solidFill>
                  <a:schemeClr val="dk1"/>
                </a:solidFill>
              </a:rPr>
              <a:t>Сельское хозяйство и продовольствие</a:t>
            </a:r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/>
              <a:t>Наши продукты – наши возможности</a:t>
            </a:r>
            <a:endParaRPr/>
          </a:p>
        </p:txBody>
      </p:sp>
      <p:sp>
        <p:nvSpPr>
          <p:cNvPr id="111" name="Google Shape;111;p12"/>
          <p:cNvSpPr/>
          <p:nvPr/>
        </p:nvSpPr>
        <p:spPr>
          <a:xfrm>
            <a:off x="512763" y="1261621"/>
            <a:ext cx="1540362" cy="124003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alpha val="89803"/>
            </a:schemeClr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lt1"/>
                </a:solidFill>
              </a:rPr>
              <a:t>Счет для прибыли со сбыта урожая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1767800" y="1261620"/>
            <a:ext cx="1540362" cy="124003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>
              <a:alpha val="89803"/>
            </a:schemeClr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lt1"/>
                </a:solidFill>
              </a:rPr>
              <a:t>Счет для покупки земли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3004782" y="1261622"/>
            <a:ext cx="1540362" cy="12400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DE8FB">
              <a:alpha val="89803"/>
            </a:srgbClr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/>
              <a:t>Инвестици-онное финансиро-вание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2"/>
          <p:cNvSpPr/>
          <p:nvPr/>
        </p:nvSpPr>
        <p:spPr>
          <a:xfrm>
            <a:off x="4231404" y="1261625"/>
            <a:ext cx="1540362" cy="12400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FBAF3">
              <a:alpha val="89803"/>
            </a:srgbClr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lt1"/>
                </a:solidFill>
              </a:rPr>
              <a:t>Финансиро-вание технологий с биогазом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0252" y="2751772"/>
            <a:ext cx="2676071" cy="178404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2"/>
          <p:cNvSpPr txBox="1"/>
          <p:nvPr/>
        </p:nvSpPr>
        <p:spPr>
          <a:xfrm>
            <a:off x="3201643" y="4545344"/>
            <a:ext cx="2676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/>
              <a:t>Дни поля 2014  Немецкого сельскохозяйственного общества, Бернбург</a:t>
            </a:r>
            <a:r>
              <a:rPr lang="de-DE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Саксония-Анг</a:t>
            </a:r>
            <a:r>
              <a:rPr lang="de-DE" sz="900"/>
              <a:t>альт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/>
          <p:nvPr/>
        </p:nvSpPr>
        <p:spPr>
          <a:xfrm>
            <a:off x="5482460" y="1261618"/>
            <a:ext cx="1540362" cy="12400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E69AF">
              <a:alpha val="89803"/>
            </a:srgbClr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lt1"/>
                </a:solidFill>
              </a:rPr>
              <a:t>Солнечная энергия для сельского хозяйства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2"/>
          <p:cNvSpPr/>
          <p:nvPr/>
        </p:nvSpPr>
        <p:spPr>
          <a:xfrm>
            <a:off x="6716664" y="1261617"/>
            <a:ext cx="1540362" cy="124003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0D0D0">
              <a:alpha val="89803"/>
            </a:srgbClr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lt1"/>
                </a:solidFill>
              </a:rPr>
              <a:t>Сравнитель-ный анализ деятельности предприятий региона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/>
          <p:nvPr/>
        </p:nvSpPr>
        <p:spPr>
          <a:xfrm>
            <a:off x="4415328" y="3767701"/>
            <a:ext cx="2345891" cy="81185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FBAF3"/>
          </a:solidFill>
          <a:ln>
            <a:noFill/>
          </a:ln>
        </p:spPr>
        <p:txBody>
          <a:bodyPr spcFirstLastPara="1" wrap="square" lIns="196800" tIns="196800" rIns="196800" bIns="19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lt1"/>
                </a:solidFill>
              </a:rPr>
              <a:t>Средства производства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3"/>
          <p:cNvGrpSpPr/>
          <p:nvPr/>
        </p:nvGrpSpPr>
        <p:grpSpPr>
          <a:xfrm>
            <a:off x="3149752" y="1873707"/>
            <a:ext cx="2592570" cy="1893994"/>
            <a:chOff x="4499992" y="2780928"/>
            <a:chExt cx="4021694" cy="3166350"/>
          </a:xfrm>
        </p:grpSpPr>
        <p:pic>
          <p:nvPicPr>
            <p:cNvPr id="125" name="Google Shape;125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99992" y="2780928"/>
              <a:ext cx="2044800" cy="1487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99992" y="4264714"/>
              <a:ext cx="1990450" cy="1682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3" descr="index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76886" y="4278347"/>
              <a:ext cx="2044800" cy="16689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70108" y="2780928"/>
              <a:ext cx="2044672" cy="1513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3"/>
          <p:cNvSpPr/>
          <p:nvPr/>
        </p:nvSpPr>
        <p:spPr>
          <a:xfrm>
            <a:off x="4419780" y="1069982"/>
            <a:ext cx="2341439" cy="81185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E69AF"/>
          </a:solidFill>
          <a:ln>
            <a:noFill/>
          </a:ln>
        </p:spPr>
        <p:txBody>
          <a:bodyPr spcFirstLastPara="1" wrap="square" lIns="196800" tIns="196800" rIns="196800" bIns="19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lt1"/>
                </a:solidFill>
              </a:rPr>
              <a:t>Модернизация</a:t>
            </a:r>
            <a:r>
              <a:rPr lang="de-DE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расширение и строительство животновод</a:t>
            </a:r>
            <a:r>
              <a:rPr lang="de-DE" sz="1100">
                <a:solidFill>
                  <a:schemeClr val="lt1"/>
                </a:solidFill>
              </a:rPr>
              <a:t>ческих помещений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2073888" y="1078109"/>
            <a:ext cx="2345891" cy="79559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96800" tIns="196800" rIns="196800" bIns="19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lt1"/>
                </a:solidFill>
              </a:rPr>
              <a:t>Покупка земель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3"/>
          <p:cNvSpPr/>
          <p:nvPr/>
        </p:nvSpPr>
        <p:spPr>
          <a:xfrm>
            <a:off x="2073887" y="3767701"/>
            <a:ext cx="2345891" cy="81185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DE8FB"/>
          </a:solidFill>
          <a:ln>
            <a:noFill/>
          </a:ln>
        </p:spPr>
        <p:txBody>
          <a:bodyPr spcFirstLastPara="1" wrap="square" lIns="196800" tIns="196800" rIns="196800" bIns="19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/>
              <a:t>Производственное оборудование для пищевой промышленности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5737870" y="2372996"/>
            <a:ext cx="2345891" cy="81185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6800" tIns="196800" rIns="196800" bIns="19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lt1"/>
                </a:solidFill>
              </a:rPr>
              <a:t>Оборудование и техника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3"/>
          <p:cNvSpPr/>
          <p:nvPr/>
        </p:nvSpPr>
        <p:spPr>
          <a:xfrm>
            <a:off x="803861" y="2372996"/>
            <a:ext cx="2345891" cy="81185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0D0D0"/>
          </a:solidFill>
          <a:ln>
            <a:noFill/>
          </a:ln>
        </p:spPr>
        <p:txBody>
          <a:bodyPr spcFirstLastPara="1" wrap="square" lIns="196800" tIns="196800" rIns="196800" bIns="19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/>
              <a:t>Возобновляемые источники энергии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>
            <a:off x="512762" y="272422"/>
            <a:ext cx="8269287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de-DE"/>
              <a:t>Перспективы финансирования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1"/>
          </p:nvPr>
        </p:nvSpPr>
        <p:spPr>
          <a:xfrm>
            <a:off x="512763" y="614161"/>
            <a:ext cx="8269286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de-DE"/>
              <a:t>Вы инвестируете - мы финансируем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KB_NeuerMaster_quer_0114">
  <a:themeElements>
    <a:clrScheme name="DKB Farben">
      <a:dk1>
        <a:srgbClr val="148DEA"/>
      </a:dk1>
      <a:lt1>
        <a:srgbClr val="FFFFFF"/>
      </a:lt1>
      <a:dk2>
        <a:srgbClr val="148DEA"/>
      </a:dk2>
      <a:lt2>
        <a:srgbClr val="8A8A8A"/>
      </a:lt2>
      <a:accent1>
        <a:srgbClr val="002065"/>
      </a:accent1>
      <a:accent2>
        <a:srgbClr val="3C3C3C"/>
      </a:accent2>
      <a:accent3>
        <a:srgbClr val="FF0000"/>
      </a:accent3>
      <a:accent4>
        <a:srgbClr val="66A22D"/>
      </a:accent4>
      <a:accent5>
        <a:srgbClr val="FFFFFF"/>
      </a:accent5>
      <a:accent6>
        <a:srgbClr val="FFFFFF"/>
      </a:accent6>
      <a:hlink>
        <a:srgbClr val="002065"/>
      </a:hlink>
      <a:folHlink>
        <a:srgbClr val="3C3C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Microsoft Office PowerPoint</Application>
  <PresentationFormat>Bildschirmpräsentation (16:9)</PresentationFormat>
  <Paragraphs>430</Paragraphs>
  <Slides>33</Slides>
  <Notes>33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Arial</vt:lpstr>
      <vt:lpstr>Calibri</vt:lpstr>
      <vt:lpstr>Noto Sans Symbols</vt:lpstr>
      <vt:lpstr>PT Sans</vt:lpstr>
      <vt:lpstr>Times New Roman</vt:lpstr>
      <vt:lpstr>DKB_NeuerMaster_quer_0114</vt:lpstr>
      <vt:lpstr>Немецкий кредитный банк - устойчивость в сельском хозяйстве </vt:lpstr>
      <vt:lpstr>PowerPoint-Präsentation</vt:lpstr>
      <vt:lpstr>Немецкий кредитный банк</vt:lpstr>
      <vt:lpstr>Фокус внимания на избранные группы клиентов</vt:lpstr>
      <vt:lpstr>Основное направление деятельности</vt:lpstr>
      <vt:lpstr>PowerPoint-Präsentation</vt:lpstr>
      <vt:lpstr>Группа клиентов Сельское хозяйство и продовольствие</vt:lpstr>
      <vt:lpstr>Группа клиентов Сельское хозяйство и продовольствие</vt:lpstr>
      <vt:lpstr>Перспективы финансирования</vt:lpstr>
      <vt:lpstr>Перспективы финансирования</vt:lpstr>
      <vt:lpstr>Перспективы финансирования </vt:lpstr>
      <vt:lpstr>Перспективы финансирования </vt:lpstr>
      <vt:lpstr>PowerPoint-Präsentation</vt:lpstr>
      <vt:lpstr>Оценка</vt:lpstr>
      <vt:lpstr>Объем документации</vt:lpstr>
      <vt:lpstr>Годовой баланс и актуальное состояние предприятия</vt:lpstr>
      <vt:lpstr>Годовой баланс и актуальное состояние предприятия </vt:lpstr>
      <vt:lpstr>Проверка правильности планирования доходов</vt:lpstr>
      <vt:lpstr>Производительность в данной отрасли</vt:lpstr>
      <vt:lpstr>Планирование ликвидности как отправная точка</vt:lpstr>
      <vt:lpstr>Количественные факторы</vt:lpstr>
      <vt:lpstr>Обеспечение возврата кредита</vt:lpstr>
      <vt:lpstr>PowerPoint-Präsentation</vt:lpstr>
      <vt:lpstr>Кластер клиентов</vt:lpstr>
      <vt:lpstr>Степени кризиса на предприятии</vt:lpstr>
      <vt:lpstr>Вопросы от банка при финансировании в тяжелые времена</vt:lpstr>
      <vt:lpstr>Возможности поддержания ликвидности</vt:lpstr>
      <vt:lpstr>Когда у банка возникают трудности?</vt:lpstr>
      <vt:lpstr>Сравнение предприятий региона с точки зрения поддержки клиента</vt:lpstr>
      <vt:lpstr>Сравнительный анализ предприятий региона</vt:lpstr>
      <vt:lpstr>Тесное сотрудничество с отраслевыми союзами </vt:lpstr>
      <vt:lpstr>Ваш контакт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Немецкий кредитный банк - устойчивость в сельском хозяйстве </dc:title>
  <cp:lastModifiedBy>Domenica Deffner</cp:lastModifiedBy>
  <cp:revision>2</cp:revision>
  <cp:lastPrinted>2018-11-16T16:58:46Z</cp:lastPrinted>
  <dcterms:modified xsi:type="dcterms:W3CDTF">2018-11-16T17:28:44Z</dcterms:modified>
</cp:coreProperties>
</file>