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7"/>
  </p:notesMasterIdLst>
  <p:sldIdLst>
    <p:sldId id="312" r:id="rId4"/>
    <p:sldId id="315" r:id="rId5"/>
    <p:sldId id="313" r:id="rId6"/>
    <p:sldId id="316" r:id="rId7"/>
    <p:sldId id="319" r:id="rId8"/>
    <p:sldId id="320" r:id="rId9"/>
    <p:sldId id="288" r:id="rId10"/>
    <p:sldId id="314" r:id="rId11"/>
    <p:sldId id="317" r:id="rId12"/>
    <p:sldId id="318" r:id="rId13"/>
    <p:sldId id="322" r:id="rId14"/>
    <p:sldId id="321" r:id="rId15"/>
    <p:sldId id="308" r:id="rId16"/>
  </p:sldIdLst>
  <p:sldSz cx="9144000" cy="6858000" type="screen4x3"/>
  <p:notesSz cx="6794500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5A"/>
    <a:srgbClr val="FF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6203" autoAdjust="0"/>
  </p:normalViewPr>
  <p:slideViewPr>
    <p:cSldViewPr>
      <p:cViewPr varScale="1">
        <p:scale>
          <a:sx n="115" d="100"/>
          <a:sy n="115" d="100"/>
        </p:scale>
        <p:origin x="124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На сумму, млн. руб.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9742.39</c:v>
                </c:pt>
                <c:pt idx="1">
                  <c:v>12354.83</c:v>
                </c:pt>
                <c:pt idx="2">
                  <c:v>12051.5</c:v>
                </c:pt>
                <c:pt idx="3">
                  <c:v>19672.05</c:v>
                </c:pt>
                <c:pt idx="4">
                  <c:v>9717.1200000000008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4D-4019-ADD6-4370A53BDF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994880"/>
        <c:axId val="123996800"/>
      </c:lineChart>
      <c:catAx>
        <c:axId val="123994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23996800"/>
        <c:crosses val="autoZero"/>
        <c:auto val="1"/>
        <c:lblAlgn val="ctr"/>
        <c:lblOffset val="100"/>
        <c:noMultiLvlLbl val="0"/>
      </c:catAx>
      <c:valAx>
        <c:axId val="12399680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2399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931482744999461E-2"/>
          <c:y val="0"/>
          <c:w val="0.93768064598405376"/>
          <c:h val="0.659904765059120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2246-4E1B-847E-0C913C423C58}"/>
              </c:ext>
            </c:extLst>
          </c:dPt>
          <c:dPt>
            <c:idx val="4"/>
            <c:invertIfNegative val="0"/>
            <c:bubble3D val="0"/>
            <c:spPr>
              <a:solidFill>
                <a:srgbClr val="00755A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246-4E1B-847E-0C913C423C5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4646</c:v>
                </c:pt>
                <c:pt idx="1">
                  <c:v>4760</c:v>
                </c:pt>
                <c:pt idx="2">
                  <c:v>4072</c:v>
                </c:pt>
                <c:pt idx="3">
                  <c:v>6151</c:v>
                </c:pt>
                <c:pt idx="4">
                  <c:v>3921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46-4E1B-847E-0C913C423C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30271872"/>
        <c:axId val="130277760"/>
      </c:barChart>
      <c:catAx>
        <c:axId val="13027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277760"/>
        <c:crosses val="autoZero"/>
        <c:auto val="1"/>
        <c:lblAlgn val="ctr"/>
        <c:lblOffset val="100"/>
        <c:noMultiLvlLbl val="0"/>
      </c:catAx>
      <c:valAx>
        <c:axId val="13027776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13027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3FEF-43BE-8D03-1512AA3A02B3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FEF-43BE-8D03-1512AA3A02B3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FEF-43BE-8D03-1512AA3A02B3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FEF-43BE-8D03-1512AA3A02B3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EF-43BE-8D03-1512AA3A02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AAB0C-B7FE-4945-B1C6-523A83FC2624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77F99-3570-4393-B5E6-D65A985472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785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DFF15-3543-41B6-8DAA-6FF1FD751D2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59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171D8-A997-41C5-BEF2-1C81B49C005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841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171D8-A997-41C5-BEF2-1C81B49C005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594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DFF15-3543-41B6-8DAA-6FF1FD751D2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6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0F13-16E1-40A5-8538-81D8D043434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C07F-2081-4257-870A-B0FE194E7B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0F13-16E1-40A5-8538-81D8D043434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C07F-2081-4257-870A-B0FE194E7B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0F13-16E1-40A5-8538-81D8D043434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C07F-2081-4257-870A-B0FE194E7B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3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41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21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70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71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49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57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4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0F13-16E1-40A5-8538-81D8D043434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C07F-2081-4257-870A-B0FE194E7B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71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25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30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8612011" y="6554107"/>
            <a:ext cx="281410" cy="14424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793425" fontAlgn="base">
              <a:lnSpc>
                <a:spcPts val="1041"/>
              </a:lnSpc>
              <a:spcBef>
                <a:spcPct val="0"/>
              </a:spcBef>
              <a:spcAft>
                <a:spcPct val="0"/>
              </a:spcAft>
              <a:defRPr/>
            </a:pPr>
            <a:fld id="{21747F3F-2E8A-4EAB-A46A-01A88D87E637}" type="slidenum">
              <a:rPr lang="en-US" sz="923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pPr algn="r" defTabSz="793425" fontAlgn="base">
                <a:lnSpc>
                  <a:spcPts val="1041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23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2064513" y="181579"/>
            <a:ext cx="6828908" cy="5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lang="en-US" sz="2032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marL="0" lvl="0" defTabSz="844070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0" y="55333"/>
            <a:ext cx="1622118" cy="80702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256369" y="891750"/>
            <a:ext cx="86295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08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21">
          <p15:clr>
            <a:srgbClr val="FBAE40"/>
          </p15:clr>
        </p15:guide>
        <p15:guide id="2" pos="396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83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21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84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91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11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3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0F13-16E1-40A5-8538-81D8D043434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C07F-2081-4257-870A-B0FE194E7B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83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36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84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89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5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0F13-16E1-40A5-8538-81D8D043434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C07F-2081-4257-870A-B0FE194E7B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0F13-16E1-40A5-8538-81D8D043434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C07F-2081-4257-870A-B0FE194E7B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0F13-16E1-40A5-8538-81D8D043434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C07F-2081-4257-870A-B0FE194E7B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0F13-16E1-40A5-8538-81D8D043434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C07F-2081-4257-870A-B0FE194E7B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0F13-16E1-40A5-8538-81D8D043434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C07F-2081-4257-870A-B0FE194E7B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0F13-16E1-40A5-8538-81D8D043434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C07F-2081-4257-870A-B0FE194E7B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C0F13-16E1-40A5-8538-81D8D0434345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9C07F-2081-4257-870A-B0FE194E7B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E319F-F1AB-490C-8FD1-9E0E921E7C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C30AE-F688-493B-A9EA-D10676FB69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2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timer73.ru/images/detailed/3/0_1578ad_85d65167_orig_ig47-tk_29l6-um.jpg"/>
          <p:cNvPicPr>
            <a:picLocks noChangeAspect="1" noChangeArrowheads="1"/>
          </p:cNvPicPr>
          <p:nvPr/>
        </p:nvPicPr>
        <p:blipFill>
          <a:blip r:embed="rId2" cstate="print"/>
          <a:srcRect l="23631"/>
          <a:stretch>
            <a:fillRect/>
          </a:stretch>
        </p:blipFill>
        <p:spPr bwMode="auto">
          <a:xfrm>
            <a:off x="0" y="144016"/>
            <a:ext cx="9144000" cy="6872928"/>
          </a:xfrm>
          <a:prstGeom prst="rect">
            <a:avLst/>
          </a:prstGeom>
          <a:noFill/>
        </p:spPr>
      </p:pic>
      <p:grpSp>
        <p:nvGrpSpPr>
          <p:cNvPr id="2" name="Группа 19"/>
          <p:cNvGrpSpPr/>
          <p:nvPr/>
        </p:nvGrpSpPr>
        <p:grpSpPr>
          <a:xfrm>
            <a:off x="467544" y="548680"/>
            <a:ext cx="2304000" cy="2304000"/>
            <a:chOff x="4932040" y="764704"/>
            <a:chExt cx="3132000" cy="3132000"/>
          </a:xfrm>
        </p:grpSpPr>
        <p:sp>
          <p:nvSpPr>
            <p:cNvPr id="11" name="Овал 10"/>
            <p:cNvSpPr/>
            <p:nvPr/>
          </p:nvSpPr>
          <p:spPr>
            <a:xfrm>
              <a:off x="4932040" y="764704"/>
              <a:ext cx="3132000" cy="313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2405" t="14713"/>
            <a:stretch>
              <a:fillRect/>
            </a:stretch>
          </p:blipFill>
          <p:spPr bwMode="auto">
            <a:xfrm>
              <a:off x="5030683" y="869820"/>
              <a:ext cx="2922017" cy="292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Прямоугольник 7"/>
          <p:cNvSpPr/>
          <p:nvPr/>
        </p:nvSpPr>
        <p:spPr>
          <a:xfrm>
            <a:off x="0" y="0"/>
            <a:ext cx="9144000" cy="144016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spc="300" dirty="0" smtClean="0">
                <a:solidFill>
                  <a:srgbClr val="00755A"/>
                </a:solidFill>
              </a:rPr>
              <a:t> РОССИЙСКАЯ ГОСУДАРСТВЕННАЯ АГРОПРОМЫШЛЕННАЯ ЛИЗИНГОВАЯ КОМПАНИЯ</a:t>
            </a:r>
            <a:endParaRPr lang="ru-RU" sz="900" spc="300" dirty="0">
              <a:solidFill>
                <a:srgbClr val="00755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0" y="5517232"/>
            <a:ext cx="9144000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08000" tIns="68531" rIns="180000" bIns="68531" spcCol="1270" anchor="ctr"/>
          <a:lstStyle/>
          <a:p>
            <a:pPr algn="r"/>
            <a:r>
              <a:rPr lang="ru-RU" b="1" dirty="0" smtClean="0">
                <a:solidFill>
                  <a:srgbClr val="00755A"/>
                </a:solidFill>
                <a:latin typeface="Arial Narrow" pitchFamily="34" charset="0"/>
              </a:rPr>
              <a:t>АО «РОСАГРОЛИЗИНГ» – ЭФФЕКТИВНЫЙ ИНСТРУМЕНТ ПОДДЕРЖКИ</a:t>
            </a:r>
            <a:br>
              <a:rPr lang="ru-RU" b="1" dirty="0" smtClean="0">
                <a:solidFill>
                  <a:srgbClr val="00755A"/>
                </a:solidFill>
                <a:latin typeface="Arial Narrow" pitchFamily="34" charset="0"/>
              </a:rPr>
            </a:br>
            <a:r>
              <a:rPr lang="ru-RU" b="1" dirty="0" smtClean="0">
                <a:solidFill>
                  <a:srgbClr val="00755A"/>
                </a:solidFill>
                <a:latin typeface="Arial Narrow" pitchFamily="34" charset="0"/>
              </a:rPr>
              <a:t>МОЛОДЕЖНЫХ ИНИЦИАТИВ НА СЕЛЕ</a:t>
            </a:r>
          </a:p>
          <a:p>
            <a:pPr algn="r"/>
            <a:r>
              <a:rPr lang="ru-RU" sz="1600" i="1" dirty="0" smtClean="0">
                <a:solidFill>
                  <a:srgbClr val="00755A"/>
                </a:solidFill>
              </a:rPr>
              <a:t>март 2018</a:t>
            </a:r>
          </a:p>
        </p:txBody>
      </p:sp>
    </p:spTree>
    <p:extLst>
      <p:ext uri="{BB962C8B-B14F-4D97-AF65-F5344CB8AC3E}">
        <p14:creationId xmlns:p14="http://schemas.microsoft.com/office/powerpoint/2010/main" val="37703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/>
          <a:srcRect l="18" r="122"/>
          <a:stretch>
            <a:fillRect/>
          </a:stretch>
        </p:blipFill>
        <p:spPr>
          <a:xfrm>
            <a:off x="4103125" y="0"/>
            <a:ext cx="5034776" cy="6840305"/>
          </a:xfrm>
          <a:custGeom>
            <a:avLst/>
            <a:gdLst>
              <a:gd name="connsiteX0" fmla="*/ 1103984 w 5034776"/>
              <a:gd name="connsiteY0" fmla="*/ 0 h 6840305"/>
              <a:gd name="connsiteX1" fmla="*/ 5034776 w 5034776"/>
              <a:gd name="connsiteY1" fmla="*/ 0 h 6840305"/>
              <a:gd name="connsiteX2" fmla="*/ 5034776 w 5034776"/>
              <a:gd name="connsiteY2" fmla="*/ 6840305 h 6840305"/>
              <a:gd name="connsiteX3" fmla="*/ 0 w 5034776"/>
              <a:gd name="connsiteY3" fmla="*/ 6840305 h 684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4776" h="6840305">
                <a:moveTo>
                  <a:pt x="1103984" y="0"/>
                </a:moveTo>
                <a:lnTo>
                  <a:pt x="5034776" y="0"/>
                </a:lnTo>
                <a:lnTo>
                  <a:pt x="5034776" y="6840305"/>
                </a:lnTo>
                <a:lnTo>
                  <a:pt x="0" y="6840305"/>
                </a:lnTo>
                <a:close/>
              </a:path>
            </a:pathLst>
          </a:custGeom>
        </p:spPr>
      </p:pic>
      <p:sp>
        <p:nvSpPr>
          <p:cNvPr id="111" name="Прямоугольник 110"/>
          <p:cNvSpPr/>
          <p:nvPr/>
        </p:nvSpPr>
        <p:spPr>
          <a:xfrm>
            <a:off x="0" y="6671911"/>
            <a:ext cx="323528" cy="18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9B5F45C-4183-4A44-9039-3BB084DF137C}" type="slidenum">
              <a:rPr lang="ru-RU" sz="1000" smtClean="0">
                <a:solidFill>
                  <a:prstClr val="black"/>
                </a:solidFill>
              </a:rPr>
              <a:pPr algn="ctr"/>
              <a:t>10</a:t>
            </a:fld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19" y="841975"/>
            <a:ext cx="4743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ПОДДЕРЖКА ОБРАЗОВАТЕЛЬНОЙ СФЕРЫ</a:t>
            </a:r>
            <a:endParaRPr lang="ru-RU" sz="16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3480559" y="4570147"/>
            <a:ext cx="335986" cy="2011816"/>
          </a:xfrm>
          <a:prstGeom prst="triangle">
            <a:avLst>
              <a:gd name="adj" fmla="val 9811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Блок-схема: данные 16"/>
          <p:cNvSpPr/>
          <p:nvPr/>
        </p:nvSpPr>
        <p:spPr>
          <a:xfrm>
            <a:off x="2082297" y="3492140"/>
            <a:ext cx="2996697" cy="103796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886 w 10000"/>
              <a:gd name="connsiteY3" fmla="*/ 9913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056 w 10000"/>
              <a:gd name="connsiteY3" fmla="*/ 9826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000" y="0"/>
                </a:lnTo>
                <a:lnTo>
                  <a:pt x="10000" y="0"/>
                </a:lnTo>
                <a:cubicBezTo>
                  <a:pt x="9685" y="3275"/>
                  <a:pt x="9371" y="6551"/>
                  <a:pt x="9056" y="9826"/>
                </a:cubicBezTo>
                <a:lnTo>
                  <a:pt x="0" y="1000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26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Блок-схема: данные 17"/>
          <p:cNvSpPr/>
          <p:nvPr/>
        </p:nvSpPr>
        <p:spPr>
          <a:xfrm>
            <a:off x="29267" y="3111306"/>
            <a:ext cx="2885949" cy="97950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62 w 10000"/>
              <a:gd name="connsiteY1" fmla="*/ 178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21" y="6726"/>
                  <a:pt x="41" y="3452"/>
                  <a:pt x="62" y="178"/>
                </a:cubicBezTo>
                <a:lnTo>
                  <a:pt x="10000" y="0"/>
                </a:lnTo>
                <a:lnTo>
                  <a:pt x="8000" y="10000"/>
                </a:lnTo>
                <a:lnTo>
                  <a:pt x="0" y="10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0593" y="3306948"/>
            <a:ext cx="240911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latin typeface="Comfortaa"/>
              </a:rPr>
              <a:t>19 </a:t>
            </a:r>
            <a:r>
              <a:rPr lang="ru-RU" sz="2400" b="1" dirty="0">
                <a:solidFill>
                  <a:srgbClr val="FFFFFF"/>
                </a:solidFill>
                <a:latin typeface="Comfortaa"/>
              </a:rPr>
              <a:t>ед.</a:t>
            </a:r>
          </a:p>
          <a:p>
            <a:r>
              <a:rPr lang="ru-RU" sz="1400" b="1" dirty="0" smtClean="0">
                <a:solidFill>
                  <a:srgbClr val="FFFFFF"/>
                </a:solidFill>
                <a:latin typeface="Comfortaa"/>
              </a:rPr>
              <a:t>безвозмездно передано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596502" y="3672497"/>
            <a:ext cx="24091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latin typeface="Comfortaa"/>
              </a:rPr>
              <a:t>16</a:t>
            </a:r>
            <a:endParaRPr lang="ru-RU" sz="2400" b="1" baseline="30000" dirty="0" smtClean="0">
              <a:solidFill>
                <a:srgbClr val="FFFFFF"/>
              </a:solidFill>
              <a:latin typeface="Comfortaa"/>
            </a:endParaRPr>
          </a:p>
          <a:p>
            <a:r>
              <a:rPr lang="ru-RU" dirty="0" smtClean="0">
                <a:solidFill>
                  <a:srgbClr val="FFFFFF"/>
                </a:solidFill>
                <a:latin typeface="Comfortaa"/>
              </a:rPr>
              <a:t>учебных заведений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19" y="1287650"/>
            <a:ext cx="4572000" cy="16773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О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сознавая значимость развития кадров для АПК</a:t>
            </a:r>
            <a:b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АО "Росагролизинг" принято решение о безвозмездной передаче учебным заведениям 19 ед. сельхозтехники.</a:t>
            </a:r>
          </a:p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Техника была поставлена в учебные заведения Брянской, Ленинградской, Пензенской, Ростовской, Саратовской, Смоленской, Тамбовской и Ульяновской областей, а также в Ставропольский край.</a:t>
            </a:r>
            <a:endParaRPr lang="ru-RU" sz="1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506" y="4702232"/>
            <a:ext cx="4080619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АО "Росагролизинг"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прорабатывает с Московской </a:t>
            </a:r>
            <a:r>
              <a:rPr lang="ru-RU" sz="13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областью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вопрос </a:t>
            </a:r>
            <a:r>
              <a:rPr lang="ru-RU" sz="13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о передаче 36 ед. сельхозтехники образовательным учреждениям региона (в </a:t>
            </a:r>
            <a:r>
              <a:rPr lang="ru-RU" sz="13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т.ч</a:t>
            </a:r>
            <a:r>
              <a:rPr lang="ru-RU" sz="13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. ГБПОУ МО "Коломенский аграрный колледж" и ГБПОУ МО "Луховицкий аграрно-промышленный техникум").</a:t>
            </a:r>
          </a:p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 настоящее время в парке данных учебных заведений находится техника 60-70-хх годов, отсутствуют современные учебные стенды.</a:t>
            </a:r>
            <a:endParaRPr lang="ru-RU" sz="13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116632"/>
            <a:ext cx="8820472" cy="144016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spc="300" dirty="0" smtClean="0"/>
              <a:t> </a:t>
            </a:r>
            <a:r>
              <a:rPr lang="ru-RU" sz="900" spc="300" dirty="0" smtClean="0">
                <a:solidFill>
                  <a:srgbClr val="00755A"/>
                </a:solidFill>
              </a:rPr>
              <a:t>РОССИЙСКАЯ ГОСУДАРСТВЕННАЯ АГРОПРОМЫШЛЕННАЯ ЛИЗИНГОВАЯ КОМПАНИЯ "РОСАГРОЛИЗИНГ" </a:t>
            </a:r>
            <a:endParaRPr lang="ru-RU" sz="900" spc="300" dirty="0"/>
          </a:p>
        </p:txBody>
      </p:sp>
      <p:grpSp>
        <p:nvGrpSpPr>
          <p:cNvPr id="15" name="Группа 19"/>
          <p:cNvGrpSpPr/>
          <p:nvPr/>
        </p:nvGrpSpPr>
        <p:grpSpPr>
          <a:xfrm>
            <a:off x="0" y="0"/>
            <a:ext cx="567680" cy="567680"/>
            <a:chOff x="4932040" y="764704"/>
            <a:chExt cx="3132000" cy="31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Овал 15"/>
            <p:cNvSpPr/>
            <p:nvPr/>
          </p:nvSpPr>
          <p:spPr>
            <a:xfrm>
              <a:off x="4932040" y="764704"/>
              <a:ext cx="3132000" cy="3132000"/>
            </a:xfrm>
            <a:prstGeom prst="ellipse">
              <a:avLst/>
            </a:prstGeom>
            <a:solidFill>
              <a:srgbClr val="FF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405" t="14713"/>
            <a:stretch>
              <a:fillRect/>
            </a:stretch>
          </p:blipFill>
          <p:spPr bwMode="auto">
            <a:xfrm>
              <a:off x="5030682" y="869820"/>
              <a:ext cx="2922017" cy="292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358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/>
          <a:srcRect l="5386" t="80" r="3375" b="122"/>
          <a:stretch>
            <a:fillRect/>
          </a:stretch>
        </p:blipFill>
        <p:spPr>
          <a:xfrm>
            <a:off x="4567615" y="0"/>
            <a:ext cx="4573357" cy="6863205"/>
          </a:xfrm>
          <a:custGeom>
            <a:avLst/>
            <a:gdLst>
              <a:gd name="connsiteX0" fmla="*/ 914671 w 4573357"/>
              <a:gd name="connsiteY0" fmla="*/ 0 h 6844149"/>
              <a:gd name="connsiteX1" fmla="*/ 4573357 w 4573357"/>
              <a:gd name="connsiteY1" fmla="*/ 0 h 6844149"/>
              <a:gd name="connsiteX2" fmla="*/ 4573357 w 4573357"/>
              <a:gd name="connsiteY2" fmla="*/ 6844149 h 6844149"/>
              <a:gd name="connsiteX3" fmla="*/ 0 w 4573357"/>
              <a:gd name="connsiteY3" fmla="*/ 6844149 h 684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3357" h="6844149">
                <a:moveTo>
                  <a:pt x="914671" y="0"/>
                </a:moveTo>
                <a:lnTo>
                  <a:pt x="4573357" y="0"/>
                </a:lnTo>
                <a:lnTo>
                  <a:pt x="4573357" y="6844149"/>
                </a:lnTo>
                <a:lnTo>
                  <a:pt x="0" y="6844149"/>
                </a:lnTo>
                <a:close/>
              </a:path>
            </a:pathLst>
          </a:custGeom>
        </p:spPr>
      </p:pic>
      <p:sp>
        <p:nvSpPr>
          <p:cNvPr id="7" name="TextBox 6"/>
          <p:cNvSpPr txBox="1"/>
          <p:nvPr/>
        </p:nvSpPr>
        <p:spPr>
          <a:xfrm>
            <a:off x="19348" y="620688"/>
            <a:ext cx="4743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ГРАНТЫ МОЛОДЫМ УЧЕНЫМ</a:t>
            </a:r>
            <a:endParaRPr lang="ru-RU" sz="16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71" y="1241465"/>
            <a:ext cx="5072023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АО "Росагролизинг" поддерживает талантливую молодежь, посвятившую себя сельскому хозяйству.</a:t>
            </a:r>
          </a:p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 2011 году с целью поддержки и привлечения широкого круга талантливой молодежи к научным исследованиям в области аграрных наук АО "Росагролизинг" были учреждены гранты за особые успехи в научной работе среди молодых ученых.</a:t>
            </a:r>
            <a:endParaRPr lang="ru-RU" sz="1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9" name="Блок-схема: данные 16"/>
          <p:cNvSpPr/>
          <p:nvPr/>
        </p:nvSpPr>
        <p:spPr>
          <a:xfrm>
            <a:off x="2082297" y="3399149"/>
            <a:ext cx="3178989" cy="103796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886 w 10000"/>
              <a:gd name="connsiteY3" fmla="*/ 9913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056 w 10000"/>
              <a:gd name="connsiteY3" fmla="*/ 9826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000" y="0"/>
                </a:lnTo>
                <a:lnTo>
                  <a:pt x="10000" y="0"/>
                </a:lnTo>
                <a:cubicBezTo>
                  <a:pt x="9685" y="3275"/>
                  <a:pt x="9371" y="6551"/>
                  <a:pt x="9056" y="9826"/>
                </a:cubicBezTo>
                <a:lnTo>
                  <a:pt x="0" y="1000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26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741734" y="3394153"/>
            <a:ext cx="26943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latin typeface="Comfortaa"/>
              </a:rPr>
              <a:t>15</a:t>
            </a:r>
          </a:p>
          <a:p>
            <a:r>
              <a:rPr lang="ru-RU" b="1" dirty="0" smtClean="0">
                <a:solidFill>
                  <a:srgbClr val="FFFFFF"/>
                </a:solidFill>
                <a:latin typeface="Comfortaa"/>
              </a:rPr>
              <a:t>награжденных проектов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Блок-схема: данные 17"/>
          <p:cNvSpPr/>
          <p:nvPr/>
        </p:nvSpPr>
        <p:spPr>
          <a:xfrm>
            <a:off x="22506" y="3088969"/>
            <a:ext cx="2885949" cy="97950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62 w 10000"/>
              <a:gd name="connsiteY1" fmla="*/ 178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21" y="6726"/>
                  <a:pt x="41" y="3452"/>
                  <a:pt x="62" y="178"/>
                </a:cubicBezTo>
                <a:lnTo>
                  <a:pt x="10000" y="0"/>
                </a:lnTo>
                <a:lnTo>
                  <a:pt x="8000" y="10000"/>
                </a:lnTo>
                <a:lnTo>
                  <a:pt x="0" y="10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2943" y="3327375"/>
            <a:ext cx="2409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latin typeface="Comfortaa"/>
              </a:rPr>
              <a:t>С 2011 ГОДА</a:t>
            </a:r>
            <a:endParaRPr lang="ru-RU" b="1" dirty="0" smtClean="0">
              <a:solidFill>
                <a:srgbClr val="FFFFFF"/>
              </a:solidFill>
              <a:latin typeface="Comfortaa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23528" y="116632"/>
            <a:ext cx="8820472" cy="144016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spc="300" dirty="0" smtClean="0"/>
              <a:t> </a:t>
            </a:r>
            <a:r>
              <a:rPr lang="ru-RU" sz="900" spc="300" dirty="0" smtClean="0">
                <a:solidFill>
                  <a:srgbClr val="00755A"/>
                </a:solidFill>
              </a:rPr>
              <a:t>РОССИЙСКАЯ ГОСУДАРСТВЕННАЯ АГРОПРОМЫШЛЕННАЯ ЛИЗИНГОВАЯ КОМПАНИЯ "РОСАГРОЛИЗИНГ" </a:t>
            </a:r>
            <a:endParaRPr lang="ru-RU" sz="900" spc="300" dirty="0"/>
          </a:p>
        </p:txBody>
      </p:sp>
      <p:grpSp>
        <p:nvGrpSpPr>
          <p:cNvPr id="36" name="Группа 19"/>
          <p:cNvGrpSpPr/>
          <p:nvPr/>
        </p:nvGrpSpPr>
        <p:grpSpPr>
          <a:xfrm>
            <a:off x="0" y="0"/>
            <a:ext cx="567680" cy="567680"/>
            <a:chOff x="4932040" y="764704"/>
            <a:chExt cx="3132000" cy="31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Овал 36"/>
            <p:cNvSpPr/>
            <p:nvPr/>
          </p:nvSpPr>
          <p:spPr>
            <a:xfrm>
              <a:off x="4932040" y="764704"/>
              <a:ext cx="3132000" cy="3132000"/>
            </a:xfrm>
            <a:prstGeom prst="ellipse">
              <a:avLst/>
            </a:prstGeom>
            <a:solidFill>
              <a:srgbClr val="FF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405" t="14713"/>
            <a:stretch>
              <a:fillRect/>
            </a:stretch>
          </p:blipFill>
          <p:spPr bwMode="auto">
            <a:xfrm>
              <a:off x="5030682" y="869820"/>
              <a:ext cx="2922017" cy="292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" name="Прямоугольник 3"/>
          <p:cNvSpPr/>
          <p:nvPr/>
        </p:nvSpPr>
        <p:spPr>
          <a:xfrm>
            <a:off x="-1" y="4831025"/>
            <a:ext cx="456458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 2016 г. в рамках 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VIII 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Всероссийского молодежного форума "Ломаем стереотипы: работа в АПК – престижно, надежно, перспективно" награду получил аспирант Степан Марченко за </a:t>
            </a: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проект "</a:t>
            </a:r>
            <a:r>
              <a:rPr lang="ru-RU" sz="14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Рециркуляционная</a:t>
            </a: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зерносушилка 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бункерного типа ".</a:t>
            </a:r>
            <a:endParaRPr lang="ru-RU" sz="1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37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2" cstate="print"/>
          <a:srcRect l="-854" r="50731" b="24317"/>
          <a:stretch/>
        </p:blipFill>
        <p:spPr>
          <a:xfrm>
            <a:off x="491029" y="3886198"/>
            <a:ext cx="3914271" cy="2934411"/>
          </a:xfrm>
          <a:prstGeom prst="rect">
            <a:avLst/>
          </a:prstGeom>
        </p:spPr>
      </p:pic>
      <p:cxnSp>
        <p:nvCxnSpPr>
          <p:cNvPr id="50" name="Прямая соединительная линия 49"/>
          <p:cNvCxnSpPr>
            <a:stCxn id="51" idx="2"/>
            <a:endCxn id="64" idx="1"/>
          </p:cNvCxnSpPr>
          <p:nvPr/>
        </p:nvCxnSpPr>
        <p:spPr>
          <a:xfrm flipH="1">
            <a:off x="67123" y="5962656"/>
            <a:ext cx="815696" cy="34931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882819" y="5944656"/>
            <a:ext cx="36000" cy="36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2" name="Прямая соединительная линия 51"/>
          <p:cNvCxnSpPr>
            <a:endCxn id="63" idx="1"/>
          </p:cNvCxnSpPr>
          <p:nvPr/>
        </p:nvCxnSpPr>
        <p:spPr>
          <a:xfrm flipH="1" flipV="1">
            <a:off x="19348" y="5378732"/>
            <a:ext cx="1117296" cy="4074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/>
          <p:cNvSpPr/>
          <p:nvPr/>
        </p:nvSpPr>
        <p:spPr>
          <a:xfrm>
            <a:off x="1108177" y="5764612"/>
            <a:ext cx="36000" cy="36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 flipV="1">
            <a:off x="705508" y="4746754"/>
            <a:ext cx="1146555" cy="58073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1717222" y="5291485"/>
            <a:ext cx="36000" cy="36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1717539" y="5759340"/>
            <a:ext cx="144000" cy="144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1699133" y="5889359"/>
            <a:ext cx="36000" cy="36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H="1" flipV="1">
            <a:off x="2542058" y="5125721"/>
            <a:ext cx="614513" cy="43775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Овал 58"/>
          <p:cNvSpPr/>
          <p:nvPr/>
        </p:nvSpPr>
        <p:spPr>
          <a:xfrm>
            <a:off x="3141716" y="5549848"/>
            <a:ext cx="36000" cy="36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2203884" y="6012728"/>
            <a:ext cx="36000" cy="36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flipH="1" flipV="1">
            <a:off x="2230979" y="6039163"/>
            <a:ext cx="480586" cy="5123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1966708" y="6491155"/>
            <a:ext cx="1954523" cy="1807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prstClr val="white"/>
                </a:solidFill>
              </a:rPr>
              <a:t>Республика Башкортостан, 2017 г.</a:t>
            </a:r>
            <a:endParaRPr lang="ru-RU" sz="900" b="1" dirty="0">
              <a:solidFill>
                <a:prstClr val="white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19348" y="5299416"/>
            <a:ext cx="1547664" cy="15863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prstClr val="white"/>
                </a:solidFill>
              </a:rPr>
              <a:t>Ростовская область, 2013 г.</a:t>
            </a:r>
            <a:endParaRPr lang="ru-RU" sz="900" b="1" dirty="0">
              <a:solidFill>
                <a:prstClr val="white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67123" y="6239702"/>
            <a:ext cx="1632010" cy="1445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prstClr val="white"/>
                </a:solidFill>
              </a:rPr>
              <a:t>Краснодарский край, 2012 г.</a:t>
            </a:r>
            <a:endParaRPr lang="ru-RU" sz="900" b="1" dirty="0">
              <a:solidFill>
                <a:prstClr val="white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447800" y="5589908"/>
            <a:ext cx="1624802" cy="16914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prstClr val="white"/>
                </a:solidFill>
              </a:rPr>
              <a:t>Самарская область, 2015 г.</a:t>
            </a:r>
            <a:endParaRPr lang="ru-RU" sz="900" b="1" dirty="0">
              <a:solidFill>
                <a:prstClr val="white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1875581" y="4972530"/>
            <a:ext cx="1631414" cy="16689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prstClr val="white"/>
                </a:solidFill>
              </a:rPr>
              <a:t>Тюменская область, 2016 г.</a:t>
            </a:r>
            <a:endParaRPr lang="ru-RU" sz="900" b="1" dirty="0">
              <a:solidFill>
                <a:prstClr val="white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32943" y="4660196"/>
            <a:ext cx="1719120" cy="1585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prstClr val="white"/>
                </a:solidFill>
              </a:rPr>
              <a:t>Владимирская область, 2014 г.</a:t>
            </a:r>
            <a:endParaRPr lang="ru-RU" sz="900" b="1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671911"/>
            <a:ext cx="323528" cy="18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2</a:t>
            </a:r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48" y="620688"/>
            <a:ext cx="4743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ЧЕМПИОНАТ ПО ПАХОТЕ</a:t>
            </a:r>
            <a:endParaRPr lang="ru-RU" sz="16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71" y="908720"/>
            <a:ext cx="5072023" cy="2503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ts val="16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АО 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"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Росагролизинг" выступает организатором уникального российского мероприятия, направленного на повышение престижа профессии механизатора, привлечение внимания широкой общественности и специалистов </a:t>
            </a:r>
            <a:b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к данному виду деятельности на селе – 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"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Чемпионата </a:t>
            </a: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Р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оссии по пахоте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"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который также является трансфером опыта (</a:t>
            </a:r>
            <a:r>
              <a:rPr lang="ru-RU" sz="1400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 </a:t>
            </a:r>
            <a:r>
              <a:rPr lang="ru-RU" sz="1400" i="1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т.ч</a:t>
            </a:r>
            <a:r>
              <a:rPr lang="ru-RU" sz="1400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. международного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).</a:t>
            </a:r>
          </a:p>
          <a:p>
            <a:pPr algn="just" fontAlgn="base">
              <a:lnSpc>
                <a:spcPts val="16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В рамках Чемпионата 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среди </a:t>
            </a: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учащихся учреждений профессионального образования проводятся конкурсы по профессиональному мастерству.</a:t>
            </a:r>
          </a:p>
          <a:p>
            <a:pPr algn="just" fontAlgn="base">
              <a:lnSpc>
                <a:spcPts val="1600"/>
              </a:lnSpc>
              <a:spcBef>
                <a:spcPts val="600"/>
              </a:spcBef>
              <a:spcAft>
                <a:spcPct val="0"/>
              </a:spcAft>
            </a:pPr>
            <a:endParaRPr lang="ru-RU" sz="1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 cstate="print"/>
          <a:srcRect l="928" r="9815" b="295"/>
          <a:stretch/>
        </p:blipFill>
        <p:spPr>
          <a:xfrm>
            <a:off x="4573274" y="0"/>
            <a:ext cx="4573330" cy="6840304"/>
          </a:xfrm>
          <a:custGeom>
            <a:avLst/>
            <a:gdLst>
              <a:gd name="connsiteX0" fmla="*/ 1008175 w 5040875"/>
              <a:gd name="connsiteY0" fmla="*/ 0 h 6840304"/>
              <a:gd name="connsiteX1" fmla="*/ 5040875 w 5040875"/>
              <a:gd name="connsiteY1" fmla="*/ 0 h 6840304"/>
              <a:gd name="connsiteX2" fmla="*/ 5040875 w 5040875"/>
              <a:gd name="connsiteY2" fmla="*/ 6840304 h 6840304"/>
              <a:gd name="connsiteX3" fmla="*/ 0 w 5040875"/>
              <a:gd name="connsiteY3" fmla="*/ 6840304 h 684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0875" h="6840304">
                <a:moveTo>
                  <a:pt x="1008175" y="0"/>
                </a:moveTo>
                <a:lnTo>
                  <a:pt x="5040875" y="0"/>
                </a:lnTo>
                <a:lnTo>
                  <a:pt x="5040875" y="6840304"/>
                </a:lnTo>
                <a:lnTo>
                  <a:pt x="0" y="6840304"/>
                </a:lnTo>
                <a:close/>
              </a:path>
            </a:pathLst>
          </a:custGeom>
        </p:spPr>
      </p:pic>
      <p:sp>
        <p:nvSpPr>
          <p:cNvPr id="25" name="Параллелограмм 24"/>
          <p:cNvSpPr/>
          <p:nvPr/>
        </p:nvSpPr>
        <p:spPr>
          <a:xfrm>
            <a:off x="4243934" y="5675112"/>
            <a:ext cx="4823866" cy="1023878"/>
          </a:xfrm>
          <a:prstGeom prst="parallelogram">
            <a:avLst>
              <a:gd name="adj" fmla="val 15726"/>
            </a:avLst>
          </a:prstGeom>
          <a:solidFill>
            <a:schemeClr val="bg1">
              <a:alpha val="6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Чемпионат Европы по пахоте в 2018 году пройдет на территории РФ – в г. Суздаль Владимирской области в июне 2018 года. </a:t>
            </a:r>
            <a:endParaRPr lang="ru-RU" sz="2400" b="1" i="1" dirty="0">
              <a:solidFill>
                <a:srgbClr val="00755A"/>
              </a:solidFill>
            </a:endParaRPr>
          </a:p>
        </p:txBody>
      </p:sp>
      <p:sp>
        <p:nvSpPr>
          <p:cNvPr id="19" name="Блок-схема: данные 16"/>
          <p:cNvSpPr/>
          <p:nvPr/>
        </p:nvSpPr>
        <p:spPr>
          <a:xfrm>
            <a:off x="2082297" y="3399149"/>
            <a:ext cx="2996697" cy="103796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886 w 10000"/>
              <a:gd name="connsiteY3" fmla="*/ 9913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056 w 10000"/>
              <a:gd name="connsiteY3" fmla="*/ 9826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000" y="0"/>
                </a:lnTo>
                <a:lnTo>
                  <a:pt x="10000" y="0"/>
                </a:lnTo>
                <a:cubicBezTo>
                  <a:pt x="9685" y="3275"/>
                  <a:pt x="9371" y="6551"/>
                  <a:pt x="9056" y="9826"/>
                </a:cubicBezTo>
                <a:lnTo>
                  <a:pt x="0" y="1000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26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77119" y="3576861"/>
            <a:ext cx="2694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  <a:latin typeface="Comfortaa"/>
              </a:rPr>
              <a:t>Чемпионат </a:t>
            </a:r>
            <a:br>
              <a:rPr lang="ru-RU" b="1" dirty="0" smtClean="0">
                <a:solidFill>
                  <a:srgbClr val="FFFFFF"/>
                </a:solidFill>
                <a:latin typeface="Comfortaa"/>
              </a:rPr>
            </a:br>
            <a:r>
              <a:rPr lang="ru-RU" b="1" dirty="0" smtClean="0">
                <a:solidFill>
                  <a:srgbClr val="FFFFFF"/>
                </a:solidFill>
                <a:latin typeface="Comfortaa"/>
              </a:rPr>
              <a:t>Европы по пахоте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Блок-схема: данные 17"/>
          <p:cNvSpPr/>
          <p:nvPr/>
        </p:nvSpPr>
        <p:spPr>
          <a:xfrm>
            <a:off x="22506" y="3088969"/>
            <a:ext cx="2885949" cy="97950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62 w 10000"/>
              <a:gd name="connsiteY1" fmla="*/ 178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21" y="6726"/>
                  <a:pt x="41" y="3452"/>
                  <a:pt x="62" y="178"/>
                </a:cubicBezTo>
                <a:lnTo>
                  <a:pt x="10000" y="0"/>
                </a:lnTo>
                <a:lnTo>
                  <a:pt x="8000" y="10000"/>
                </a:lnTo>
                <a:lnTo>
                  <a:pt x="0" y="10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2943" y="3070890"/>
            <a:ext cx="24091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latin typeface="Comfortaa"/>
              </a:rPr>
              <a:t>6</a:t>
            </a:r>
            <a:r>
              <a:rPr lang="ru-RU" sz="2400" b="1" dirty="0">
                <a:solidFill>
                  <a:srgbClr val="FFFFFF"/>
                </a:solidFill>
                <a:latin typeface="Comfortaa"/>
              </a:rPr>
              <a:t> </a:t>
            </a:r>
            <a:endParaRPr lang="ru-RU" sz="2400" b="1" dirty="0" smtClean="0">
              <a:solidFill>
                <a:srgbClr val="FFFFFF"/>
              </a:solidFill>
              <a:latin typeface="Comfortaa"/>
            </a:endParaRPr>
          </a:p>
          <a:p>
            <a:r>
              <a:rPr lang="ru-RU" b="1" dirty="0" smtClean="0">
                <a:solidFill>
                  <a:srgbClr val="FFFFFF"/>
                </a:solidFill>
                <a:latin typeface="Comfortaa"/>
              </a:rPr>
              <a:t>Чемпионатов России по пахоте</a:t>
            </a:r>
          </a:p>
        </p:txBody>
      </p:sp>
      <p:sp>
        <p:nvSpPr>
          <p:cNvPr id="33" name="Овал 32"/>
          <p:cNvSpPr/>
          <p:nvPr/>
        </p:nvSpPr>
        <p:spPr>
          <a:xfrm>
            <a:off x="1827841" y="5315883"/>
            <a:ext cx="36000" cy="36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23528" y="116632"/>
            <a:ext cx="8820472" cy="144016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spc="300" dirty="0" smtClean="0"/>
              <a:t> </a:t>
            </a:r>
            <a:r>
              <a:rPr lang="ru-RU" sz="900" spc="300" dirty="0" smtClean="0">
                <a:solidFill>
                  <a:srgbClr val="00755A"/>
                </a:solidFill>
              </a:rPr>
              <a:t>РОССИЙСКАЯ ГОСУДАРСТВЕННАЯ АГРОПРОМЫШЛЕННАЯ ЛИЗИНГОВАЯ КОМПАНИЯ "РОСАГРОЛИЗИНГ" </a:t>
            </a:r>
            <a:endParaRPr lang="ru-RU" sz="900" spc="300" dirty="0"/>
          </a:p>
        </p:txBody>
      </p:sp>
      <p:grpSp>
        <p:nvGrpSpPr>
          <p:cNvPr id="36" name="Группа 19"/>
          <p:cNvGrpSpPr/>
          <p:nvPr/>
        </p:nvGrpSpPr>
        <p:grpSpPr>
          <a:xfrm>
            <a:off x="0" y="0"/>
            <a:ext cx="567680" cy="567680"/>
            <a:chOff x="4932040" y="764704"/>
            <a:chExt cx="3132000" cy="31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Овал 36"/>
            <p:cNvSpPr/>
            <p:nvPr/>
          </p:nvSpPr>
          <p:spPr>
            <a:xfrm>
              <a:off x="4932040" y="764704"/>
              <a:ext cx="3132000" cy="3132000"/>
            </a:xfrm>
            <a:prstGeom prst="ellipse">
              <a:avLst/>
            </a:prstGeom>
            <a:solidFill>
              <a:srgbClr val="FF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405" t="14713"/>
            <a:stretch>
              <a:fillRect/>
            </a:stretch>
          </p:blipFill>
          <p:spPr bwMode="auto">
            <a:xfrm>
              <a:off x="5030682" y="869820"/>
              <a:ext cx="2922017" cy="292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059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3"/>
          <p:cNvSpPr>
            <a:spLocks/>
          </p:cNvSpPr>
          <p:nvPr/>
        </p:nvSpPr>
        <p:spPr bwMode="auto">
          <a:xfrm>
            <a:off x="5494325" y="1821026"/>
            <a:ext cx="3490818" cy="73461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82000">
                <a:srgbClr val="FBD4B3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sz="1013" dirty="0">
              <a:latin typeface="Lato Light"/>
            </a:endParaRPr>
          </a:p>
        </p:txBody>
      </p:sp>
      <p:sp>
        <p:nvSpPr>
          <p:cNvPr id="35" name="Rectangle 3"/>
          <p:cNvSpPr>
            <a:spLocks/>
          </p:cNvSpPr>
          <p:nvPr/>
        </p:nvSpPr>
        <p:spPr bwMode="auto">
          <a:xfrm>
            <a:off x="5544077" y="5391017"/>
            <a:ext cx="3490819" cy="522509"/>
          </a:xfrm>
          <a:prstGeom prst="rect">
            <a:avLst/>
          </a:prstGeom>
          <a:gradFill flip="none" rotWithShape="1">
            <a:gsLst>
              <a:gs pos="74000">
                <a:srgbClr val="DDB7B6"/>
              </a:gs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sz="1013" dirty="0">
              <a:latin typeface="Lato Light"/>
            </a:endParaRPr>
          </a:p>
        </p:txBody>
      </p:sp>
      <p:sp>
        <p:nvSpPr>
          <p:cNvPr id="67" name="Rectangle 3"/>
          <p:cNvSpPr>
            <a:spLocks/>
          </p:cNvSpPr>
          <p:nvPr/>
        </p:nvSpPr>
        <p:spPr bwMode="auto">
          <a:xfrm>
            <a:off x="859594" y="4735819"/>
            <a:ext cx="3856021" cy="522509"/>
          </a:xfrm>
          <a:prstGeom prst="rect">
            <a:avLst/>
          </a:prstGeom>
          <a:gradFill flip="none" rotWithShape="1">
            <a:gsLst>
              <a:gs pos="79000">
                <a:srgbClr val="D6E3BB"/>
              </a:gs>
              <a:gs pos="0">
                <a:schemeClr val="accent3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sz="1013" dirty="0">
              <a:latin typeface="Lato Light"/>
            </a:endParaRPr>
          </a:p>
        </p:txBody>
      </p:sp>
      <p:sp>
        <p:nvSpPr>
          <p:cNvPr id="53" name="Rectangle 3"/>
          <p:cNvSpPr>
            <a:spLocks/>
          </p:cNvSpPr>
          <p:nvPr/>
        </p:nvSpPr>
        <p:spPr bwMode="auto">
          <a:xfrm>
            <a:off x="945768" y="2938489"/>
            <a:ext cx="3623793" cy="56839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8000">
                <a:srgbClr val="BDBDBD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sz="1013" dirty="0">
              <a:latin typeface="Lato Light"/>
            </a:endParaRPr>
          </a:p>
        </p:txBody>
      </p:sp>
      <p:pic>
        <p:nvPicPr>
          <p:cNvPr id="66" name="Picture 8" descr="\\File_server\дркбису\Стратанализ\УСРиР\_ПРЕЗЕНТАЦИИ\_НОВЫЙ_КЛИПАРТ\8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896795" y="5120813"/>
            <a:ext cx="628821" cy="565940"/>
          </a:xfrm>
          <a:prstGeom prst="rect">
            <a:avLst/>
          </a:prstGeom>
          <a:noFill/>
        </p:spPr>
      </p:pic>
      <p:sp>
        <p:nvSpPr>
          <p:cNvPr id="43" name="Freeform 66"/>
          <p:cNvSpPr>
            <a:spLocks noEditPoints="1"/>
          </p:cNvSpPr>
          <p:nvPr/>
        </p:nvSpPr>
        <p:spPr bwMode="auto">
          <a:xfrm>
            <a:off x="4868889" y="3479102"/>
            <a:ext cx="502058" cy="469209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accent1">
              <a:alpha val="71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811699" y="601057"/>
            <a:ext cx="42620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algn="ctr">
              <a:tabLst>
                <a:tab pos="95250" algn="l"/>
              </a:tabLst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ИНИЦИАТИВЫ АО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"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РОСАГРОЛИЗИНГ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"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2742172"/>
            <a:ext cx="715876" cy="44599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AEDED"/>
              </a:clrFrom>
              <a:clrTo>
                <a:srgbClr val="EAEDED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4665" t="29542" r="56876" b="56180"/>
          <a:stretch>
            <a:fillRect/>
          </a:stretch>
        </p:blipFill>
        <p:spPr bwMode="auto">
          <a:xfrm>
            <a:off x="-41799" y="4496675"/>
            <a:ext cx="882901" cy="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Прямоугольник 45"/>
          <p:cNvSpPr/>
          <p:nvPr/>
        </p:nvSpPr>
        <p:spPr>
          <a:xfrm>
            <a:off x="161823" y="299185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717550" lvl="0" indent="0" algn="ctr">
              <a:lnSpc>
                <a:spcPct val="100000"/>
              </a:lnSpc>
              <a:spcAft>
                <a:spcPts val="400"/>
              </a:spcAft>
            </a:pPr>
            <a:r>
              <a:rPr lang="ru-RU" sz="1200" b="1" dirty="0">
                <a:solidFill>
                  <a:schemeClr val="bg1"/>
                </a:solidFill>
              </a:rPr>
              <a:t>ПОСТАВКИ КРС СПЕЦИАЛИЗИРОВАННЫХ </a:t>
            </a:r>
            <a:r>
              <a:rPr lang="ru-RU" sz="1200" b="1" dirty="0" smtClean="0">
                <a:solidFill>
                  <a:schemeClr val="bg1"/>
                </a:solidFill>
              </a:rPr>
              <a:t/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>МЯСНЫХ </a:t>
            </a:r>
            <a:r>
              <a:rPr lang="ru-RU" sz="1200" b="1" dirty="0">
                <a:solidFill>
                  <a:schemeClr val="bg1"/>
                </a:solidFill>
              </a:rPr>
              <a:t>ПОРОД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31529" y="4748121"/>
            <a:ext cx="4185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algn="ctr">
              <a:tabLst>
                <a:tab pos="95250" algn="l"/>
              </a:tabLst>
            </a:pPr>
            <a:r>
              <a:rPr lang="ru-RU" sz="1200" b="1" dirty="0" smtClean="0">
                <a:solidFill>
                  <a:schemeClr val="bg1"/>
                </a:solidFill>
              </a:rPr>
              <a:t>СУБСИДИРОВАНИЕ ЛИЗИНГОВЫХ КОМПАНИЙ ПРИ ПЕРЕДАЧЕ В ЛИЗИНГ СЕЛЬСКОХОЗЯЙСТВЕННОЙ </a:t>
            </a:r>
            <a:r>
              <a:rPr lang="ru-RU" sz="1200" b="1" dirty="0">
                <a:solidFill>
                  <a:schemeClr val="bg1"/>
                </a:solidFill>
              </a:rPr>
              <a:t>ТЕХНИКИ</a:t>
            </a:r>
          </a:p>
          <a:p>
            <a:pPr marL="717550" lvl="0" algn="ctr">
              <a:defRPr/>
            </a:pP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169524" y="5475517"/>
            <a:ext cx="4038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algn="ctr">
              <a:tabLst>
                <a:tab pos="95250" algn="l"/>
              </a:tabLst>
            </a:pPr>
            <a:r>
              <a:rPr lang="ru-RU" sz="1200" b="1" dirty="0" smtClean="0">
                <a:solidFill>
                  <a:schemeClr val="bg1"/>
                </a:solidFill>
              </a:rPr>
              <a:t>РЕГИОНАЛЬНЫЕ СУБСИДИИ В ЧАСТИ ЛИЗИНГА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2" name="Rectangle 3"/>
          <p:cNvSpPr>
            <a:spLocks/>
          </p:cNvSpPr>
          <p:nvPr/>
        </p:nvSpPr>
        <p:spPr bwMode="auto">
          <a:xfrm>
            <a:off x="951801" y="1290633"/>
            <a:ext cx="3669308" cy="474171"/>
          </a:xfrm>
          <a:prstGeom prst="rect">
            <a:avLst/>
          </a:prstGeom>
          <a:gradFill flip="none" rotWithShape="1">
            <a:gsLst>
              <a:gs pos="76000">
                <a:srgbClr val="B8D4CE"/>
              </a:gs>
              <a:gs pos="0">
                <a:srgbClr val="00755A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sz="1013" dirty="0">
              <a:latin typeface="Lato Light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910167" y="1872062"/>
            <a:ext cx="4572000" cy="6619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95250" algn="ctr">
              <a:lnSpc>
                <a:spcPts val="1100"/>
              </a:lnSpc>
              <a:tabLst>
                <a:tab pos="95250" algn="l"/>
              </a:tabLst>
            </a:pPr>
            <a:r>
              <a:rPr lang="ru-RU" sz="1200" b="1" dirty="0">
                <a:solidFill>
                  <a:schemeClr val="bg1"/>
                </a:solidFill>
              </a:rPr>
              <a:t>ОСВОБОЖДЕНИЕ ОТ УПЛАТЫ НДС </a:t>
            </a:r>
          </a:p>
          <a:p>
            <a:pPr marL="95250" algn="ctr">
              <a:lnSpc>
                <a:spcPts val="1100"/>
              </a:lnSpc>
              <a:tabLst>
                <a:tab pos="95250" algn="l"/>
              </a:tabLst>
            </a:pPr>
            <a:r>
              <a:rPr lang="ru-RU" sz="1200" b="1" dirty="0">
                <a:solidFill>
                  <a:schemeClr val="bg1"/>
                </a:solidFill>
              </a:rPr>
              <a:t>ОПЕРАЦИЙ ПО ПЕРЕДАЧЕ ЖИВОТНЫХ </a:t>
            </a:r>
            <a:r>
              <a:rPr lang="ru-RU" sz="1200" b="1" dirty="0" smtClean="0">
                <a:solidFill>
                  <a:schemeClr val="bg1"/>
                </a:solidFill>
              </a:rPr>
              <a:t/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>ВО </a:t>
            </a:r>
            <a:r>
              <a:rPr lang="ru-RU" sz="1200" b="1" dirty="0">
                <a:solidFill>
                  <a:schemeClr val="bg1"/>
                </a:solidFill>
              </a:rPr>
              <a:t>ВЛАДЕНИЕ И ПОЛЬЗОВАНИЕ </a:t>
            </a:r>
            <a:r>
              <a:rPr lang="ru-RU" sz="1200" b="1" dirty="0" smtClean="0">
                <a:solidFill>
                  <a:schemeClr val="bg1"/>
                </a:solidFill>
              </a:rPr>
              <a:t/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>ПО </a:t>
            </a:r>
            <a:r>
              <a:rPr lang="ru-RU" sz="1200" b="1" dirty="0">
                <a:solidFill>
                  <a:schemeClr val="bg1"/>
                </a:solidFill>
              </a:rPr>
              <a:t>ДОГОВОРАМ ЛИЗИНГА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01929" y="3480944"/>
            <a:ext cx="3590322" cy="1120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900"/>
              </a:spcAft>
            </a:pPr>
            <a:r>
              <a:rPr lang="ru-RU" sz="1000" i="1" dirty="0" smtClean="0"/>
              <a:t>Требуется разработка на федеральном уровне</a:t>
            </a:r>
            <a:br>
              <a:rPr lang="ru-RU" sz="1000" i="1" dirty="0" smtClean="0"/>
            </a:br>
            <a:r>
              <a:rPr lang="ru-RU" sz="1000" b="1" i="1" dirty="0" smtClean="0"/>
              <a:t>нормативно-правовых актов</a:t>
            </a:r>
            <a:r>
              <a:rPr lang="ru-RU" sz="1000" i="1" dirty="0" smtClean="0"/>
              <a:t>, конкретизирующих </a:t>
            </a:r>
            <a:r>
              <a:rPr lang="ru-RU" sz="1000" i="1" dirty="0"/>
              <a:t>понятия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b="1" i="1" dirty="0" smtClean="0"/>
              <a:t>"</a:t>
            </a:r>
            <a:r>
              <a:rPr lang="ru-RU" sz="1000" b="1" i="1" dirty="0"/>
              <a:t>КРС специализированных мясных пород"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(для определения пород КРС, которые могут быть предметом лизинга) и </a:t>
            </a:r>
            <a:r>
              <a:rPr lang="ru-RU" sz="1000" b="1" i="1" dirty="0"/>
              <a:t>"выращенное в Российской Федерации в целях разведения"</a:t>
            </a:r>
            <a:r>
              <a:rPr lang="ru-RU" sz="1000" i="1" dirty="0"/>
              <a:t> (от скота какого происхождения на территории РФ должны быть получены животные, которые могут быть предметом лизинга). 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99618" y="1982162"/>
            <a:ext cx="3590322" cy="863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900"/>
              </a:spcAft>
            </a:pPr>
            <a:r>
              <a:rPr lang="ru-RU" sz="1000" i="1" dirty="0"/>
              <a:t>Т</a:t>
            </a:r>
            <a:r>
              <a:rPr lang="ru-RU" sz="1000" i="1" dirty="0" smtClean="0"/>
              <a:t>ребуется </a:t>
            </a:r>
            <a:r>
              <a:rPr lang="ru-RU" sz="1000" i="1" dirty="0"/>
              <a:t>докапитализация АО "Росагролизинг" в размере </a:t>
            </a:r>
            <a:r>
              <a:rPr lang="ru-RU" sz="1000" b="1" i="1" dirty="0"/>
              <a:t>3,9 млрд руб. </a:t>
            </a:r>
            <a:r>
              <a:rPr lang="ru-RU" sz="1000" b="1" i="1" dirty="0" smtClean="0"/>
              <a:t>на </a:t>
            </a:r>
            <a:r>
              <a:rPr lang="ru-RU" sz="1000" b="1" i="1" dirty="0"/>
              <a:t>реализацию </a:t>
            </a:r>
            <a:r>
              <a:rPr lang="ru-RU" sz="1000" b="1" i="1" dirty="0" smtClean="0"/>
              <a:t>Программы (</a:t>
            </a:r>
            <a:r>
              <a:rPr lang="ru-RU" sz="1000" i="1" dirty="0" smtClean="0"/>
              <a:t>разработанной во исполнение поручения</a:t>
            </a:r>
            <a:r>
              <a:rPr lang="ru-RU" sz="1000" i="1" dirty="0"/>
              <a:t> </a:t>
            </a:r>
            <a:r>
              <a:rPr lang="ru-RU" sz="1000" i="1" dirty="0" smtClean="0"/>
              <a:t>№</a:t>
            </a:r>
            <a:r>
              <a:rPr lang="ru-RU" sz="1000" i="1" dirty="0"/>
              <a:t> Пр-2346 по реализации Послания Президента Российской Федерации Федеральному Собранию Российской Федерации о необходимости развития </a:t>
            </a:r>
            <a:r>
              <a:rPr lang="ru-RU" sz="1000" i="1" dirty="0" smtClean="0"/>
              <a:t>сельхозкооперации</a:t>
            </a:r>
            <a:r>
              <a:rPr lang="ru-RU" sz="1000" dirty="0" smtClean="0"/>
              <a:t>)</a:t>
            </a:r>
            <a:r>
              <a:rPr lang="ru-RU" sz="1000" b="1" i="1" dirty="0" smtClean="0"/>
              <a:t>.</a:t>
            </a:r>
            <a:endParaRPr lang="ru-RU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2" name="Рисунок 41" descr="кооперац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4967" y="1195882"/>
            <a:ext cx="609388" cy="52797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169305" y="1275952"/>
            <a:ext cx="3109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algn="ctr">
              <a:tabLst>
                <a:tab pos="95250" algn="l"/>
              </a:tabLst>
            </a:pPr>
            <a:r>
              <a:rPr lang="ru-RU" sz="1200" b="1" dirty="0" smtClean="0">
                <a:solidFill>
                  <a:schemeClr val="bg1"/>
                </a:solidFill>
              </a:rPr>
              <a:t>ПРОГРАММА РАЗВИТИЯ </a:t>
            </a:r>
          </a:p>
          <a:p>
            <a:pPr marL="95250" algn="ctr">
              <a:tabLst>
                <a:tab pos="95250" algn="l"/>
              </a:tabLst>
            </a:pPr>
            <a:r>
              <a:rPr lang="ru-RU" sz="1200" b="1" dirty="0" smtClean="0">
                <a:solidFill>
                  <a:schemeClr val="bg1"/>
                </a:solidFill>
              </a:rPr>
              <a:t>СЕЛЬСКОХОЗЯЙСТВЕННОЙ КООПЕРАЦИИ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494325" y="2562605"/>
            <a:ext cx="35903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900"/>
              </a:spcAft>
            </a:pPr>
            <a:r>
              <a:rPr lang="ru-RU" sz="1000" i="1" dirty="0"/>
              <a:t>Р</a:t>
            </a:r>
            <a:r>
              <a:rPr lang="ru-RU" sz="1000" i="1" dirty="0" smtClean="0"/>
              <a:t>аспространить </a:t>
            </a:r>
            <a:r>
              <a:rPr lang="ru-RU" sz="1000" i="1" dirty="0"/>
              <a:t>льготы по НДС на лизинговые операции с племенными животными – для этого требуется внести соответствующие изменения в Налоговый кодекс РФ в части отмены налогообложения НДС услуг по передаче племенного скота во владение и пользование по договорам финансовой аренды (лизинга) с правом выкупа.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5384271" y="4263644"/>
            <a:ext cx="359032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900"/>
              </a:spcAft>
            </a:pPr>
            <a:r>
              <a:rPr lang="ru-RU" sz="1000" i="1" dirty="0" smtClean="0"/>
              <a:t>Внести изменения в ст. 3 ФЗ № 264 от 29.12.2006 </a:t>
            </a:r>
            <a:br>
              <a:rPr lang="ru-RU" sz="1000" i="1" dirty="0" smtClean="0"/>
            </a:br>
            <a:r>
              <a:rPr lang="ru-RU" sz="1000" i="1" dirty="0" smtClean="0">
                <a:latin typeface="Franklin Gothic Book" panose="020B0503020102020204" pitchFamily="34" charset="0"/>
              </a:rPr>
              <a:t>"</a:t>
            </a:r>
            <a:r>
              <a:rPr lang="ru-RU" sz="1000" i="1" dirty="0" smtClean="0"/>
              <a:t>О развитии сельского хозяйства</a:t>
            </a:r>
            <a:r>
              <a:rPr lang="ru-RU" sz="1000" i="1" dirty="0" smtClean="0">
                <a:latin typeface="Franklin Gothic Book" panose="020B0503020102020204" pitchFamily="34" charset="0"/>
              </a:rPr>
              <a:t>"</a:t>
            </a:r>
            <a:r>
              <a:rPr lang="ru-RU" sz="1000" i="1" dirty="0" smtClean="0"/>
              <a:t>, причислив МТК к категории </a:t>
            </a:r>
            <a:r>
              <a:rPr lang="ru-RU" sz="1000" i="1" dirty="0" err="1" smtClean="0"/>
              <a:t>сельхозтоваропроизводителей</a:t>
            </a:r>
            <a:r>
              <a:rPr lang="ru-RU" sz="1000" i="1" dirty="0" smtClean="0"/>
              <a:t>.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908045" y="5298552"/>
            <a:ext cx="35903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900"/>
              </a:spcAft>
            </a:pPr>
            <a:r>
              <a:rPr lang="ru-RU" sz="1000" i="1" dirty="0" smtClean="0"/>
              <a:t>Требуется разработка механизма субсидирования лизинговых компаний при предоставлении скидки по договорам лизинга сельхозтехники и оборудования </a:t>
            </a:r>
            <a:br>
              <a:rPr lang="ru-RU" sz="1000" i="1" dirty="0" smtClean="0"/>
            </a:br>
            <a:r>
              <a:rPr lang="ru-RU" sz="1000" i="1" dirty="0" smtClean="0"/>
              <a:t>(по </a:t>
            </a:r>
            <a:r>
              <a:rPr lang="ru-RU" sz="1000" i="1" dirty="0"/>
              <a:t>аналогии с Постановлением Правительства РФ № 451 от </a:t>
            </a:r>
            <a:r>
              <a:rPr lang="ru-RU" sz="1000" i="1" dirty="0" smtClean="0"/>
              <a:t>08.05.2015 и  </a:t>
            </a:r>
            <a:r>
              <a:rPr lang="ru-RU" sz="1000" i="1" dirty="0"/>
              <a:t>Постановлением Правительства РФ № 518 от 03.05.2017</a:t>
            </a:r>
            <a:r>
              <a:rPr lang="ru-RU" sz="1000" i="1" dirty="0" smtClean="0"/>
              <a:t>).</a:t>
            </a:r>
            <a:endParaRPr lang="ru-RU" sz="1000" i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427838" y="5948019"/>
            <a:ext cx="3590322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400"/>
              </a:spcAft>
            </a:pPr>
            <a:r>
              <a:rPr lang="ru-RU" sz="1000" i="1" dirty="0"/>
              <a:t>В </a:t>
            </a:r>
            <a:r>
              <a:rPr lang="ru-RU" sz="1000" i="1" dirty="0" smtClean="0"/>
              <a:t>2017 </a:t>
            </a:r>
            <a:r>
              <a:rPr lang="ru-RU" sz="1000" i="1" dirty="0"/>
              <a:t>г. в 54 регионах </a:t>
            </a:r>
            <a:r>
              <a:rPr lang="ru-RU" sz="1000" i="1" dirty="0" smtClean="0"/>
              <a:t>РФ была </a:t>
            </a:r>
            <a:r>
              <a:rPr lang="ru-RU" sz="1000" i="1" dirty="0"/>
              <a:t>предусмотрена поддержка лизинга. </a:t>
            </a:r>
            <a:r>
              <a:rPr lang="ru-RU" sz="1000" i="1" dirty="0" smtClean="0"/>
              <a:t>Данные регионы демонстрируют более высокий уровень </a:t>
            </a:r>
            <a:r>
              <a:rPr lang="ru-RU" sz="1000" i="1" dirty="0"/>
              <a:t>собираемости </a:t>
            </a:r>
            <a:r>
              <a:rPr lang="ru-RU" sz="1000" i="1" dirty="0" smtClean="0"/>
              <a:t>платежей.</a:t>
            </a:r>
            <a:endParaRPr lang="ru-RU" sz="10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ts val="1000"/>
              </a:lnSpc>
              <a:spcAft>
                <a:spcPts val="400"/>
              </a:spcAft>
            </a:pPr>
            <a:r>
              <a:rPr lang="ru-RU" sz="1000" i="1" dirty="0" smtClean="0"/>
              <a:t>Органам исполнительной власти субъектов РФ предусмотреть субсидирование лизинговых платежей </a:t>
            </a:r>
            <a:br>
              <a:rPr lang="ru-RU" sz="1000" i="1" dirty="0" smtClean="0"/>
            </a:br>
            <a:r>
              <a:rPr lang="ru-RU" sz="1000" i="1" dirty="0" smtClean="0"/>
              <a:t>на региональном уровне. 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Rectangle 3"/>
          <p:cNvSpPr>
            <a:spLocks/>
          </p:cNvSpPr>
          <p:nvPr/>
        </p:nvSpPr>
        <p:spPr bwMode="auto">
          <a:xfrm>
            <a:off x="5544078" y="3731410"/>
            <a:ext cx="3490818" cy="47417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sz="1013" dirty="0">
              <a:latin typeface="Lato Light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942738" y="371747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5250" algn="ctr">
              <a:tabLst>
                <a:tab pos="95250" algn="l"/>
              </a:tabLst>
            </a:pPr>
            <a:r>
              <a:rPr lang="ru-RU" sz="1200" b="1" dirty="0" smtClean="0">
                <a:solidFill>
                  <a:schemeClr val="bg1"/>
                </a:solidFill>
              </a:rPr>
              <a:t>СТАТУС СЕЛЬХОЗПРОИЗВОДИТЕЛЕЙ </a:t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>ДЛЯ МАШИННО-ТЕХНОЛОГИЧЕСКИХ КОМПАНИЙ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3528" y="116632"/>
            <a:ext cx="8820472" cy="144016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spc="300" dirty="0" smtClean="0"/>
              <a:t> </a:t>
            </a:r>
            <a:r>
              <a:rPr lang="ru-RU" sz="900" spc="300" dirty="0" smtClean="0">
                <a:solidFill>
                  <a:srgbClr val="00755A"/>
                </a:solidFill>
              </a:rPr>
              <a:t>РОССИЙСКАЯ ГОСУДАРСТВЕННАЯ АГРОПРОМЫШЛЕННАЯ ЛИЗИНГОВАЯ КОМПАНИЯ "РОСАГРОЛИЗИНГ" </a:t>
            </a:r>
            <a:endParaRPr lang="ru-RU" sz="900" spc="300" dirty="0"/>
          </a:p>
        </p:txBody>
      </p:sp>
      <p:grpSp>
        <p:nvGrpSpPr>
          <p:cNvPr id="31" name="Группа 19"/>
          <p:cNvGrpSpPr/>
          <p:nvPr/>
        </p:nvGrpSpPr>
        <p:grpSpPr>
          <a:xfrm>
            <a:off x="0" y="0"/>
            <a:ext cx="567680" cy="567680"/>
            <a:chOff x="4932040" y="764704"/>
            <a:chExt cx="3132000" cy="31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Овал 31"/>
            <p:cNvSpPr/>
            <p:nvPr/>
          </p:nvSpPr>
          <p:spPr>
            <a:xfrm>
              <a:off x="4932040" y="764704"/>
              <a:ext cx="3132000" cy="3132000"/>
            </a:xfrm>
            <a:prstGeom prst="ellipse">
              <a:avLst/>
            </a:prstGeom>
            <a:solidFill>
              <a:srgbClr val="FF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2405" t="14713"/>
            <a:stretch>
              <a:fillRect/>
            </a:stretch>
          </p:blipFill>
          <p:spPr bwMode="auto">
            <a:xfrm>
              <a:off x="5030682" y="869820"/>
              <a:ext cx="2922017" cy="292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4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8748464" y="6532298"/>
            <a:ext cx="395536" cy="365125"/>
          </a:xfrm>
        </p:spPr>
        <p:txBody>
          <a:bodyPr/>
          <a:lstStyle/>
          <a:p>
            <a:pPr algn="ctr"/>
            <a:r>
              <a:rPr lang="ru-RU" sz="1300" b="1" dirty="0" smtClean="0"/>
              <a:t>9</a:t>
            </a:r>
            <a:endParaRPr lang="ru-RU" sz="1300" b="1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55583" t="29062" r="2502" b="44518"/>
          <a:stretch>
            <a:fillRect/>
          </a:stretch>
        </p:blipFill>
        <p:spPr bwMode="auto">
          <a:xfrm>
            <a:off x="4910167" y="1982249"/>
            <a:ext cx="499637" cy="30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63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Прямоугольник 131"/>
          <p:cNvSpPr/>
          <p:nvPr/>
        </p:nvSpPr>
        <p:spPr>
          <a:xfrm>
            <a:off x="54916" y="502031"/>
            <a:ext cx="2267744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55A"/>
                </a:solidFill>
                <a:latin typeface="Arial Narrow" pitchFamily="34" charset="0"/>
              </a:rPr>
              <a:t> НАМ ДОВЕРЯЮТ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6723532" y="502031"/>
            <a:ext cx="2339752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/>
                </a:solidFill>
                <a:latin typeface="Arial Narrow" pitchFamily="34" charset="0"/>
              </a:rPr>
              <a:t> МЫ РЕИНВЕСТИРУЕМ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4445401" y="502031"/>
            <a:ext cx="2267744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Arial Narrow" pitchFamily="34" charset="0"/>
              </a:rPr>
              <a:t>С НАМИ ВЫГОДНО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2132436" y="502031"/>
            <a:ext cx="2267744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Arial Narrow" pitchFamily="34" charset="0"/>
              </a:rPr>
              <a:t>МЫ МОЖЕМ МНОГОЕ</a:t>
            </a:r>
          </a:p>
        </p:txBody>
      </p:sp>
      <p:grpSp>
        <p:nvGrpSpPr>
          <p:cNvPr id="2" name="Группа 162"/>
          <p:cNvGrpSpPr/>
          <p:nvPr/>
        </p:nvGrpSpPr>
        <p:grpSpPr>
          <a:xfrm>
            <a:off x="4738187" y="1151204"/>
            <a:ext cx="1569137" cy="1569591"/>
            <a:chOff x="4954209" y="791164"/>
            <a:chExt cx="1569137" cy="1569591"/>
          </a:xfrm>
        </p:grpSpPr>
        <p:sp>
          <p:nvSpPr>
            <p:cNvPr id="83" name="Oval 5"/>
            <p:cNvSpPr>
              <a:spLocks noChangeArrowheads="1"/>
            </p:cNvSpPr>
            <p:nvPr/>
          </p:nvSpPr>
          <p:spPr bwMode="auto">
            <a:xfrm>
              <a:off x="5100048" y="937044"/>
              <a:ext cx="1278385" cy="12787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137168" tIns="68584" rIns="137168" bIns="68584" numCol="1" anchor="t" anchorCtr="0" compatLnSpc="1">
              <a:prstTxWarp prst="textNoShape">
                <a:avLst/>
              </a:prstTxWarp>
            </a:bodyPr>
            <a:lstStyle/>
            <a:p>
              <a:endParaRPr lang="id-ID" sz="2701" dirty="0">
                <a:latin typeface="Lato Light"/>
              </a:endParaRPr>
            </a:p>
          </p:txBody>
        </p:sp>
        <p:grpSp>
          <p:nvGrpSpPr>
            <p:cNvPr id="3" name="Group 61"/>
            <p:cNvGrpSpPr/>
            <p:nvPr/>
          </p:nvGrpSpPr>
          <p:grpSpPr>
            <a:xfrm>
              <a:off x="4954209" y="791164"/>
              <a:ext cx="1569137" cy="1569591"/>
              <a:chOff x="6546413" y="2257147"/>
              <a:chExt cx="1868076" cy="186807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5" name="Freeform 6"/>
              <p:cNvSpPr>
                <a:spLocks/>
              </p:cNvSpPr>
              <p:nvPr/>
            </p:nvSpPr>
            <p:spPr bwMode="auto">
              <a:xfrm>
                <a:off x="7922196" y="2394505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86" name="Freeform 7"/>
              <p:cNvSpPr>
                <a:spLocks/>
              </p:cNvSpPr>
              <p:nvPr/>
            </p:nvSpPr>
            <p:spPr bwMode="auto">
              <a:xfrm>
                <a:off x="7502428" y="2257147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87" name="Freeform 8"/>
              <p:cNvSpPr>
                <a:spLocks/>
              </p:cNvSpPr>
              <p:nvPr/>
            </p:nvSpPr>
            <p:spPr bwMode="auto">
              <a:xfrm>
                <a:off x="8223286" y="2743946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88" name="Freeform 9"/>
              <p:cNvSpPr>
                <a:spLocks/>
              </p:cNvSpPr>
              <p:nvPr/>
            </p:nvSpPr>
            <p:spPr bwMode="auto">
              <a:xfrm>
                <a:off x="8223286" y="3213162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89" name="Freeform 10"/>
              <p:cNvSpPr>
                <a:spLocks/>
              </p:cNvSpPr>
              <p:nvPr/>
            </p:nvSpPr>
            <p:spPr bwMode="auto">
              <a:xfrm>
                <a:off x="7922196" y="3632930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90" name="Freeform 11"/>
              <p:cNvSpPr>
                <a:spLocks/>
              </p:cNvSpPr>
              <p:nvPr/>
            </p:nvSpPr>
            <p:spPr bwMode="auto">
              <a:xfrm>
                <a:off x="7502428" y="3936217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91" name="Freeform 12"/>
              <p:cNvSpPr>
                <a:spLocks/>
              </p:cNvSpPr>
              <p:nvPr/>
            </p:nvSpPr>
            <p:spPr bwMode="auto">
              <a:xfrm>
                <a:off x="7033212" y="3936217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92" name="Freeform 13"/>
              <p:cNvSpPr>
                <a:spLocks/>
              </p:cNvSpPr>
              <p:nvPr/>
            </p:nvSpPr>
            <p:spPr bwMode="auto">
              <a:xfrm>
                <a:off x="6683771" y="3632930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93" name="Freeform 14"/>
              <p:cNvSpPr>
                <a:spLocks/>
              </p:cNvSpPr>
              <p:nvPr/>
            </p:nvSpPr>
            <p:spPr bwMode="auto">
              <a:xfrm>
                <a:off x="6546413" y="3213162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94" name="Freeform 15"/>
              <p:cNvSpPr>
                <a:spLocks/>
              </p:cNvSpPr>
              <p:nvPr/>
            </p:nvSpPr>
            <p:spPr bwMode="auto">
              <a:xfrm>
                <a:off x="6546413" y="2743946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95" name="Freeform 16"/>
              <p:cNvSpPr>
                <a:spLocks/>
              </p:cNvSpPr>
              <p:nvPr/>
            </p:nvSpPr>
            <p:spPr bwMode="auto">
              <a:xfrm>
                <a:off x="6683771" y="2394505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96" name="Freeform 17"/>
              <p:cNvSpPr>
                <a:spLocks/>
              </p:cNvSpPr>
              <p:nvPr/>
            </p:nvSpPr>
            <p:spPr bwMode="auto">
              <a:xfrm>
                <a:off x="7033212" y="2257147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</p:grpSp>
        <p:sp>
          <p:nvSpPr>
            <p:cNvPr id="155" name="Freeform 110"/>
            <p:cNvSpPr>
              <a:spLocks noEditPoints="1"/>
            </p:cNvSpPr>
            <p:nvPr/>
          </p:nvSpPr>
          <p:spPr bwMode="auto">
            <a:xfrm>
              <a:off x="5418678" y="1251342"/>
              <a:ext cx="720080" cy="648072"/>
            </a:xfrm>
            <a:custGeom>
              <a:avLst/>
              <a:gdLst>
                <a:gd name="T0" fmla="*/ 27371 w 58"/>
                <a:gd name="T1" fmla="*/ 34102 h 54"/>
                <a:gd name="T2" fmla="*/ 0 w 58"/>
                <a:gd name="T3" fmla="*/ 34102 h 54"/>
                <a:gd name="T4" fmla="*/ 0 w 58"/>
                <a:gd name="T5" fmla="*/ 17051 h 54"/>
                <a:gd name="T6" fmla="*/ 27371 w 58"/>
                <a:gd name="T7" fmla="*/ 17051 h 54"/>
                <a:gd name="T8" fmla="*/ 27371 w 58"/>
                <a:gd name="T9" fmla="*/ 34102 h 54"/>
                <a:gd name="T10" fmla="*/ 112904 w 58"/>
                <a:gd name="T11" fmla="*/ 102306 h 54"/>
                <a:gd name="T12" fmla="*/ 0 w 58"/>
                <a:gd name="T13" fmla="*/ 102306 h 54"/>
                <a:gd name="T14" fmla="*/ 0 w 58"/>
                <a:gd name="T15" fmla="*/ 85255 h 54"/>
                <a:gd name="T16" fmla="*/ 112904 w 58"/>
                <a:gd name="T17" fmla="*/ 85255 h 54"/>
                <a:gd name="T18" fmla="*/ 112904 w 58"/>
                <a:gd name="T19" fmla="*/ 102306 h 54"/>
                <a:gd name="T20" fmla="*/ 44477 w 58"/>
                <a:gd name="T21" fmla="*/ 167099 h 54"/>
                <a:gd name="T22" fmla="*/ 0 w 58"/>
                <a:gd name="T23" fmla="*/ 167099 h 54"/>
                <a:gd name="T24" fmla="*/ 0 w 58"/>
                <a:gd name="T25" fmla="*/ 150048 h 54"/>
                <a:gd name="T26" fmla="*/ 44477 w 58"/>
                <a:gd name="T27" fmla="*/ 150048 h 54"/>
                <a:gd name="T28" fmla="*/ 44477 w 58"/>
                <a:gd name="T29" fmla="*/ 167099 h 54"/>
                <a:gd name="T30" fmla="*/ 82112 w 58"/>
                <a:gd name="T31" fmla="*/ 10231 h 54"/>
                <a:gd name="T32" fmla="*/ 82112 w 58"/>
                <a:gd name="T33" fmla="*/ 44332 h 54"/>
                <a:gd name="T34" fmla="*/ 75270 w 58"/>
                <a:gd name="T35" fmla="*/ 51153 h 54"/>
                <a:gd name="T36" fmla="*/ 41056 w 58"/>
                <a:gd name="T37" fmla="*/ 51153 h 54"/>
                <a:gd name="T38" fmla="*/ 30792 w 58"/>
                <a:gd name="T39" fmla="*/ 44332 h 54"/>
                <a:gd name="T40" fmla="*/ 30792 w 58"/>
                <a:gd name="T41" fmla="*/ 10231 h 54"/>
                <a:gd name="T42" fmla="*/ 41056 w 58"/>
                <a:gd name="T43" fmla="*/ 0 h 54"/>
                <a:gd name="T44" fmla="*/ 75270 w 58"/>
                <a:gd name="T45" fmla="*/ 0 h 54"/>
                <a:gd name="T46" fmla="*/ 82112 w 58"/>
                <a:gd name="T47" fmla="*/ 10231 h 54"/>
                <a:gd name="T48" fmla="*/ 99219 w 58"/>
                <a:gd name="T49" fmla="*/ 143228 h 54"/>
                <a:gd name="T50" fmla="*/ 99219 w 58"/>
                <a:gd name="T51" fmla="*/ 173919 h 54"/>
                <a:gd name="T52" fmla="*/ 88955 w 58"/>
                <a:gd name="T53" fmla="*/ 184150 h 54"/>
                <a:gd name="T54" fmla="*/ 58163 w 58"/>
                <a:gd name="T55" fmla="*/ 184150 h 54"/>
                <a:gd name="T56" fmla="*/ 47899 w 58"/>
                <a:gd name="T57" fmla="*/ 173919 h 54"/>
                <a:gd name="T58" fmla="*/ 47899 w 58"/>
                <a:gd name="T59" fmla="*/ 143228 h 54"/>
                <a:gd name="T60" fmla="*/ 58163 w 58"/>
                <a:gd name="T61" fmla="*/ 132997 h 54"/>
                <a:gd name="T62" fmla="*/ 88955 w 58"/>
                <a:gd name="T63" fmla="*/ 132997 h 54"/>
                <a:gd name="T64" fmla="*/ 99219 w 58"/>
                <a:gd name="T65" fmla="*/ 143228 h 54"/>
                <a:gd name="T66" fmla="*/ 198438 w 58"/>
                <a:gd name="T67" fmla="*/ 34102 h 54"/>
                <a:gd name="T68" fmla="*/ 85534 w 58"/>
                <a:gd name="T69" fmla="*/ 34102 h 54"/>
                <a:gd name="T70" fmla="*/ 85534 w 58"/>
                <a:gd name="T71" fmla="*/ 17051 h 54"/>
                <a:gd name="T72" fmla="*/ 198438 w 58"/>
                <a:gd name="T73" fmla="*/ 17051 h 54"/>
                <a:gd name="T74" fmla="*/ 198438 w 58"/>
                <a:gd name="T75" fmla="*/ 34102 h 54"/>
                <a:gd name="T76" fmla="*/ 198438 w 58"/>
                <a:gd name="T77" fmla="*/ 167099 h 54"/>
                <a:gd name="T78" fmla="*/ 102640 w 58"/>
                <a:gd name="T79" fmla="*/ 167099 h 54"/>
                <a:gd name="T80" fmla="*/ 102640 w 58"/>
                <a:gd name="T81" fmla="*/ 150048 h 54"/>
                <a:gd name="T82" fmla="*/ 198438 w 58"/>
                <a:gd name="T83" fmla="*/ 150048 h 54"/>
                <a:gd name="T84" fmla="*/ 198438 w 58"/>
                <a:gd name="T85" fmla="*/ 167099 h 54"/>
                <a:gd name="T86" fmla="*/ 164225 w 58"/>
                <a:gd name="T87" fmla="*/ 75024 h 54"/>
                <a:gd name="T88" fmla="*/ 164225 w 58"/>
                <a:gd name="T89" fmla="*/ 109126 h 54"/>
                <a:gd name="T90" fmla="*/ 157382 w 58"/>
                <a:gd name="T91" fmla="*/ 115946 h 54"/>
                <a:gd name="T92" fmla="*/ 123168 w 58"/>
                <a:gd name="T93" fmla="*/ 115946 h 54"/>
                <a:gd name="T94" fmla="*/ 116326 w 58"/>
                <a:gd name="T95" fmla="*/ 109126 h 54"/>
                <a:gd name="T96" fmla="*/ 116326 w 58"/>
                <a:gd name="T97" fmla="*/ 75024 h 54"/>
                <a:gd name="T98" fmla="*/ 123168 w 58"/>
                <a:gd name="T99" fmla="*/ 68204 h 54"/>
                <a:gd name="T100" fmla="*/ 157382 w 58"/>
                <a:gd name="T101" fmla="*/ 68204 h 54"/>
                <a:gd name="T102" fmla="*/ 164225 w 58"/>
                <a:gd name="T103" fmla="*/ 75024 h 54"/>
                <a:gd name="T104" fmla="*/ 198438 w 58"/>
                <a:gd name="T105" fmla="*/ 102306 h 54"/>
                <a:gd name="T106" fmla="*/ 171067 w 58"/>
                <a:gd name="T107" fmla="*/ 102306 h 54"/>
                <a:gd name="T108" fmla="*/ 171067 w 58"/>
                <a:gd name="T109" fmla="*/ 85255 h 54"/>
                <a:gd name="T110" fmla="*/ 198438 w 58"/>
                <a:gd name="T111" fmla="*/ 85255 h 54"/>
                <a:gd name="T112" fmla="*/ 198438 w 58"/>
                <a:gd name="T113" fmla="*/ 102306 h 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8" h="54">
                  <a:moveTo>
                    <a:pt x="8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5"/>
                    <a:pt x="8" y="5"/>
                    <a:pt x="8" y="5"/>
                  </a:cubicBezTo>
                  <a:lnTo>
                    <a:pt x="8" y="10"/>
                  </a:lnTo>
                  <a:close/>
                  <a:moveTo>
                    <a:pt x="3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3" y="25"/>
                    <a:pt x="33" y="25"/>
                    <a:pt x="33" y="25"/>
                  </a:cubicBezTo>
                  <a:lnTo>
                    <a:pt x="33" y="30"/>
                  </a:lnTo>
                  <a:close/>
                  <a:moveTo>
                    <a:pt x="13" y="4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3" y="44"/>
                    <a:pt x="13" y="44"/>
                    <a:pt x="13" y="44"/>
                  </a:cubicBezTo>
                  <a:lnTo>
                    <a:pt x="13" y="49"/>
                  </a:lnTo>
                  <a:close/>
                  <a:moveTo>
                    <a:pt x="24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4"/>
                    <a:pt x="23" y="15"/>
                    <a:pt x="2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9" y="14"/>
                    <a:pt x="9" y="1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11" y="0"/>
                    <a:pt x="1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2"/>
                    <a:pt x="24" y="3"/>
                  </a:cubicBezTo>
                  <a:close/>
                  <a:moveTo>
                    <a:pt x="29" y="42"/>
                  </a:moveTo>
                  <a:cubicBezTo>
                    <a:pt x="29" y="51"/>
                    <a:pt x="29" y="51"/>
                    <a:pt x="29" y="51"/>
                  </a:cubicBezTo>
                  <a:cubicBezTo>
                    <a:pt x="29" y="53"/>
                    <a:pt x="28" y="54"/>
                    <a:pt x="26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5" y="54"/>
                    <a:pt x="14" y="53"/>
                    <a:pt x="14" y="51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0"/>
                    <a:pt x="15" y="39"/>
                    <a:pt x="17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8" y="39"/>
                    <a:pt x="29" y="40"/>
                    <a:pt x="29" y="42"/>
                  </a:cubicBezTo>
                  <a:close/>
                  <a:moveTo>
                    <a:pt x="58" y="10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58" y="5"/>
                    <a:pt x="58" y="5"/>
                    <a:pt x="58" y="5"/>
                  </a:cubicBezTo>
                  <a:lnTo>
                    <a:pt x="58" y="10"/>
                  </a:lnTo>
                  <a:close/>
                  <a:moveTo>
                    <a:pt x="58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58" y="44"/>
                    <a:pt x="58" y="44"/>
                    <a:pt x="58" y="44"/>
                  </a:cubicBezTo>
                  <a:lnTo>
                    <a:pt x="58" y="49"/>
                  </a:lnTo>
                  <a:close/>
                  <a:moveTo>
                    <a:pt x="48" y="22"/>
                  </a:move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7" y="34"/>
                    <a:pt x="4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5" y="34"/>
                    <a:pt x="34" y="33"/>
                    <a:pt x="34" y="3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1"/>
                    <a:pt x="35" y="20"/>
                    <a:pt x="36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7" y="20"/>
                    <a:pt x="48" y="21"/>
                    <a:pt x="48" y="22"/>
                  </a:cubicBezTo>
                  <a:close/>
                  <a:moveTo>
                    <a:pt x="58" y="30"/>
                  </a:moveTo>
                  <a:cubicBezTo>
                    <a:pt x="50" y="30"/>
                    <a:pt x="50" y="30"/>
                    <a:pt x="50" y="30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58" y="3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grpSp>
        <p:nvGrpSpPr>
          <p:cNvPr id="4" name="Группа 161"/>
          <p:cNvGrpSpPr/>
          <p:nvPr/>
        </p:nvGrpSpPr>
        <p:grpSpPr>
          <a:xfrm>
            <a:off x="2527293" y="1052736"/>
            <a:ext cx="1569137" cy="1569591"/>
            <a:chOff x="2699792" y="764704"/>
            <a:chExt cx="1569137" cy="1569591"/>
          </a:xfrm>
        </p:grpSpPr>
        <p:sp>
          <p:nvSpPr>
            <p:cNvPr id="97" name="Oval 5"/>
            <p:cNvSpPr>
              <a:spLocks noChangeArrowheads="1"/>
            </p:cNvSpPr>
            <p:nvPr/>
          </p:nvSpPr>
          <p:spPr bwMode="auto">
            <a:xfrm>
              <a:off x="2845631" y="910584"/>
              <a:ext cx="1278385" cy="12787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137168" tIns="68584" rIns="137168" bIns="68584" numCol="1" anchor="t" anchorCtr="0" compatLnSpc="1">
              <a:prstTxWarp prst="textNoShape">
                <a:avLst/>
              </a:prstTxWarp>
            </a:bodyPr>
            <a:lstStyle/>
            <a:p>
              <a:endParaRPr lang="id-ID" sz="2701" dirty="0">
                <a:latin typeface="Lato Light"/>
              </a:endParaRPr>
            </a:p>
          </p:txBody>
        </p:sp>
        <p:grpSp>
          <p:nvGrpSpPr>
            <p:cNvPr id="5" name="Group 86"/>
            <p:cNvGrpSpPr/>
            <p:nvPr/>
          </p:nvGrpSpPr>
          <p:grpSpPr>
            <a:xfrm>
              <a:off x="2699792" y="764704"/>
              <a:ext cx="1569137" cy="1569591"/>
              <a:chOff x="9237196" y="2257147"/>
              <a:chExt cx="1868076" cy="186807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10612979" y="2394505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10193211" y="2257147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10914069" y="2743946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10914069" y="3213162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10612979" y="3632930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10193211" y="3936217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9723995" y="3936217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9374554" y="3632930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9237196" y="3213162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9237196" y="2743946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109" name="Freeform 16"/>
              <p:cNvSpPr>
                <a:spLocks/>
              </p:cNvSpPr>
              <p:nvPr/>
            </p:nvSpPr>
            <p:spPr bwMode="auto">
              <a:xfrm>
                <a:off x="9374554" y="2394505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9723995" y="2257147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</p:grpSp>
        <p:pic>
          <p:nvPicPr>
            <p:cNvPr id="156" name="Picture 2" descr="\\File_server\дркбису\Стратанализ\УСРиР\_ПРЕЗЕНТАЦИИ\_НОВЫЙ_КЛИПАРТ\9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40000"/>
            </a:blip>
            <a:srcRect/>
            <a:stretch>
              <a:fillRect/>
            </a:stretch>
          </p:blipFill>
          <p:spPr bwMode="auto">
            <a:xfrm>
              <a:off x="3105713" y="1188043"/>
              <a:ext cx="792088" cy="712880"/>
            </a:xfrm>
            <a:prstGeom prst="rect">
              <a:avLst/>
            </a:prstGeom>
            <a:noFill/>
          </p:spPr>
        </p:pic>
      </p:grpSp>
      <p:grpSp>
        <p:nvGrpSpPr>
          <p:cNvPr id="6" name="Группа 160"/>
          <p:cNvGrpSpPr/>
          <p:nvPr/>
        </p:nvGrpSpPr>
        <p:grpSpPr>
          <a:xfrm>
            <a:off x="302920" y="980728"/>
            <a:ext cx="1569137" cy="1569591"/>
            <a:chOff x="395536" y="791164"/>
            <a:chExt cx="1569137" cy="1569591"/>
          </a:xfrm>
        </p:grpSpPr>
        <p:grpSp>
          <p:nvGrpSpPr>
            <p:cNvPr id="7" name="Группа 159"/>
            <p:cNvGrpSpPr/>
            <p:nvPr/>
          </p:nvGrpSpPr>
          <p:grpSpPr>
            <a:xfrm>
              <a:off x="395536" y="791164"/>
              <a:ext cx="1569137" cy="1569591"/>
              <a:chOff x="395536" y="791164"/>
              <a:chExt cx="1569137" cy="1569591"/>
            </a:xfrm>
          </p:grpSpPr>
          <p:sp>
            <p:nvSpPr>
              <p:cNvPr id="55" name="Oval 5"/>
              <p:cNvSpPr>
                <a:spLocks noChangeArrowheads="1"/>
              </p:cNvSpPr>
              <p:nvPr/>
            </p:nvSpPr>
            <p:spPr bwMode="auto">
              <a:xfrm>
                <a:off x="541375" y="937044"/>
                <a:ext cx="1278385" cy="1278755"/>
              </a:xfrm>
              <a:prstGeom prst="ellipse">
                <a:avLst/>
              </a:prstGeom>
              <a:solidFill>
                <a:srgbClr val="00755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137168" tIns="68584" rIns="137168" bIns="68584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grpSp>
            <p:nvGrpSpPr>
              <p:cNvPr id="8" name="Group 24"/>
              <p:cNvGrpSpPr/>
              <p:nvPr/>
            </p:nvGrpSpPr>
            <p:grpSpPr>
              <a:xfrm>
                <a:off x="395536" y="791164"/>
                <a:ext cx="1569137" cy="1569591"/>
                <a:chOff x="1119258" y="2257147"/>
                <a:chExt cx="1868076" cy="1868076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7" name="Freeform 6"/>
                <p:cNvSpPr>
                  <a:spLocks/>
                </p:cNvSpPr>
                <p:nvPr/>
              </p:nvSpPr>
              <p:spPr bwMode="auto">
                <a:xfrm>
                  <a:off x="2495041" y="2394505"/>
                  <a:ext cx="356034" cy="354935"/>
                </a:xfrm>
                <a:custGeom>
                  <a:avLst/>
                  <a:gdLst>
                    <a:gd name="T0" fmla="*/ 207 w 207"/>
                    <a:gd name="T1" fmla="*/ 181 h 206"/>
                    <a:gd name="T2" fmla="*/ 26 w 207"/>
                    <a:gd name="T3" fmla="*/ 0 h 206"/>
                    <a:gd name="T4" fmla="*/ 0 w 207"/>
                    <a:gd name="T5" fmla="*/ 44 h 206"/>
                    <a:gd name="T6" fmla="*/ 163 w 207"/>
                    <a:gd name="T7" fmla="*/ 206 h 206"/>
                    <a:gd name="T8" fmla="*/ 207 w 207"/>
                    <a:gd name="T9" fmla="*/ 181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7" h="206">
                      <a:moveTo>
                        <a:pt x="207" y="181"/>
                      </a:moveTo>
                      <a:cubicBezTo>
                        <a:pt x="162" y="107"/>
                        <a:pt x="100" y="45"/>
                        <a:pt x="26" y="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66" y="85"/>
                        <a:pt x="122" y="140"/>
                        <a:pt x="163" y="206"/>
                      </a:cubicBezTo>
                      <a:lnTo>
                        <a:pt x="207" y="181"/>
                      </a:lnTo>
                      <a:close/>
                    </a:path>
                  </a:pathLst>
                </a:custGeom>
                <a:solidFill>
                  <a:srgbClr val="00755A"/>
                </a:solidFill>
                <a:ln>
                  <a:noFill/>
                </a:ln>
                <a:extLst/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701" dirty="0">
                    <a:latin typeface="Lato Light"/>
                  </a:endParaRPr>
                </a:p>
              </p:txBody>
            </p:sp>
            <p:sp>
              <p:nvSpPr>
                <p:cNvPr id="58" name="Freeform 7"/>
                <p:cNvSpPr>
                  <a:spLocks/>
                </p:cNvSpPr>
                <p:nvPr/>
              </p:nvSpPr>
              <p:spPr bwMode="auto">
                <a:xfrm>
                  <a:off x="2075273" y="2257147"/>
                  <a:ext cx="427460" cy="191203"/>
                </a:xfrm>
                <a:custGeom>
                  <a:avLst/>
                  <a:gdLst>
                    <a:gd name="T0" fmla="*/ 0 w 248"/>
                    <a:gd name="T1" fmla="*/ 0 h 111"/>
                    <a:gd name="T2" fmla="*/ 0 w 248"/>
                    <a:gd name="T3" fmla="*/ 51 h 111"/>
                    <a:gd name="T4" fmla="*/ 222 w 248"/>
                    <a:gd name="T5" fmla="*/ 111 h 111"/>
                    <a:gd name="T6" fmla="*/ 248 w 248"/>
                    <a:gd name="T7" fmla="*/ 67 h 111"/>
                    <a:gd name="T8" fmla="*/ 0 w 248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8" h="111">
                      <a:moveTo>
                        <a:pt x="0" y="0"/>
                      </a:move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80" y="53"/>
                        <a:pt x="156" y="75"/>
                        <a:pt x="222" y="111"/>
                      </a:cubicBezTo>
                      <a:cubicBezTo>
                        <a:pt x="248" y="67"/>
                        <a:pt x="248" y="67"/>
                        <a:pt x="248" y="67"/>
                      </a:cubicBezTo>
                      <a:cubicBezTo>
                        <a:pt x="174" y="26"/>
                        <a:pt x="90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755A"/>
                </a:solidFill>
                <a:ln>
                  <a:noFill/>
                </a:ln>
                <a:extLst/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701" dirty="0">
                    <a:latin typeface="Lato Light"/>
                  </a:endParaRPr>
                </a:p>
              </p:txBody>
            </p:sp>
            <p:sp>
              <p:nvSpPr>
                <p:cNvPr id="59" name="Freeform 8"/>
                <p:cNvSpPr>
                  <a:spLocks/>
                </p:cNvSpPr>
                <p:nvPr/>
              </p:nvSpPr>
              <p:spPr bwMode="auto">
                <a:xfrm>
                  <a:off x="2796131" y="2743946"/>
                  <a:ext cx="191203" cy="425262"/>
                </a:xfrm>
                <a:custGeom>
                  <a:avLst/>
                  <a:gdLst>
                    <a:gd name="T0" fmla="*/ 45 w 111"/>
                    <a:gd name="T1" fmla="*/ 0 h 247"/>
                    <a:gd name="T2" fmla="*/ 0 w 111"/>
                    <a:gd name="T3" fmla="*/ 26 h 247"/>
                    <a:gd name="T4" fmla="*/ 60 w 111"/>
                    <a:gd name="T5" fmla="*/ 247 h 247"/>
                    <a:gd name="T6" fmla="*/ 111 w 111"/>
                    <a:gd name="T7" fmla="*/ 247 h 247"/>
                    <a:gd name="T8" fmla="*/ 45 w 111"/>
                    <a:gd name="T9" fmla="*/ 0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7">
                      <a:moveTo>
                        <a:pt x="45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37" y="92"/>
                        <a:pt x="58" y="167"/>
                        <a:pt x="60" y="247"/>
                      </a:cubicBezTo>
                      <a:cubicBezTo>
                        <a:pt x="111" y="247"/>
                        <a:pt x="111" y="247"/>
                        <a:pt x="111" y="247"/>
                      </a:cubicBezTo>
                      <a:cubicBezTo>
                        <a:pt x="109" y="158"/>
                        <a:pt x="85" y="74"/>
                        <a:pt x="45" y="0"/>
                      </a:cubicBezTo>
                      <a:close/>
                    </a:path>
                  </a:pathLst>
                </a:custGeom>
                <a:solidFill>
                  <a:srgbClr val="00755A"/>
                </a:solidFill>
                <a:ln>
                  <a:noFill/>
                </a:ln>
                <a:extLst/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701" dirty="0">
                    <a:latin typeface="Lato Light"/>
                  </a:endParaRPr>
                </a:p>
              </p:txBody>
            </p:sp>
            <p:sp>
              <p:nvSpPr>
                <p:cNvPr id="60" name="Freeform 9"/>
                <p:cNvSpPr>
                  <a:spLocks/>
                </p:cNvSpPr>
                <p:nvPr/>
              </p:nvSpPr>
              <p:spPr bwMode="auto">
                <a:xfrm>
                  <a:off x="2796131" y="3213162"/>
                  <a:ext cx="191203" cy="427460"/>
                </a:xfrm>
                <a:custGeom>
                  <a:avLst/>
                  <a:gdLst>
                    <a:gd name="T0" fmla="*/ 60 w 111"/>
                    <a:gd name="T1" fmla="*/ 0 h 248"/>
                    <a:gd name="T2" fmla="*/ 0 w 111"/>
                    <a:gd name="T3" fmla="*/ 222 h 248"/>
                    <a:gd name="T4" fmla="*/ 45 w 111"/>
                    <a:gd name="T5" fmla="*/ 248 h 248"/>
                    <a:gd name="T6" fmla="*/ 111 w 111"/>
                    <a:gd name="T7" fmla="*/ 0 h 248"/>
                    <a:gd name="T8" fmla="*/ 60 w 111"/>
                    <a:gd name="T9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8">
                      <a:moveTo>
                        <a:pt x="60" y="0"/>
                      </a:moveTo>
                      <a:cubicBezTo>
                        <a:pt x="58" y="80"/>
                        <a:pt x="37" y="156"/>
                        <a:pt x="0" y="222"/>
                      </a:cubicBezTo>
                      <a:cubicBezTo>
                        <a:pt x="45" y="248"/>
                        <a:pt x="45" y="248"/>
                        <a:pt x="45" y="248"/>
                      </a:cubicBezTo>
                      <a:cubicBezTo>
                        <a:pt x="85" y="174"/>
                        <a:pt x="109" y="90"/>
                        <a:pt x="111" y="0"/>
                      </a:cubicBez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00755A"/>
                </a:solidFill>
                <a:ln>
                  <a:noFill/>
                </a:ln>
                <a:extLst/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701" dirty="0">
                    <a:latin typeface="Lato Light"/>
                  </a:endParaRPr>
                </a:p>
              </p:txBody>
            </p:sp>
            <p:sp>
              <p:nvSpPr>
                <p:cNvPr id="61" name="Freeform 10"/>
                <p:cNvSpPr>
                  <a:spLocks/>
                </p:cNvSpPr>
                <p:nvPr/>
              </p:nvSpPr>
              <p:spPr bwMode="auto">
                <a:xfrm>
                  <a:off x="2495041" y="3632930"/>
                  <a:ext cx="356034" cy="356034"/>
                </a:xfrm>
                <a:custGeom>
                  <a:avLst/>
                  <a:gdLst>
                    <a:gd name="T0" fmla="*/ 207 w 207"/>
                    <a:gd name="T1" fmla="*/ 26 h 207"/>
                    <a:gd name="T2" fmla="*/ 163 w 207"/>
                    <a:gd name="T3" fmla="*/ 0 h 207"/>
                    <a:gd name="T4" fmla="*/ 0 w 207"/>
                    <a:gd name="T5" fmla="*/ 163 h 207"/>
                    <a:gd name="T6" fmla="*/ 26 w 207"/>
                    <a:gd name="T7" fmla="*/ 207 h 207"/>
                    <a:gd name="T8" fmla="*/ 207 w 207"/>
                    <a:gd name="T9" fmla="*/ 26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7" h="207">
                      <a:moveTo>
                        <a:pt x="207" y="26"/>
                      </a:moveTo>
                      <a:cubicBezTo>
                        <a:pt x="163" y="0"/>
                        <a:pt x="163" y="0"/>
                        <a:pt x="163" y="0"/>
                      </a:cubicBezTo>
                      <a:cubicBezTo>
                        <a:pt x="122" y="66"/>
                        <a:pt x="66" y="122"/>
                        <a:pt x="0" y="163"/>
                      </a:cubicBezTo>
                      <a:cubicBezTo>
                        <a:pt x="26" y="207"/>
                        <a:pt x="26" y="207"/>
                        <a:pt x="26" y="207"/>
                      </a:cubicBezTo>
                      <a:cubicBezTo>
                        <a:pt x="100" y="162"/>
                        <a:pt x="162" y="100"/>
                        <a:pt x="207" y="26"/>
                      </a:cubicBezTo>
                      <a:close/>
                    </a:path>
                  </a:pathLst>
                </a:custGeom>
                <a:solidFill>
                  <a:srgbClr val="00755A"/>
                </a:solidFill>
                <a:ln>
                  <a:noFill/>
                </a:ln>
                <a:extLst/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701" dirty="0">
                    <a:latin typeface="Lato Light"/>
                  </a:endParaRPr>
                </a:p>
              </p:txBody>
            </p:sp>
            <p:sp>
              <p:nvSpPr>
                <p:cNvPr id="62" name="Freeform 11"/>
                <p:cNvSpPr>
                  <a:spLocks/>
                </p:cNvSpPr>
                <p:nvPr/>
              </p:nvSpPr>
              <p:spPr bwMode="auto">
                <a:xfrm>
                  <a:off x="2075273" y="3936217"/>
                  <a:ext cx="427460" cy="189006"/>
                </a:xfrm>
                <a:custGeom>
                  <a:avLst/>
                  <a:gdLst>
                    <a:gd name="T0" fmla="*/ 248 w 248"/>
                    <a:gd name="T1" fmla="*/ 44 h 110"/>
                    <a:gd name="T2" fmla="*/ 222 w 248"/>
                    <a:gd name="T3" fmla="*/ 0 h 110"/>
                    <a:gd name="T4" fmla="*/ 0 w 248"/>
                    <a:gd name="T5" fmla="*/ 59 h 110"/>
                    <a:gd name="T6" fmla="*/ 0 w 248"/>
                    <a:gd name="T7" fmla="*/ 110 h 110"/>
                    <a:gd name="T8" fmla="*/ 248 w 248"/>
                    <a:gd name="T9" fmla="*/ 44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8" h="110">
                      <a:moveTo>
                        <a:pt x="248" y="44"/>
                      </a:moveTo>
                      <a:cubicBezTo>
                        <a:pt x="222" y="0"/>
                        <a:pt x="222" y="0"/>
                        <a:pt x="222" y="0"/>
                      </a:cubicBezTo>
                      <a:cubicBezTo>
                        <a:pt x="156" y="36"/>
                        <a:pt x="80" y="57"/>
                        <a:pt x="0" y="59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90" y="108"/>
                        <a:pt x="174" y="84"/>
                        <a:pt x="248" y="44"/>
                      </a:cubicBezTo>
                      <a:close/>
                    </a:path>
                  </a:pathLst>
                </a:custGeom>
                <a:solidFill>
                  <a:srgbClr val="00755A"/>
                </a:solidFill>
                <a:ln>
                  <a:noFill/>
                </a:ln>
                <a:extLst/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701" dirty="0">
                    <a:latin typeface="Lato Light"/>
                  </a:endParaRPr>
                </a:p>
              </p:txBody>
            </p:sp>
            <p:sp>
              <p:nvSpPr>
                <p:cNvPr id="63" name="Freeform 12"/>
                <p:cNvSpPr>
                  <a:spLocks/>
                </p:cNvSpPr>
                <p:nvPr/>
              </p:nvSpPr>
              <p:spPr bwMode="auto">
                <a:xfrm>
                  <a:off x="1606057" y="3936217"/>
                  <a:ext cx="425262" cy="189006"/>
                </a:xfrm>
                <a:custGeom>
                  <a:avLst/>
                  <a:gdLst>
                    <a:gd name="T0" fmla="*/ 0 w 247"/>
                    <a:gd name="T1" fmla="*/ 44 h 110"/>
                    <a:gd name="T2" fmla="*/ 247 w 247"/>
                    <a:gd name="T3" fmla="*/ 110 h 110"/>
                    <a:gd name="T4" fmla="*/ 247 w 247"/>
                    <a:gd name="T5" fmla="*/ 59 h 110"/>
                    <a:gd name="T6" fmla="*/ 26 w 247"/>
                    <a:gd name="T7" fmla="*/ 0 h 110"/>
                    <a:gd name="T8" fmla="*/ 0 w 247"/>
                    <a:gd name="T9" fmla="*/ 44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7" h="110">
                      <a:moveTo>
                        <a:pt x="0" y="44"/>
                      </a:moveTo>
                      <a:cubicBezTo>
                        <a:pt x="74" y="84"/>
                        <a:pt x="158" y="108"/>
                        <a:pt x="247" y="110"/>
                      </a:cubicBezTo>
                      <a:cubicBezTo>
                        <a:pt x="247" y="59"/>
                        <a:pt x="247" y="59"/>
                        <a:pt x="247" y="59"/>
                      </a:cubicBezTo>
                      <a:cubicBezTo>
                        <a:pt x="167" y="57"/>
                        <a:pt x="92" y="36"/>
                        <a:pt x="26" y="0"/>
                      </a:cubicBez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00755A"/>
                </a:solidFill>
                <a:ln>
                  <a:noFill/>
                </a:ln>
                <a:extLst/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701" dirty="0">
                    <a:latin typeface="Lato Light"/>
                  </a:endParaRPr>
                </a:p>
              </p:txBody>
            </p:sp>
            <p:sp>
              <p:nvSpPr>
                <p:cNvPr id="64" name="Freeform 13"/>
                <p:cNvSpPr>
                  <a:spLocks/>
                </p:cNvSpPr>
                <p:nvPr/>
              </p:nvSpPr>
              <p:spPr bwMode="auto">
                <a:xfrm>
                  <a:off x="1256616" y="3632930"/>
                  <a:ext cx="354935" cy="356034"/>
                </a:xfrm>
                <a:custGeom>
                  <a:avLst/>
                  <a:gdLst>
                    <a:gd name="T0" fmla="*/ 44 w 206"/>
                    <a:gd name="T1" fmla="*/ 0 h 207"/>
                    <a:gd name="T2" fmla="*/ 0 w 206"/>
                    <a:gd name="T3" fmla="*/ 26 h 207"/>
                    <a:gd name="T4" fmla="*/ 181 w 206"/>
                    <a:gd name="T5" fmla="*/ 207 h 207"/>
                    <a:gd name="T6" fmla="*/ 206 w 206"/>
                    <a:gd name="T7" fmla="*/ 163 h 207"/>
                    <a:gd name="T8" fmla="*/ 44 w 206"/>
                    <a:gd name="T9" fmla="*/ 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207">
                      <a:moveTo>
                        <a:pt x="44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45" y="100"/>
                        <a:pt x="107" y="162"/>
                        <a:pt x="181" y="207"/>
                      </a:cubicBezTo>
                      <a:cubicBezTo>
                        <a:pt x="206" y="163"/>
                        <a:pt x="206" y="163"/>
                        <a:pt x="206" y="163"/>
                      </a:cubicBezTo>
                      <a:cubicBezTo>
                        <a:pt x="140" y="122"/>
                        <a:pt x="85" y="66"/>
                        <a:pt x="44" y="0"/>
                      </a:cubicBezTo>
                      <a:close/>
                    </a:path>
                  </a:pathLst>
                </a:custGeom>
                <a:solidFill>
                  <a:srgbClr val="00755A"/>
                </a:solidFill>
                <a:ln>
                  <a:noFill/>
                </a:ln>
                <a:extLst/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701" dirty="0">
                    <a:latin typeface="Lato Light"/>
                  </a:endParaRPr>
                </a:p>
              </p:txBody>
            </p:sp>
            <p:sp>
              <p:nvSpPr>
                <p:cNvPr id="65" name="Freeform 14"/>
                <p:cNvSpPr>
                  <a:spLocks/>
                </p:cNvSpPr>
                <p:nvPr/>
              </p:nvSpPr>
              <p:spPr bwMode="auto">
                <a:xfrm>
                  <a:off x="1119258" y="3213162"/>
                  <a:ext cx="191203" cy="427460"/>
                </a:xfrm>
                <a:custGeom>
                  <a:avLst/>
                  <a:gdLst>
                    <a:gd name="T0" fmla="*/ 0 w 111"/>
                    <a:gd name="T1" fmla="*/ 0 h 248"/>
                    <a:gd name="T2" fmla="*/ 67 w 111"/>
                    <a:gd name="T3" fmla="*/ 248 h 248"/>
                    <a:gd name="T4" fmla="*/ 111 w 111"/>
                    <a:gd name="T5" fmla="*/ 222 h 248"/>
                    <a:gd name="T6" fmla="*/ 51 w 111"/>
                    <a:gd name="T7" fmla="*/ 0 h 248"/>
                    <a:gd name="T8" fmla="*/ 0 w 111"/>
                    <a:gd name="T9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8">
                      <a:moveTo>
                        <a:pt x="0" y="0"/>
                      </a:moveTo>
                      <a:cubicBezTo>
                        <a:pt x="2" y="90"/>
                        <a:pt x="26" y="174"/>
                        <a:pt x="67" y="248"/>
                      </a:cubicBezTo>
                      <a:cubicBezTo>
                        <a:pt x="111" y="222"/>
                        <a:pt x="111" y="222"/>
                        <a:pt x="111" y="222"/>
                      </a:cubicBezTo>
                      <a:cubicBezTo>
                        <a:pt x="75" y="156"/>
                        <a:pt x="53" y="80"/>
                        <a:pt x="5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755A"/>
                </a:solidFill>
                <a:ln>
                  <a:noFill/>
                </a:ln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701" dirty="0">
                    <a:latin typeface="Lato Light"/>
                  </a:endParaRPr>
                </a:p>
              </p:txBody>
            </p:sp>
            <p:sp>
              <p:nvSpPr>
                <p:cNvPr id="66" name="Freeform 15"/>
                <p:cNvSpPr>
                  <a:spLocks/>
                </p:cNvSpPr>
                <p:nvPr/>
              </p:nvSpPr>
              <p:spPr bwMode="auto">
                <a:xfrm>
                  <a:off x="1119258" y="2743946"/>
                  <a:ext cx="191203" cy="425262"/>
                </a:xfrm>
                <a:custGeom>
                  <a:avLst/>
                  <a:gdLst>
                    <a:gd name="T0" fmla="*/ 51 w 111"/>
                    <a:gd name="T1" fmla="*/ 247 h 247"/>
                    <a:gd name="T2" fmla="*/ 111 w 111"/>
                    <a:gd name="T3" fmla="*/ 26 h 247"/>
                    <a:gd name="T4" fmla="*/ 67 w 111"/>
                    <a:gd name="T5" fmla="*/ 0 h 247"/>
                    <a:gd name="T6" fmla="*/ 0 w 111"/>
                    <a:gd name="T7" fmla="*/ 247 h 247"/>
                    <a:gd name="T8" fmla="*/ 51 w 111"/>
                    <a:gd name="T9" fmla="*/ 247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7">
                      <a:moveTo>
                        <a:pt x="51" y="247"/>
                      </a:moveTo>
                      <a:cubicBezTo>
                        <a:pt x="53" y="167"/>
                        <a:pt x="75" y="92"/>
                        <a:pt x="111" y="26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74"/>
                        <a:pt x="2" y="158"/>
                        <a:pt x="0" y="247"/>
                      </a:cubicBezTo>
                      <a:lnTo>
                        <a:pt x="51" y="247"/>
                      </a:lnTo>
                      <a:close/>
                    </a:path>
                  </a:pathLst>
                </a:custGeom>
                <a:solidFill>
                  <a:srgbClr val="00755A"/>
                </a:solidFill>
                <a:ln>
                  <a:noFill/>
                </a:ln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701" dirty="0">
                    <a:latin typeface="Lato Light"/>
                  </a:endParaRPr>
                </a:p>
              </p:txBody>
            </p:sp>
            <p:sp>
              <p:nvSpPr>
                <p:cNvPr id="67" name="Freeform 16"/>
                <p:cNvSpPr>
                  <a:spLocks/>
                </p:cNvSpPr>
                <p:nvPr/>
              </p:nvSpPr>
              <p:spPr bwMode="auto">
                <a:xfrm>
                  <a:off x="1256616" y="2394505"/>
                  <a:ext cx="354935" cy="354935"/>
                </a:xfrm>
                <a:custGeom>
                  <a:avLst/>
                  <a:gdLst>
                    <a:gd name="T0" fmla="*/ 0 w 206"/>
                    <a:gd name="T1" fmla="*/ 181 h 206"/>
                    <a:gd name="T2" fmla="*/ 44 w 206"/>
                    <a:gd name="T3" fmla="*/ 206 h 206"/>
                    <a:gd name="T4" fmla="*/ 206 w 206"/>
                    <a:gd name="T5" fmla="*/ 44 h 206"/>
                    <a:gd name="T6" fmla="*/ 181 w 206"/>
                    <a:gd name="T7" fmla="*/ 0 h 206"/>
                    <a:gd name="T8" fmla="*/ 0 w 206"/>
                    <a:gd name="T9" fmla="*/ 181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206">
                      <a:moveTo>
                        <a:pt x="0" y="181"/>
                      </a:moveTo>
                      <a:cubicBezTo>
                        <a:pt x="44" y="206"/>
                        <a:pt x="44" y="206"/>
                        <a:pt x="44" y="206"/>
                      </a:cubicBezTo>
                      <a:cubicBezTo>
                        <a:pt x="85" y="140"/>
                        <a:pt x="140" y="85"/>
                        <a:pt x="206" y="44"/>
                      </a:cubicBezTo>
                      <a:cubicBezTo>
                        <a:pt x="181" y="0"/>
                        <a:pt x="181" y="0"/>
                        <a:pt x="181" y="0"/>
                      </a:cubicBezTo>
                      <a:cubicBezTo>
                        <a:pt x="107" y="45"/>
                        <a:pt x="45" y="107"/>
                        <a:pt x="0" y="181"/>
                      </a:cubicBezTo>
                      <a:close/>
                    </a:path>
                  </a:pathLst>
                </a:custGeom>
                <a:solidFill>
                  <a:srgbClr val="00755A"/>
                </a:solidFill>
                <a:ln>
                  <a:noFill/>
                </a:ln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701" dirty="0">
                    <a:latin typeface="Lato Light"/>
                  </a:endParaRPr>
                </a:p>
              </p:txBody>
            </p:sp>
            <p:sp>
              <p:nvSpPr>
                <p:cNvPr id="68" name="Freeform 17"/>
                <p:cNvSpPr>
                  <a:spLocks/>
                </p:cNvSpPr>
                <p:nvPr/>
              </p:nvSpPr>
              <p:spPr bwMode="auto">
                <a:xfrm>
                  <a:off x="1606057" y="2257147"/>
                  <a:ext cx="425262" cy="191203"/>
                </a:xfrm>
                <a:custGeom>
                  <a:avLst/>
                  <a:gdLst>
                    <a:gd name="T0" fmla="*/ 0 w 247"/>
                    <a:gd name="T1" fmla="*/ 67 h 111"/>
                    <a:gd name="T2" fmla="*/ 25 w 247"/>
                    <a:gd name="T3" fmla="*/ 111 h 111"/>
                    <a:gd name="T4" fmla="*/ 247 w 247"/>
                    <a:gd name="T5" fmla="*/ 51 h 111"/>
                    <a:gd name="T6" fmla="*/ 247 w 247"/>
                    <a:gd name="T7" fmla="*/ 0 h 111"/>
                    <a:gd name="T8" fmla="*/ 0 w 247"/>
                    <a:gd name="T9" fmla="*/ 67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7" h="111">
                      <a:moveTo>
                        <a:pt x="0" y="67"/>
                      </a:moveTo>
                      <a:cubicBezTo>
                        <a:pt x="25" y="111"/>
                        <a:pt x="25" y="111"/>
                        <a:pt x="25" y="111"/>
                      </a:cubicBezTo>
                      <a:cubicBezTo>
                        <a:pt x="92" y="75"/>
                        <a:pt x="167" y="53"/>
                        <a:pt x="247" y="51"/>
                      </a:cubicBezTo>
                      <a:cubicBezTo>
                        <a:pt x="247" y="0"/>
                        <a:pt x="247" y="0"/>
                        <a:pt x="247" y="0"/>
                      </a:cubicBezTo>
                      <a:cubicBezTo>
                        <a:pt x="158" y="2"/>
                        <a:pt x="74" y="26"/>
                        <a:pt x="0" y="67"/>
                      </a:cubicBezTo>
                      <a:close/>
                    </a:path>
                  </a:pathLst>
                </a:custGeom>
                <a:solidFill>
                  <a:schemeClr val="accent3">
                    <a:alpha val="25000"/>
                  </a:schemeClr>
                </a:solidFill>
                <a:ln>
                  <a:noFill/>
                </a:ln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701" dirty="0">
                    <a:latin typeface="Lato Light"/>
                  </a:endParaRPr>
                </a:p>
              </p:txBody>
            </p:sp>
          </p:grpSp>
        </p:grpSp>
        <p:sp>
          <p:nvSpPr>
            <p:cNvPr id="157" name="Freeform 135"/>
            <p:cNvSpPr>
              <a:spLocks noEditPoints="1"/>
            </p:cNvSpPr>
            <p:nvPr/>
          </p:nvSpPr>
          <p:spPr bwMode="auto">
            <a:xfrm>
              <a:off x="827584" y="1196752"/>
              <a:ext cx="720080" cy="720080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9" name="Группа 163"/>
          <p:cNvGrpSpPr/>
          <p:nvPr/>
        </p:nvGrpSpPr>
        <p:grpSpPr>
          <a:xfrm>
            <a:off x="7092282" y="1196752"/>
            <a:ext cx="1569137" cy="1569591"/>
            <a:chOff x="7164288" y="764704"/>
            <a:chExt cx="1569137" cy="1569591"/>
          </a:xfrm>
        </p:grpSpPr>
        <p:sp>
          <p:nvSpPr>
            <p:cNvPr id="69" name="Oval 5"/>
            <p:cNvSpPr>
              <a:spLocks noChangeArrowheads="1"/>
            </p:cNvSpPr>
            <p:nvPr/>
          </p:nvSpPr>
          <p:spPr bwMode="auto">
            <a:xfrm>
              <a:off x="7310127" y="910585"/>
              <a:ext cx="1278385" cy="127875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137168" tIns="68584" rIns="137168" bIns="68584" numCol="1" anchor="t" anchorCtr="0" compatLnSpc="1">
              <a:prstTxWarp prst="textNoShape">
                <a:avLst/>
              </a:prstTxWarp>
            </a:bodyPr>
            <a:lstStyle/>
            <a:p>
              <a:endParaRPr lang="id-ID" sz="2701" dirty="0">
                <a:latin typeface="Lato Light"/>
              </a:endParaRPr>
            </a:p>
          </p:txBody>
        </p:sp>
        <p:grpSp>
          <p:nvGrpSpPr>
            <p:cNvPr id="10" name="Group 38"/>
            <p:cNvGrpSpPr/>
            <p:nvPr/>
          </p:nvGrpSpPr>
          <p:grpSpPr>
            <a:xfrm>
              <a:off x="7164288" y="764704"/>
              <a:ext cx="1569137" cy="1569591"/>
              <a:chOff x="3800237" y="2257147"/>
              <a:chExt cx="1868076" cy="186807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1" name="Freeform 6"/>
              <p:cNvSpPr>
                <a:spLocks/>
              </p:cNvSpPr>
              <p:nvPr/>
            </p:nvSpPr>
            <p:spPr bwMode="auto">
              <a:xfrm>
                <a:off x="5176020" y="2394505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72" name="Freeform 7"/>
              <p:cNvSpPr>
                <a:spLocks/>
              </p:cNvSpPr>
              <p:nvPr/>
            </p:nvSpPr>
            <p:spPr bwMode="auto">
              <a:xfrm>
                <a:off x="4756252" y="2257147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73" name="Freeform 8"/>
              <p:cNvSpPr>
                <a:spLocks/>
              </p:cNvSpPr>
              <p:nvPr/>
            </p:nvSpPr>
            <p:spPr bwMode="auto">
              <a:xfrm>
                <a:off x="5477110" y="2743946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74" name="Freeform 9"/>
              <p:cNvSpPr>
                <a:spLocks/>
              </p:cNvSpPr>
              <p:nvPr/>
            </p:nvSpPr>
            <p:spPr bwMode="auto">
              <a:xfrm>
                <a:off x="5477110" y="3213162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75" name="Freeform 10"/>
              <p:cNvSpPr>
                <a:spLocks/>
              </p:cNvSpPr>
              <p:nvPr/>
            </p:nvSpPr>
            <p:spPr bwMode="auto">
              <a:xfrm>
                <a:off x="5176020" y="3632930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76" name="Freeform 11"/>
              <p:cNvSpPr>
                <a:spLocks/>
              </p:cNvSpPr>
              <p:nvPr/>
            </p:nvSpPr>
            <p:spPr bwMode="auto">
              <a:xfrm>
                <a:off x="4756252" y="3936217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77" name="Freeform 12"/>
              <p:cNvSpPr>
                <a:spLocks/>
              </p:cNvSpPr>
              <p:nvPr/>
            </p:nvSpPr>
            <p:spPr bwMode="auto">
              <a:xfrm>
                <a:off x="4287036" y="3936217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78" name="Freeform 13"/>
              <p:cNvSpPr>
                <a:spLocks/>
              </p:cNvSpPr>
              <p:nvPr/>
            </p:nvSpPr>
            <p:spPr bwMode="auto">
              <a:xfrm>
                <a:off x="3937595" y="3632930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79" name="Freeform 14"/>
              <p:cNvSpPr>
                <a:spLocks/>
              </p:cNvSpPr>
              <p:nvPr/>
            </p:nvSpPr>
            <p:spPr bwMode="auto">
              <a:xfrm>
                <a:off x="3800237" y="3213162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80" name="Freeform 15"/>
              <p:cNvSpPr>
                <a:spLocks/>
              </p:cNvSpPr>
              <p:nvPr/>
            </p:nvSpPr>
            <p:spPr bwMode="auto">
              <a:xfrm>
                <a:off x="3800237" y="2743946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82" name="Freeform 17"/>
              <p:cNvSpPr>
                <a:spLocks/>
              </p:cNvSpPr>
              <p:nvPr/>
            </p:nvSpPr>
            <p:spPr bwMode="auto">
              <a:xfrm>
                <a:off x="4287036" y="2257147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  <p:sp>
            <p:nvSpPr>
              <p:cNvPr id="81" name="Freeform 16"/>
              <p:cNvSpPr>
                <a:spLocks/>
              </p:cNvSpPr>
              <p:nvPr/>
            </p:nvSpPr>
            <p:spPr bwMode="auto">
              <a:xfrm>
                <a:off x="3937595" y="2394505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701" dirty="0">
                  <a:latin typeface="Lato Light"/>
                </a:endParaRPr>
              </a:p>
            </p:txBody>
          </p:sp>
        </p:grpSp>
        <p:sp>
          <p:nvSpPr>
            <p:cNvPr id="158" name="Прямоугольник 157"/>
            <p:cNvSpPr/>
            <p:nvPr/>
          </p:nvSpPr>
          <p:spPr>
            <a:xfrm>
              <a:off x="7236296" y="1196752"/>
              <a:ext cx="1475656" cy="6926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000" b="1" dirty="0">
                  <a:solidFill>
                    <a:schemeClr val="bg1"/>
                  </a:solidFill>
                </a:rPr>
                <a:t>%</a:t>
              </a:r>
            </a:p>
          </p:txBody>
        </p:sp>
      </p:grpSp>
      <p:sp>
        <p:nvSpPr>
          <p:cNvPr id="159" name="Прямоугольник 158"/>
          <p:cNvSpPr/>
          <p:nvPr/>
        </p:nvSpPr>
        <p:spPr>
          <a:xfrm>
            <a:off x="141916" y="2883482"/>
            <a:ext cx="2144491" cy="2516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85725" indent="-857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1200" b="1" dirty="0">
                <a:solidFill>
                  <a:srgbClr val="00755A"/>
                </a:solidFill>
                <a:latin typeface="Arial Narrow" pitchFamily="34" charset="0"/>
              </a:rPr>
              <a:t>МСП ДОВЕРЯЮТ СВОЕ РАЗВИТИЕ </a:t>
            </a:r>
            <a:r>
              <a:rPr lang="ru-RU" sz="1200" b="1" dirty="0" smtClean="0">
                <a:solidFill>
                  <a:srgbClr val="00755A"/>
                </a:solidFill>
                <a:latin typeface="Arial Narrow" pitchFamily="34" charset="0"/>
              </a:rPr>
              <a:t>ОБЩЕСТВУ </a:t>
            </a:r>
          </a:p>
          <a:p>
            <a:pPr marL="85725" indent="-857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755A"/>
                </a:solidFill>
                <a:latin typeface="Arial Narrow" pitchFamily="34" charset="0"/>
              </a:rPr>
              <a:t>МЕХАНИЗМ </a:t>
            </a:r>
            <a:r>
              <a:rPr lang="ru-RU" sz="1200" dirty="0">
                <a:solidFill>
                  <a:srgbClr val="00755A"/>
                </a:solidFill>
                <a:latin typeface="Arial Narrow" pitchFamily="34" charset="0"/>
              </a:rPr>
              <a:t>СУБСИДИРОВАНИЯ ЛИЗИНГА РЕАЛИЗУЕТСЯ </a:t>
            </a:r>
            <a:br>
              <a:rPr lang="ru-RU" sz="1200" dirty="0">
                <a:solidFill>
                  <a:srgbClr val="00755A"/>
                </a:solidFill>
                <a:latin typeface="Arial Narrow" pitchFamily="34" charset="0"/>
              </a:rPr>
            </a:br>
            <a:r>
              <a:rPr lang="ru-RU" sz="1200" b="1" dirty="0">
                <a:solidFill>
                  <a:srgbClr val="00755A"/>
                </a:solidFill>
                <a:latin typeface="Arial Narrow" pitchFamily="34" charset="0"/>
              </a:rPr>
              <a:t>В </a:t>
            </a:r>
            <a:r>
              <a:rPr lang="ru-RU" sz="1200" b="1" dirty="0" smtClean="0">
                <a:solidFill>
                  <a:srgbClr val="00755A"/>
                </a:solidFill>
                <a:latin typeface="Arial Narrow" pitchFamily="34" charset="0"/>
              </a:rPr>
              <a:t>54 </a:t>
            </a:r>
            <a:r>
              <a:rPr lang="ru-RU" sz="1200" b="1" dirty="0">
                <a:solidFill>
                  <a:srgbClr val="00755A"/>
                </a:solidFill>
                <a:latin typeface="Arial Narrow" pitchFamily="34" charset="0"/>
              </a:rPr>
              <a:t>СУБЪЕКТАХ РФ</a:t>
            </a:r>
          </a:p>
          <a:p>
            <a:pPr marL="85725" indent="-857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755A"/>
                </a:solidFill>
                <a:latin typeface="Arial Narrow" pitchFamily="34" charset="0"/>
              </a:rPr>
              <a:t>ДОЛЯ МСП В ПОРТФЕЛЕ – </a:t>
            </a:r>
            <a:r>
              <a:rPr lang="ru-RU" sz="1200" b="1" dirty="0" smtClean="0">
                <a:solidFill>
                  <a:srgbClr val="00755A"/>
                </a:solidFill>
                <a:latin typeface="Arial Narrow" pitchFamily="34" charset="0"/>
              </a:rPr>
              <a:t>90%</a:t>
            </a:r>
            <a:endParaRPr lang="ru-RU" sz="1200" b="1" dirty="0">
              <a:solidFill>
                <a:srgbClr val="00755A"/>
              </a:solidFill>
              <a:latin typeface="Arial Narrow" pitchFamily="34" charset="0"/>
            </a:endParaRPr>
          </a:p>
          <a:p>
            <a:pPr marL="85725" indent="-857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755A"/>
                </a:solidFill>
                <a:latin typeface="Arial Narrow" pitchFamily="34" charset="0"/>
              </a:rPr>
              <a:t>БОЛЕЕ </a:t>
            </a:r>
            <a:r>
              <a:rPr lang="ru-RU" sz="1200" b="1" dirty="0">
                <a:solidFill>
                  <a:srgbClr val="00755A"/>
                </a:solidFill>
                <a:latin typeface="Arial Narrow" pitchFamily="34" charset="0"/>
              </a:rPr>
              <a:t>18 ТЫС. </a:t>
            </a:r>
            <a:r>
              <a:rPr lang="ru-RU" sz="1200" dirty="0">
                <a:solidFill>
                  <a:srgbClr val="00755A"/>
                </a:solidFill>
                <a:latin typeface="Arial Narrow" pitchFamily="34" charset="0"/>
              </a:rPr>
              <a:t>КОНТРАГЕНТОВ В КЛИЕНТСКОЙ </a:t>
            </a:r>
            <a:r>
              <a:rPr lang="ru-RU" sz="1200" dirty="0" smtClean="0">
                <a:solidFill>
                  <a:srgbClr val="00755A"/>
                </a:solidFill>
                <a:latin typeface="Arial Narrow" pitchFamily="34" charset="0"/>
              </a:rPr>
              <a:t>БАЗЕ, ЗАИНТЕРЕСОВАННЫХ В СОХРАНЕНИИ НЕ ИМЕЮЩИХ АНАЛОГОВ ЛЬГОТНЫХ СТАВОК </a:t>
            </a:r>
            <a:endParaRPr lang="ru-RU" sz="1200" dirty="0">
              <a:solidFill>
                <a:srgbClr val="00755A"/>
              </a:solidFill>
              <a:latin typeface="Arial Narrow" pitchFamily="34" charset="0"/>
            </a:endParaRPr>
          </a:p>
          <a:p>
            <a:pPr marL="85725" indent="-8572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755A"/>
                </a:solidFill>
                <a:latin typeface="Arial Narrow" pitchFamily="34" charset="0"/>
              </a:rPr>
              <a:t>СВЫШЕ </a:t>
            </a:r>
            <a:r>
              <a:rPr lang="ru-RU" sz="1200" b="1" dirty="0" smtClean="0">
                <a:solidFill>
                  <a:srgbClr val="00755A"/>
                </a:solidFill>
                <a:latin typeface="Arial Narrow" pitchFamily="34" charset="0"/>
              </a:rPr>
              <a:t>233 </a:t>
            </a:r>
            <a:r>
              <a:rPr lang="ru-RU" sz="1200" b="1" dirty="0">
                <a:solidFill>
                  <a:srgbClr val="00755A"/>
                </a:solidFill>
                <a:latin typeface="Arial Narrow" pitchFamily="34" charset="0"/>
              </a:rPr>
              <a:t>МЛРД РУБ. </a:t>
            </a:r>
            <a:br>
              <a:rPr lang="ru-RU" sz="1200" b="1" dirty="0">
                <a:solidFill>
                  <a:srgbClr val="00755A"/>
                </a:solidFill>
                <a:latin typeface="Arial Narrow" pitchFamily="34" charset="0"/>
              </a:rPr>
            </a:br>
            <a:r>
              <a:rPr lang="ru-RU" sz="1200" dirty="0">
                <a:solidFill>
                  <a:srgbClr val="00755A"/>
                </a:solidFill>
                <a:latin typeface="Arial Narrow" pitchFamily="34" charset="0"/>
              </a:rPr>
              <a:t>"ПРЯМЫХ ИНВЕСТИЦИЙ" </a:t>
            </a:r>
          </a:p>
        </p:txBody>
      </p:sp>
      <p:cxnSp>
        <p:nvCxnSpPr>
          <p:cNvPr id="124" name="Прямая соединительная линия 123"/>
          <p:cNvCxnSpPr>
            <a:stCxn id="69" idx="3"/>
          </p:cNvCxnSpPr>
          <p:nvPr/>
        </p:nvCxnSpPr>
        <p:spPr>
          <a:xfrm flipH="1">
            <a:off x="6948264" y="2434119"/>
            <a:ext cx="477070" cy="517285"/>
          </a:xfrm>
          <a:prstGeom prst="line">
            <a:avLst/>
          </a:prstGeom>
          <a:ln>
            <a:solidFill>
              <a:schemeClr val="accent6"/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>
            <a:stCxn id="83" idx="3"/>
          </p:cNvCxnSpPr>
          <p:nvPr/>
        </p:nvCxnSpPr>
        <p:spPr>
          <a:xfrm flipH="1">
            <a:off x="4499994" y="2388568"/>
            <a:ext cx="571247" cy="536374"/>
          </a:xfrm>
          <a:prstGeom prst="line">
            <a:avLst/>
          </a:prstGeom>
          <a:ln>
            <a:solidFill>
              <a:schemeClr val="accent2"/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>
            <a:stCxn id="97" idx="3"/>
          </p:cNvCxnSpPr>
          <p:nvPr/>
        </p:nvCxnSpPr>
        <p:spPr>
          <a:xfrm flipH="1">
            <a:off x="2267746" y="2290100"/>
            <a:ext cx="592601" cy="634842"/>
          </a:xfrm>
          <a:prstGeom prst="line">
            <a:avLst/>
          </a:prstGeom>
          <a:ln>
            <a:solidFill>
              <a:schemeClr val="accent5"/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>
            <a:stCxn id="55" idx="3"/>
          </p:cNvCxnSpPr>
          <p:nvPr/>
        </p:nvCxnSpPr>
        <p:spPr>
          <a:xfrm flipH="1">
            <a:off x="107504" y="2218092"/>
            <a:ext cx="528468" cy="608382"/>
          </a:xfrm>
          <a:prstGeom prst="line">
            <a:avLst/>
          </a:prstGeom>
          <a:ln>
            <a:solidFill>
              <a:srgbClr val="00755A"/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/>
          <p:cNvCxnSpPr/>
          <p:nvPr/>
        </p:nvCxnSpPr>
        <p:spPr>
          <a:xfrm>
            <a:off x="6948264" y="2951402"/>
            <a:ext cx="0" cy="2520000"/>
          </a:xfrm>
          <a:prstGeom prst="line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180"/>
          <p:cNvCxnSpPr/>
          <p:nvPr/>
        </p:nvCxnSpPr>
        <p:spPr>
          <a:xfrm>
            <a:off x="4499992" y="2924942"/>
            <a:ext cx="0" cy="2520000"/>
          </a:xfrm>
          <a:prstGeom prst="line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единительная линия 183"/>
          <p:cNvCxnSpPr/>
          <p:nvPr/>
        </p:nvCxnSpPr>
        <p:spPr>
          <a:xfrm>
            <a:off x="2267744" y="2929648"/>
            <a:ext cx="0" cy="2520000"/>
          </a:xfrm>
          <a:prstGeom prst="line">
            <a:avLst/>
          </a:prstGeom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>
            <a:off x="107504" y="2826474"/>
            <a:ext cx="34412" cy="2437631"/>
          </a:xfrm>
          <a:prstGeom prst="line">
            <a:avLst/>
          </a:prstGeom>
          <a:ln>
            <a:solidFill>
              <a:srgbClr val="00755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0" y="0"/>
            <a:ext cx="9144000" cy="567680"/>
            <a:chOff x="0" y="0"/>
            <a:chExt cx="9144000" cy="567680"/>
          </a:xfrm>
        </p:grpSpPr>
        <p:sp>
          <p:nvSpPr>
            <p:cNvPr id="112" name="Прямоугольник 111"/>
            <p:cNvSpPr/>
            <p:nvPr/>
          </p:nvSpPr>
          <p:spPr>
            <a:xfrm>
              <a:off x="323528" y="116632"/>
              <a:ext cx="8820472" cy="144016"/>
            </a:xfrm>
            <a:prstGeom prst="rect">
              <a:avLst/>
            </a:prstGeom>
            <a:solidFill>
              <a:srgbClr val="FF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spc="300" dirty="0" smtClean="0"/>
                <a:t> </a:t>
              </a:r>
              <a:r>
                <a:rPr lang="ru-RU" sz="900" spc="300" dirty="0" smtClean="0">
                  <a:solidFill>
                    <a:srgbClr val="00755A"/>
                  </a:solidFill>
                </a:rPr>
                <a:t>РОССИЙСКАЯ ГОСУДАРСТВЕННАЯ АГРОПРОМЫШЛЕННАЯ ЛИЗИНГОВАЯ КОМПАНИЯ "РОСАГРОЛИЗИНГ" </a:t>
              </a:r>
              <a:endParaRPr lang="ru-RU" sz="900" spc="300" dirty="0"/>
            </a:p>
          </p:txBody>
        </p:sp>
        <p:grpSp>
          <p:nvGrpSpPr>
            <p:cNvPr id="11" name="Группа 19"/>
            <p:cNvGrpSpPr/>
            <p:nvPr/>
          </p:nvGrpSpPr>
          <p:grpSpPr>
            <a:xfrm>
              <a:off x="0" y="0"/>
              <a:ext cx="567680" cy="567680"/>
              <a:chOff x="4932040" y="764704"/>
              <a:chExt cx="3132000" cy="3132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2" name="Овал 191"/>
              <p:cNvSpPr/>
              <p:nvPr/>
            </p:nvSpPr>
            <p:spPr>
              <a:xfrm>
                <a:off x="4932040" y="764704"/>
                <a:ext cx="3132000" cy="3132000"/>
              </a:xfrm>
              <a:prstGeom prst="ellipse">
                <a:avLst/>
              </a:prstGeom>
              <a:solidFill>
                <a:srgbClr val="FFE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9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405" t="14713"/>
              <a:stretch>
                <a:fillRect/>
              </a:stretch>
            </p:blipFill>
            <p:spPr bwMode="auto">
              <a:xfrm>
                <a:off x="5030682" y="869820"/>
                <a:ext cx="2922017" cy="29217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129" name="Прямоугольник 128"/>
          <p:cNvSpPr/>
          <p:nvPr/>
        </p:nvSpPr>
        <p:spPr>
          <a:xfrm>
            <a:off x="2321088" y="3005397"/>
            <a:ext cx="2160242" cy="2258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85725" indent="-857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100" b="1" dirty="0" smtClean="0">
                <a:solidFill>
                  <a:schemeClr val="accent1"/>
                </a:solidFill>
                <a:latin typeface="Arial Narrow" pitchFamily="34" charset="0"/>
              </a:rPr>
              <a:t>9</a:t>
            </a:r>
            <a:r>
              <a:rPr lang="ru-RU" sz="1100" b="1" dirty="0" smtClean="0">
                <a:solidFill>
                  <a:schemeClr val="accent1"/>
                </a:solidFill>
                <a:latin typeface="Arial Narrow" pitchFamily="34" charset="0"/>
              </a:rPr>
              <a:t>7 </a:t>
            </a:r>
            <a:r>
              <a:rPr lang="ru-RU" sz="1100" dirty="0">
                <a:solidFill>
                  <a:schemeClr val="accent1"/>
                </a:solidFill>
                <a:latin typeface="Arial Narrow" pitchFamily="34" charset="0"/>
              </a:rPr>
              <a:t>ПОСТАВЩИКОВ СЕЛЬХОЗТЕХНИКИ</a:t>
            </a:r>
          </a:p>
          <a:p>
            <a:pPr marL="85725" indent="-8572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100" b="1" dirty="0">
                <a:solidFill>
                  <a:schemeClr val="accent1"/>
                </a:solidFill>
                <a:latin typeface="Arial Narrow" pitchFamily="34" charset="0"/>
              </a:rPr>
              <a:t>БОЛЕЕ 6 400 </a:t>
            </a:r>
            <a:r>
              <a:rPr lang="ru-RU" sz="1100" dirty="0">
                <a:solidFill>
                  <a:schemeClr val="accent1"/>
                </a:solidFill>
                <a:latin typeface="Arial Narrow" pitchFamily="34" charset="0"/>
              </a:rPr>
              <a:t>НАИМЕНОВАНИЙ </a:t>
            </a:r>
            <a:br>
              <a:rPr lang="ru-RU" sz="1100" dirty="0">
                <a:solidFill>
                  <a:schemeClr val="accent1"/>
                </a:solidFill>
                <a:latin typeface="Arial Narrow" pitchFamily="34" charset="0"/>
              </a:rPr>
            </a:br>
            <a:r>
              <a:rPr lang="ru-RU" sz="1100" dirty="0">
                <a:solidFill>
                  <a:schemeClr val="accent1"/>
                </a:solidFill>
                <a:latin typeface="Arial Narrow" pitchFamily="34" charset="0"/>
              </a:rPr>
              <a:t>В НОМЕНКЛАТУРЕ</a:t>
            </a:r>
          </a:p>
          <a:p>
            <a:pPr marL="85725" indent="-8572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100" dirty="0">
                <a:solidFill>
                  <a:schemeClr val="accent1"/>
                </a:solidFill>
                <a:latin typeface="Arial Narrow" pitchFamily="34" charset="0"/>
              </a:rPr>
              <a:t>ЕДИНСТВЕННЫЕ, КТО ПОСТАВЛЯЕТ </a:t>
            </a:r>
            <a:r>
              <a:rPr lang="ru-RU" sz="1100" b="1" dirty="0">
                <a:solidFill>
                  <a:schemeClr val="accent1"/>
                </a:solidFill>
                <a:latin typeface="Arial Narrow" pitchFamily="34" charset="0"/>
              </a:rPr>
              <a:t>ПЛЕМЕННЫХ ЖИВОТНЫХ В </a:t>
            </a:r>
            <a:r>
              <a:rPr lang="ru-RU" sz="1100" b="1" dirty="0" smtClean="0">
                <a:solidFill>
                  <a:schemeClr val="accent1"/>
                </a:solidFill>
                <a:latin typeface="Arial Narrow" pitchFamily="34" charset="0"/>
              </a:rPr>
              <a:t>ЛИЗИНГ</a:t>
            </a:r>
          </a:p>
          <a:p>
            <a:pPr marL="85725" indent="-8572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accent1"/>
                </a:solidFill>
                <a:latin typeface="Arial Narrow" pitchFamily="34" charset="0"/>
              </a:rPr>
              <a:t>ОБОРУДОВАНИЕ</a:t>
            </a:r>
            <a:r>
              <a:rPr lang="ru-RU" sz="1100" b="1" dirty="0" smtClean="0">
                <a:solidFill>
                  <a:schemeClr val="accent1"/>
                </a:solidFill>
                <a:latin typeface="Arial Narrow" pitchFamily="34" charset="0"/>
              </a:rPr>
              <a:t> ДЛЯ ПЕРЕРАБОТКИ СЕЛЬХОЗСЫРЬЯ В ЛИЗИНГ </a:t>
            </a:r>
            <a:endParaRPr lang="ru-RU" sz="1100" b="1" dirty="0">
              <a:solidFill>
                <a:schemeClr val="accent1"/>
              </a:solidFill>
              <a:latin typeface="Arial Narrow" pitchFamily="34" charset="0"/>
            </a:endParaRPr>
          </a:p>
          <a:p>
            <a:pPr marL="85725" indent="-8572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100" dirty="0">
                <a:solidFill>
                  <a:schemeClr val="accent1"/>
                </a:solidFill>
                <a:latin typeface="Arial Narrow" pitchFamily="34" charset="0"/>
              </a:rPr>
              <a:t>ОБЪЕКТЫ </a:t>
            </a:r>
            <a:r>
              <a:rPr lang="ru-RU" sz="1100" b="1" dirty="0">
                <a:solidFill>
                  <a:schemeClr val="accent1"/>
                </a:solidFill>
                <a:latin typeface="Arial Narrow" pitchFamily="34" charset="0"/>
              </a:rPr>
              <a:t>ЖИЛИЩНОЙ ИНФРАСТРУКТУРЫ В ЛИЗИНГ 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4572002" y="3045746"/>
            <a:ext cx="2160238" cy="2258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85725" indent="-857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950" dirty="0">
                <a:solidFill>
                  <a:schemeClr val="accent2"/>
                </a:solidFill>
                <a:latin typeface="Arial Narrow" pitchFamily="34" charset="0"/>
              </a:rPr>
              <a:t>СТАВКИ ВОЗНАГРАЖДЕНИЯ </a:t>
            </a:r>
            <a:r>
              <a:rPr lang="ru-RU" sz="950" b="1" dirty="0">
                <a:solidFill>
                  <a:schemeClr val="accent2"/>
                </a:solidFill>
                <a:latin typeface="Arial Narrow" pitchFamily="34" charset="0"/>
              </a:rPr>
              <a:t>ОТ 1,5  ДО 3,5 </a:t>
            </a:r>
            <a:r>
              <a:rPr lang="ru-RU" sz="950" dirty="0">
                <a:solidFill>
                  <a:schemeClr val="accent2"/>
                </a:solidFill>
                <a:latin typeface="Arial Narrow" pitchFamily="34" charset="0"/>
              </a:rPr>
              <a:t>% </a:t>
            </a:r>
          </a:p>
          <a:p>
            <a:pPr marL="85725" indent="-857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950" dirty="0">
                <a:solidFill>
                  <a:schemeClr val="accent2"/>
                </a:solidFill>
                <a:latin typeface="Arial Narrow" pitchFamily="34" charset="0"/>
              </a:rPr>
              <a:t>ДОПОЛНИТЕЛЬНЫЕ СКИДКИ ОТ ПОСТАВЩИКОВ </a:t>
            </a:r>
            <a:r>
              <a:rPr lang="ru-RU" sz="950" dirty="0" smtClean="0">
                <a:solidFill>
                  <a:schemeClr val="accent2"/>
                </a:solidFill>
                <a:latin typeface="Arial Narrow" pitchFamily="34" charset="0"/>
              </a:rPr>
              <a:t>(ДО 34 %)</a:t>
            </a:r>
          </a:p>
          <a:p>
            <a:pPr marL="85725" indent="-857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950" dirty="0" smtClean="0">
                <a:solidFill>
                  <a:schemeClr val="accent2"/>
                </a:solidFill>
                <a:latin typeface="Arial Narrow" pitchFamily="34" charset="0"/>
              </a:rPr>
              <a:t>РАСШИРЕННЫЕ УСЛОВИЯ </a:t>
            </a:r>
            <a:r>
              <a:rPr lang="ru-RU" sz="950" b="1" dirty="0" smtClean="0">
                <a:solidFill>
                  <a:schemeClr val="accent2"/>
                </a:solidFill>
                <a:latin typeface="Arial Narrow" pitchFamily="34" charset="0"/>
              </a:rPr>
              <a:t>СЕРВИСНОГО И ГАРАНТИЙНОГО </a:t>
            </a:r>
            <a:r>
              <a:rPr lang="ru-RU" sz="950" dirty="0" smtClean="0">
                <a:solidFill>
                  <a:schemeClr val="accent2"/>
                </a:solidFill>
                <a:latin typeface="Arial Narrow" pitchFamily="34" charset="0"/>
              </a:rPr>
              <a:t>ОБСЛУЖИВАНИЯ</a:t>
            </a:r>
          </a:p>
          <a:p>
            <a:pPr marL="85725" indent="-857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950" dirty="0" smtClean="0">
                <a:solidFill>
                  <a:schemeClr val="accent2"/>
                </a:solidFill>
                <a:latin typeface="Arial Narrow" pitchFamily="34" charset="0"/>
              </a:rPr>
              <a:t>ВОЗМОЖНОСТЬ ПРИОБРЕТЕНИЯ В РАМКАХ СПЕЦ АКЦИЙ И </a:t>
            </a:r>
            <a:r>
              <a:rPr lang="ru-RU" sz="950" b="1" dirty="0" smtClean="0">
                <a:solidFill>
                  <a:schemeClr val="accent2"/>
                </a:solidFill>
                <a:latin typeface="Arial Narrow" pitchFamily="34" charset="0"/>
              </a:rPr>
              <a:t>С МЕРАМИ ПОДДЕРЖКИ</a:t>
            </a:r>
            <a:r>
              <a:rPr lang="ru-RU" sz="950" dirty="0" smtClean="0">
                <a:solidFill>
                  <a:schemeClr val="accent2"/>
                </a:solidFill>
                <a:latin typeface="Arial Narrow" pitchFamily="34" charset="0"/>
              </a:rPr>
              <a:t> (ПО ППРФ 1432 И РЕГИОНАЛЬНЫМИ МЕРАМИ)</a:t>
            </a:r>
          </a:p>
          <a:p>
            <a:pPr marL="85725" indent="-857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950" dirty="0" smtClean="0">
                <a:solidFill>
                  <a:schemeClr val="accent2"/>
                </a:solidFill>
                <a:latin typeface="Arial Narrow" pitchFamily="34" charset="0"/>
              </a:rPr>
              <a:t>УНИКАЛЬНЫЕ </a:t>
            </a:r>
            <a:r>
              <a:rPr lang="ru-RU" sz="950" dirty="0">
                <a:solidFill>
                  <a:schemeClr val="accent2"/>
                </a:solidFill>
                <a:latin typeface="Arial Narrow" pitchFamily="34" charset="0"/>
              </a:rPr>
              <a:t>ПРОГРАММЫ </a:t>
            </a:r>
            <a:r>
              <a:rPr lang="ru-RU" sz="950" b="1" dirty="0">
                <a:solidFill>
                  <a:schemeClr val="accent2"/>
                </a:solidFill>
                <a:latin typeface="Arial Narrow" pitchFamily="34" charset="0"/>
              </a:rPr>
              <a:t>ДЛЯ ФЕРМЕРОВ</a:t>
            </a:r>
            <a:endParaRPr lang="ru-RU" sz="95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7017677" y="3217850"/>
            <a:ext cx="2088230" cy="2258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85725" indent="-8572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СНИЖЕНИЕ ФИНАНСОВОЙ НАГРУЗКИ - </a:t>
            </a:r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АГРАРИИ НЕ ПЕРЕПЛАЧИВАЮТ, А ЗНАЧИТ МОГУТ ОТВЕЧАТЬ ПО ДОЛГАМ</a:t>
            </a:r>
          </a:p>
          <a:p>
            <a:pPr marL="85725" indent="-8572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ВОЗВРАТНОСТЬ ПО СДЕЛКАМ 2015-2017 ГГ. СОСТАВЛЯЕТ </a:t>
            </a:r>
            <a:r>
              <a:rPr lang="ru-RU" sz="105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более 100%</a:t>
            </a:r>
          </a:p>
          <a:p>
            <a:pPr marL="85725" indent="-8572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ВЫРУЧЕННЫЕ СРЕДСТВА (свыше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/>
            </a:r>
            <a:b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</a:br>
            <a:r>
              <a:rPr lang="ru-RU" sz="105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5 </a:t>
            </a:r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млрд. руб</a:t>
            </a:r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., эквивалент 2 тыс. Беларус-1221) от скидок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поставщиков</a:t>
            </a:r>
            <a:r>
              <a:rPr lang="ru-RU" sz="1050" b="1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ПОЛНОСТЬЮ ТРАНСЛИРУЮТСЯ СЕЛЬХОЗПРОИЗВОДИТЕЛЯМ </a:t>
            </a:r>
          </a:p>
          <a:p>
            <a:pPr marL="85725" indent="-8572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МНОГОКРАТНОЕ </a:t>
            </a:r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РЕИНВЕСТИРОВАНИЕ 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СРЕДСТВ</a:t>
            </a:r>
          </a:p>
          <a:p>
            <a:pPr marL="85725" indent="-85725">
              <a:spcAft>
                <a:spcPts val="1200"/>
              </a:spcAft>
              <a:buFont typeface="Arial" pitchFamily="34" charset="0"/>
              <a:buChar char="•"/>
            </a:pPr>
            <a:endParaRPr lang="ru-RU" sz="1050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107504" y="5589240"/>
            <a:ext cx="8928992" cy="1152128"/>
          </a:xfrm>
          <a:prstGeom prst="rect">
            <a:avLst/>
          </a:prstGeom>
          <a:noFill/>
          <a:ln w="12700">
            <a:solidFill>
              <a:srgbClr val="00755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8" name="Прямая со стрелкой 147"/>
          <p:cNvCxnSpPr/>
          <p:nvPr/>
        </p:nvCxnSpPr>
        <p:spPr>
          <a:xfrm>
            <a:off x="1187624" y="5445224"/>
            <a:ext cx="0" cy="144016"/>
          </a:xfrm>
          <a:prstGeom prst="straightConnector1">
            <a:avLst/>
          </a:prstGeom>
          <a:ln>
            <a:solidFill>
              <a:srgbClr val="0075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\\File_server\дркбису\Стратанализ\УСРиР\_ПРЕЗЕНТАЦИИ\_НОВЫЙ_КЛИПАРТ\кировец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4" y="6247022"/>
            <a:ext cx="807583" cy="4074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\\File_server\дркбису\Стратанализ\УСРиР\_ПРЕЗЕНТАЦИИ\_НОВЫЙ_КЛИПАРТ\комбайн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9282" y="6309320"/>
            <a:ext cx="1012438" cy="3600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1" name="Прямоугольник 150"/>
          <p:cNvSpPr/>
          <p:nvPr/>
        </p:nvSpPr>
        <p:spPr>
          <a:xfrm>
            <a:off x="-108520" y="5589240"/>
            <a:ext cx="228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55A"/>
                </a:solidFill>
                <a:latin typeface="Arial Narrow" pitchFamily="34" charset="0"/>
              </a:rPr>
              <a:t>86,7 </a:t>
            </a:r>
            <a:r>
              <a:rPr lang="ru-RU" sz="1400" b="1" dirty="0">
                <a:solidFill>
                  <a:srgbClr val="00755A"/>
                </a:solidFill>
                <a:latin typeface="Arial Narrow" pitchFamily="34" charset="0"/>
              </a:rPr>
              <a:t>ТЫС. ЕД.</a:t>
            </a:r>
          </a:p>
          <a:p>
            <a:pPr algn="ctr"/>
            <a:r>
              <a:rPr lang="ru-RU" sz="1100" b="1" dirty="0">
                <a:solidFill>
                  <a:srgbClr val="00755A"/>
                </a:solidFill>
                <a:latin typeface="Arial Narrow" pitchFamily="34" charset="0"/>
              </a:rPr>
              <a:t>СЕЛЬХОЗТЕХНИКИ</a:t>
            </a:r>
            <a:endParaRPr lang="ru-RU" sz="1100" dirty="0">
              <a:solidFill>
                <a:srgbClr val="00755A"/>
              </a:solidFill>
              <a:latin typeface="Arial Narrow" pitchFamily="34" charset="0"/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1691680" y="5589240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55A"/>
                </a:solidFill>
                <a:latin typeface="Arial Narrow" pitchFamily="34" charset="0"/>
              </a:rPr>
              <a:t>643 ТЫС. ГОЛ.</a:t>
            </a:r>
            <a:br>
              <a:rPr lang="ru-RU" sz="1400" b="1" dirty="0">
                <a:solidFill>
                  <a:srgbClr val="00755A"/>
                </a:solidFill>
                <a:latin typeface="Arial Narrow" pitchFamily="34" charset="0"/>
              </a:rPr>
            </a:br>
            <a:r>
              <a:rPr lang="ru-RU" sz="1400" b="1" dirty="0">
                <a:solidFill>
                  <a:srgbClr val="00755A"/>
                </a:solidFill>
                <a:latin typeface="Arial Narrow" pitchFamily="34" charset="0"/>
              </a:rPr>
              <a:t> </a:t>
            </a:r>
            <a:r>
              <a:rPr lang="ru-RU" sz="1100" b="1" dirty="0">
                <a:solidFill>
                  <a:srgbClr val="00755A"/>
                </a:solidFill>
                <a:latin typeface="Arial Narrow" pitchFamily="34" charset="0"/>
              </a:rPr>
              <a:t>ПЛЕМЕННЫХ ЖИВОТНЫХ</a:t>
            </a:r>
            <a:endParaRPr lang="ru-RU" sz="1100" dirty="0">
              <a:solidFill>
                <a:srgbClr val="00755A"/>
              </a:solidFill>
              <a:latin typeface="Arial Narrow" pitchFamily="34" charset="0"/>
            </a:endParaRPr>
          </a:p>
        </p:txBody>
      </p:sp>
      <p:pic>
        <p:nvPicPr>
          <p:cNvPr id="1028" name="Picture 4" descr="\\File_server\дркбису\Стратанализ\УСРиР\_ПРЕЗЕНТАЦИИ\_НОВЫЙ_КЛИПАРТ\Желто-зеленый\Животные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6165306"/>
            <a:ext cx="1064022" cy="5264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4" name="Прямоугольник 153"/>
          <p:cNvSpPr/>
          <p:nvPr/>
        </p:nvSpPr>
        <p:spPr>
          <a:xfrm>
            <a:off x="3851920" y="5589242"/>
            <a:ext cx="2736304" cy="49244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ru-RU" sz="1400" b="1" dirty="0">
                <a:solidFill>
                  <a:srgbClr val="00755A"/>
                </a:solidFill>
                <a:latin typeface="Arial Narrow" pitchFamily="34" charset="0"/>
              </a:rPr>
              <a:t>1 </a:t>
            </a:r>
            <a:r>
              <a:rPr lang="ru-RU" sz="1400" b="1" dirty="0" smtClean="0">
                <a:solidFill>
                  <a:srgbClr val="00755A"/>
                </a:solidFill>
                <a:latin typeface="Arial Narrow" pitchFamily="34" charset="0"/>
              </a:rPr>
              <a:t>017,2 </a:t>
            </a:r>
            <a:r>
              <a:rPr lang="ru-RU" sz="1400" b="1" dirty="0">
                <a:solidFill>
                  <a:srgbClr val="00755A"/>
                </a:solidFill>
                <a:latin typeface="Arial Narrow" pitchFamily="34" charset="0"/>
              </a:rPr>
              <a:t>ТЫС. СКОТОМЕСТ</a:t>
            </a:r>
          </a:p>
          <a:p>
            <a:pPr algn="ctr"/>
            <a:r>
              <a:rPr lang="ru-RU" sz="1100" b="1" dirty="0">
                <a:solidFill>
                  <a:srgbClr val="00755A"/>
                </a:solidFill>
                <a:latin typeface="Arial Narrow" pitchFamily="34" charset="0"/>
              </a:rPr>
              <a:t>ЖИВОТНОВОДЧЕСКОГО ОБОРУДОВАНИЯ</a:t>
            </a:r>
          </a:p>
        </p:txBody>
      </p:sp>
      <p:pic>
        <p:nvPicPr>
          <p:cNvPr id="1029" name="Picture 5" descr="\\File_server\дркбису\Стратанализ\УСРиР\_ПРЕЗЕНТАЦИИ\_НОВЫЙ_КЛИПАРТ\Желто-зеленый\Корова в стойле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4837" y="6202489"/>
            <a:ext cx="1344272" cy="4668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6" name="Прямоугольник 165"/>
          <p:cNvSpPr/>
          <p:nvPr/>
        </p:nvSpPr>
        <p:spPr>
          <a:xfrm>
            <a:off x="6660232" y="5589242"/>
            <a:ext cx="2304256" cy="98488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ru-RU" sz="1400" b="1" dirty="0">
                <a:solidFill>
                  <a:srgbClr val="00755A"/>
                </a:solidFill>
                <a:latin typeface="Arial Narrow" pitchFamily="34" charset="0"/>
              </a:rPr>
              <a:t>И ЕЩЕ:</a:t>
            </a:r>
          </a:p>
          <a:p>
            <a:pPr algn="ctr"/>
            <a:endParaRPr lang="ru-RU" sz="1100" b="1" dirty="0">
              <a:solidFill>
                <a:srgbClr val="00755A"/>
              </a:solidFill>
              <a:latin typeface="Arial Narrow" pitchFamily="34" charset="0"/>
            </a:endParaRPr>
          </a:p>
          <a:p>
            <a:pPr algn="ctr"/>
            <a:r>
              <a:rPr lang="ru-RU" sz="1100" b="1" dirty="0">
                <a:solidFill>
                  <a:srgbClr val="00755A"/>
                </a:solidFill>
                <a:latin typeface="Arial Narrow" pitchFamily="34" charset="0"/>
              </a:rPr>
              <a:t>ЖИЛЫЕ ДОМА, ТЕПЛИЦЫ, ЭЛЕВАТОРЫ И МНОГОЕ ДРУГОЕ…</a:t>
            </a:r>
            <a:endParaRPr lang="ru-RU" sz="1000" b="1" dirty="0">
              <a:solidFill>
                <a:srgbClr val="00755A"/>
              </a:solidFill>
              <a:latin typeface="Arial Narrow" pitchFamily="34" charset="0"/>
            </a:endParaRPr>
          </a:p>
          <a:p>
            <a:pPr algn="ctr"/>
            <a:endParaRPr lang="ru-RU" sz="1100" b="1" dirty="0">
              <a:solidFill>
                <a:srgbClr val="00755A"/>
              </a:solidFill>
              <a:latin typeface="Arial Narrow" pitchFamily="34" charset="0"/>
            </a:endParaRPr>
          </a:p>
        </p:txBody>
      </p:sp>
      <p:pic>
        <p:nvPicPr>
          <p:cNvPr id="1033" name="Picture 9" descr="\\File_server\дркбису\Стратанализ\УСРиР\_ПРЕЗЕНТАЦИИ\_НОВЫЙ_КЛИПАРТ\Желто-зеленый\Теплиц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6398422"/>
            <a:ext cx="1107380" cy="290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4" name="Picture 10" descr="\\File_server\дркбису\Стратанализ\УСРиР\_ПРЕЗЕНТАЦИИ\_НОВЫЙ_КЛИПАРТ\Желто-зеленый\Дома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6381328"/>
            <a:ext cx="636570" cy="3157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1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6891894" y="6428533"/>
            <a:ext cx="2133600" cy="365125"/>
          </a:xfrm>
        </p:spPr>
        <p:txBody>
          <a:bodyPr/>
          <a:lstStyle/>
          <a:p>
            <a:r>
              <a:rPr lang="ru-RU" sz="1400" b="1" dirty="0" smtClean="0"/>
              <a:t>2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05064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22632" y="1752848"/>
            <a:ext cx="7158062" cy="3908400"/>
            <a:chOff x="331148" y="1320800"/>
            <a:chExt cx="8590602" cy="4683126"/>
          </a:xfrm>
        </p:grpSpPr>
        <p:sp>
          <p:nvSpPr>
            <p:cNvPr id="5" name="Freeform 190"/>
            <p:cNvSpPr>
              <a:spLocks/>
            </p:cNvSpPr>
            <p:nvPr/>
          </p:nvSpPr>
          <p:spPr bwMode="auto">
            <a:xfrm rot="704206">
              <a:off x="509588" y="3557588"/>
              <a:ext cx="334962" cy="460375"/>
            </a:xfrm>
            <a:custGeom>
              <a:avLst/>
              <a:gdLst/>
              <a:ahLst/>
              <a:cxnLst>
                <a:cxn ang="0">
                  <a:pos x="169" y="144"/>
                </a:cxn>
                <a:cxn ang="0">
                  <a:pos x="176" y="112"/>
                </a:cxn>
                <a:cxn ang="0">
                  <a:pos x="147" y="96"/>
                </a:cxn>
                <a:cxn ang="0">
                  <a:pos x="154" y="72"/>
                </a:cxn>
                <a:cxn ang="0">
                  <a:pos x="169" y="64"/>
                </a:cxn>
                <a:cxn ang="0">
                  <a:pos x="161" y="40"/>
                </a:cxn>
                <a:cxn ang="0">
                  <a:pos x="132" y="40"/>
                </a:cxn>
                <a:cxn ang="0">
                  <a:pos x="125" y="8"/>
                </a:cxn>
                <a:cxn ang="0">
                  <a:pos x="81" y="0"/>
                </a:cxn>
                <a:cxn ang="0">
                  <a:pos x="88" y="40"/>
                </a:cxn>
                <a:cxn ang="0">
                  <a:pos x="44" y="40"/>
                </a:cxn>
                <a:cxn ang="0">
                  <a:pos x="37" y="56"/>
                </a:cxn>
                <a:cxn ang="0">
                  <a:pos x="7" y="32"/>
                </a:cxn>
                <a:cxn ang="0">
                  <a:pos x="0" y="64"/>
                </a:cxn>
                <a:cxn ang="0">
                  <a:pos x="29" y="232"/>
                </a:cxn>
                <a:cxn ang="0">
                  <a:pos x="44" y="224"/>
                </a:cxn>
                <a:cxn ang="0">
                  <a:pos x="66" y="256"/>
                </a:cxn>
                <a:cxn ang="0">
                  <a:pos x="95" y="232"/>
                </a:cxn>
                <a:cxn ang="0">
                  <a:pos x="117" y="240"/>
                </a:cxn>
                <a:cxn ang="0">
                  <a:pos x="132" y="240"/>
                </a:cxn>
                <a:cxn ang="0">
                  <a:pos x="132" y="216"/>
                </a:cxn>
                <a:cxn ang="0">
                  <a:pos x="154" y="208"/>
                </a:cxn>
                <a:cxn ang="0">
                  <a:pos x="139" y="168"/>
                </a:cxn>
                <a:cxn ang="0">
                  <a:pos x="169" y="144"/>
                </a:cxn>
              </a:cxnLst>
              <a:rect l="0" t="0" r="r" b="b"/>
              <a:pathLst>
                <a:path w="177" h="257">
                  <a:moveTo>
                    <a:pt x="169" y="144"/>
                  </a:moveTo>
                  <a:lnTo>
                    <a:pt x="176" y="112"/>
                  </a:lnTo>
                  <a:lnTo>
                    <a:pt x="147" y="96"/>
                  </a:lnTo>
                  <a:lnTo>
                    <a:pt x="154" y="72"/>
                  </a:lnTo>
                  <a:lnTo>
                    <a:pt x="169" y="64"/>
                  </a:lnTo>
                  <a:lnTo>
                    <a:pt x="161" y="40"/>
                  </a:lnTo>
                  <a:lnTo>
                    <a:pt x="132" y="40"/>
                  </a:lnTo>
                  <a:lnTo>
                    <a:pt x="125" y="8"/>
                  </a:lnTo>
                  <a:lnTo>
                    <a:pt x="81" y="0"/>
                  </a:lnTo>
                  <a:lnTo>
                    <a:pt x="88" y="40"/>
                  </a:lnTo>
                  <a:lnTo>
                    <a:pt x="44" y="40"/>
                  </a:lnTo>
                  <a:lnTo>
                    <a:pt x="37" y="56"/>
                  </a:lnTo>
                  <a:lnTo>
                    <a:pt x="7" y="32"/>
                  </a:lnTo>
                  <a:lnTo>
                    <a:pt x="0" y="64"/>
                  </a:lnTo>
                  <a:lnTo>
                    <a:pt x="29" y="232"/>
                  </a:lnTo>
                  <a:lnTo>
                    <a:pt x="44" y="224"/>
                  </a:lnTo>
                  <a:lnTo>
                    <a:pt x="66" y="256"/>
                  </a:lnTo>
                  <a:lnTo>
                    <a:pt x="95" y="232"/>
                  </a:lnTo>
                  <a:lnTo>
                    <a:pt x="117" y="240"/>
                  </a:lnTo>
                  <a:lnTo>
                    <a:pt x="132" y="240"/>
                  </a:lnTo>
                  <a:lnTo>
                    <a:pt x="132" y="216"/>
                  </a:lnTo>
                  <a:lnTo>
                    <a:pt x="154" y="208"/>
                  </a:lnTo>
                  <a:lnTo>
                    <a:pt x="139" y="168"/>
                  </a:lnTo>
                  <a:lnTo>
                    <a:pt x="169" y="14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149"/>
            <p:cNvSpPr>
              <a:spLocks/>
            </p:cNvSpPr>
            <p:nvPr/>
          </p:nvSpPr>
          <p:spPr bwMode="auto">
            <a:xfrm rot="704206">
              <a:off x="4119563" y="2139950"/>
              <a:ext cx="1385887" cy="3246438"/>
            </a:xfrm>
            <a:custGeom>
              <a:avLst/>
              <a:gdLst/>
              <a:ahLst/>
              <a:cxnLst>
                <a:cxn ang="0">
                  <a:pos x="236" y="1760"/>
                </a:cxn>
                <a:cxn ang="0">
                  <a:pos x="185" y="1792"/>
                </a:cxn>
                <a:cxn ang="0">
                  <a:pos x="185" y="1736"/>
                </a:cxn>
                <a:cxn ang="0">
                  <a:pos x="199" y="1616"/>
                </a:cxn>
                <a:cxn ang="0">
                  <a:pos x="192" y="1568"/>
                </a:cxn>
                <a:cxn ang="0">
                  <a:pos x="192" y="1536"/>
                </a:cxn>
                <a:cxn ang="0">
                  <a:pos x="185" y="1448"/>
                </a:cxn>
                <a:cxn ang="0">
                  <a:pos x="207" y="1376"/>
                </a:cxn>
                <a:cxn ang="0">
                  <a:pos x="199" y="1304"/>
                </a:cxn>
                <a:cxn ang="0">
                  <a:pos x="155" y="1256"/>
                </a:cxn>
                <a:cxn ang="0">
                  <a:pos x="74" y="1208"/>
                </a:cxn>
                <a:cxn ang="0">
                  <a:pos x="118" y="1144"/>
                </a:cxn>
                <a:cxn ang="0">
                  <a:pos x="81" y="1080"/>
                </a:cxn>
                <a:cxn ang="0">
                  <a:pos x="96" y="992"/>
                </a:cxn>
                <a:cxn ang="0">
                  <a:pos x="89" y="904"/>
                </a:cxn>
                <a:cxn ang="0">
                  <a:pos x="66" y="792"/>
                </a:cxn>
                <a:cxn ang="0">
                  <a:pos x="44" y="704"/>
                </a:cxn>
                <a:cxn ang="0">
                  <a:pos x="22" y="608"/>
                </a:cxn>
                <a:cxn ang="0">
                  <a:pos x="44" y="520"/>
                </a:cxn>
                <a:cxn ang="0">
                  <a:pos x="37" y="432"/>
                </a:cxn>
                <a:cxn ang="0">
                  <a:pos x="30" y="352"/>
                </a:cxn>
                <a:cxn ang="0">
                  <a:pos x="89" y="448"/>
                </a:cxn>
                <a:cxn ang="0">
                  <a:pos x="66" y="544"/>
                </a:cxn>
                <a:cxn ang="0">
                  <a:pos x="66" y="376"/>
                </a:cxn>
                <a:cxn ang="0">
                  <a:pos x="162" y="240"/>
                </a:cxn>
                <a:cxn ang="0">
                  <a:pos x="303" y="136"/>
                </a:cxn>
                <a:cxn ang="0">
                  <a:pos x="377" y="120"/>
                </a:cxn>
                <a:cxn ang="0">
                  <a:pos x="399" y="48"/>
                </a:cxn>
                <a:cxn ang="0">
                  <a:pos x="458" y="40"/>
                </a:cxn>
                <a:cxn ang="0">
                  <a:pos x="532" y="56"/>
                </a:cxn>
                <a:cxn ang="0">
                  <a:pos x="628" y="144"/>
                </a:cxn>
                <a:cxn ang="0">
                  <a:pos x="613" y="264"/>
                </a:cxn>
                <a:cxn ang="0">
                  <a:pos x="628" y="240"/>
                </a:cxn>
                <a:cxn ang="0">
                  <a:pos x="672" y="360"/>
                </a:cxn>
                <a:cxn ang="0">
                  <a:pos x="650" y="480"/>
                </a:cxn>
                <a:cxn ang="0">
                  <a:pos x="591" y="568"/>
                </a:cxn>
                <a:cxn ang="0">
                  <a:pos x="628" y="672"/>
                </a:cxn>
                <a:cxn ang="0">
                  <a:pos x="635" y="744"/>
                </a:cxn>
                <a:cxn ang="0">
                  <a:pos x="650" y="848"/>
                </a:cxn>
                <a:cxn ang="0">
                  <a:pos x="731" y="912"/>
                </a:cxn>
                <a:cxn ang="0">
                  <a:pos x="694" y="968"/>
                </a:cxn>
                <a:cxn ang="0">
                  <a:pos x="694" y="1056"/>
                </a:cxn>
                <a:cxn ang="0">
                  <a:pos x="702" y="1176"/>
                </a:cxn>
                <a:cxn ang="0">
                  <a:pos x="709" y="1248"/>
                </a:cxn>
                <a:cxn ang="0">
                  <a:pos x="635" y="1248"/>
                </a:cxn>
                <a:cxn ang="0">
                  <a:pos x="591" y="1344"/>
                </a:cxn>
                <a:cxn ang="0">
                  <a:pos x="554" y="1344"/>
                </a:cxn>
                <a:cxn ang="0">
                  <a:pos x="487" y="1368"/>
                </a:cxn>
                <a:cxn ang="0">
                  <a:pos x="495" y="1448"/>
                </a:cxn>
                <a:cxn ang="0">
                  <a:pos x="465" y="1584"/>
                </a:cxn>
                <a:cxn ang="0">
                  <a:pos x="465" y="1640"/>
                </a:cxn>
                <a:cxn ang="0">
                  <a:pos x="428" y="1664"/>
                </a:cxn>
                <a:cxn ang="0">
                  <a:pos x="347" y="1760"/>
                </a:cxn>
                <a:cxn ang="0">
                  <a:pos x="251" y="1752"/>
                </a:cxn>
              </a:cxnLst>
              <a:rect l="0" t="0" r="r" b="b"/>
              <a:pathLst>
                <a:path w="732" h="1817">
                  <a:moveTo>
                    <a:pt x="251" y="1752"/>
                  </a:moveTo>
                  <a:lnTo>
                    <a:pt x="251" y="1752"/>
                  </a:lnTo>
                  <a:lnTo>
                    <a:pt x="236" y="1760"/>
                  </a:lnTo>
                  <a:lnTo>
                    <a:pt x="222" y="1792"/>
                  </a:lnTo>
                  <a:lnTo>
                    <a:pt x="199" y="1792"/>
                  </a:lnTo>
                  <a:lnTo>
                    <a:pt x="185" y="1792"/>
                  </a:lnTo>
                  <a:lnTo>
                    <a:pt x="177" y="1816"/>
                  </a:lnTo>
                  <a:lnTo>
                    <a:pt x="148" y="1784"/>
                  </a:lnTo>
                  <a:lnTo>
                    <a:pt x="185" y="1736"/>
                  </a:lnTo>
                  <a:lnTo>
                    <a:pt x="207" y="1696"/>
                  </a:lnTo>
                  <a:lnTo>
                    <a:pt x="192" y="1664"/>
                  </a:lnTo>
                  <a:lnTo>
                    <a:pt x="199" y="1616"/>
                  </a:lnTo>
                  <a:lnTo>
                    <a:pt x="177" y="1608"/>
                  </a:lnTo>
                  <a:lnTo>
                    <a:pt x="177" y="1592"/>
                  </a:lnTo>
                  <a:lnTo>
                    <a:pt x="192" y="1568"/>
                  </a:lnTo>
                  <a:lnTo>
                    <a:pt x="177" y="1560"/>
                  </a:lnTo>
                  <a:lnTo>
                    <a:pt x="177" y="1544"/>
                  </a:lnTo>
                  <a:lnTo>
                    <a:pt x="192" y="1536"/>
                  </a:lnTo>
                  <a:lnTo>
                    <a:pt x="214" y="1504"/>
                  </a:lnTo>
                  <a:lnTo>
                    <a:pt x="185" y="1464"/>
                  </a:lnTo>
                  <a:lnTo>
                    <a:pt x="185" y="1448"/>
                  </a:lnTo>
                  <a:lnTo>
                    <a:pt x="185" y="1424"/>
                  </a:lnTo>
                  <a:lnTo>
                    <a:pt x="214" y="1400"/>
                  </a:lnTo>
                  <a:lnTo>
                    <a:pt x="207" y="1376"/>
                  </a:lnTo>
                  <a:lnTo>
                    <a:pt x="162" y="1352"/>
                  </a:lnTo>
                  <a:lnTo>
                    <a:pt x="177" y="1320"/>
                  </a:lnTo>
                  <a:lnTo>
                    <a:pt x="199" y="1304"/>
                  </a:lnTo>
                  <a:lnTo>
                    <a:pt x="199" y="1288"/>
                  </a:lnTo>
                  <a:lnTo>
                    <a:pt x="162" y="1288"/>
                  </a:lnTo>
                  <a:lnTo>
                    <a:pt x="155" y="1256"/>
                  </a:lnTo>
                  <a:lnTo>
                    <a:pt x="126" y="1240"/>
                  </a:lnTo>
                  <a:lnTo>
                    <a:pt x="74" y="1240"/>
                  </a:lnTo>
                  <a:lnTo>
                    <a:pt x="74" y="1208"/>
                  </a:lnTo>
                  <a:lnTo>
                    <a:pt x="66" y="1184"/>
                  </a:lnTo>
                  <a:lnTo>
                    <a:pt x="74" y="1168"/>
                  </a:lnTo>
                  <a:lnTo>
                    <a:pt x="118" y="1144"/>
                  </a:lnTo>
                  <a:lnTo>
                    <a:pt x="118" y="1128"/>
                  </a:lnTo>
                  <a:lnTo>
                    <a:pt x="81" y="1112"/>
                  </a:lnTo>
                  <a:lnTo>
                    <a:pt x="81" y="1080"/>
                  </a:lnTo>
                  <a:lnTo>
                    <a:pt x="89" y="1048"/>
                  </a:lnTo>
                  <a:lnTo>
                    <a:pt x="118" y="1032"/>
                  </a:lnTo>
                  <a:lnTo>
                    <a:pt x="96" y="992"/>
                  </a:lnTo>
                  <a:lnTo>
                    <a:pt x="133" y="960"/>
                  </a:lnTo>
                  <a:lnTo>
                    <a:pt x="126" y="920"/>
                  </a:lnTo>
                  <a:lnTo>
                    <a:pt x="89" y="904"/>
                  </a:lnTo>
                  <a:lnTo>
                    <a:pt x="89" y="864"/>
                  </a:lnTo>
                  <a:lnTo>
                    <a:pt x="66" y="832"/>
                  </a:lnTo>
                  <a:lnTo>
                    <a:pt x="66" y="792"/>
                  </a:lnTo>
                  <a:lnTo>
                    <a:pt x="44" y="752"/>
                  </a:lnTo>
                  <a:lnTo>
                    <a:pt x="59" y="728"/>
                  </a:lnTo>
                  <a:lnTo>
                    <a:pt x="44" y="704"/>
                  </a:lnTo>
                  <a:lnTo>
                    <a:pt x="74" y="680"/>
                  </a:lnTo>
                  <a:lnTo>
                    <a:pt x="66" y="608"/>
                  </a:lnTo>
                  <a:lnTo>
                    <a:pt x="22" y="608"/>
                  </a:lnTo>
                  <a:lnTo>
                    <a:pt x="0" y="576"/>
                  </a:lnTo>
                  <a:lnTo>
                    <a:pt x="0" y="544"/>
                  </a:lnTo>
                  <a:lnTo>
                    <a:pt x="44" y="520"/>
                  </a:lnTo>
                  <a:lnTo>
                    <a:pt x="37" y="488"/>
                  </a:lnTo>
                  <a:lnTo>
                    <a:pt x="15" y="448"/>
                  </a:lnTo>
                  <a:lnTo>
                    <a:pt x="37" y="432"/>
                  </a:lnTo>
                  <a:lnTo>
                    <a:pt x="7" y="400"/>
                  </a:lnTo>
                  <a:lnTo>
                    <a:pt x="7" y="360"/>
                  </a:lnTo>
                  <a:lnTo>
                    <a:pt x="30" y="352"/>
                  </a:lnTo>
                  <a:lnTo>
                    <a:pt x="30" y="376"/>
                  </a:lnTo>
                  <a:lnTo>
                    <a:pt x="52" y="416"/>
                  </a:lnTo>
                  <a:lnTo>
                    <a:pt x="89" y="448"/>
                  </a:lnTo>
                  <a:lnTo>
                    <a:pt x="74" y="496"/>
                  </a:lnTo>
                  <a:lnTo>
                    <a:pt x="89" y="520"/>
                  </a:lnTo>
                  <a:lnTo>
                    <a:pt x="66" y="544"/>
                  </a:lnTo>
                  <a:lnTo>
                    <a:pt x="96" y="536"/>
                  </a:lnTo>
                  <a:lnTo>
                    <a:pt x="103" y="440"/>
                  </a:lnTo>
                  <a:lnTo>
                    <a:pt x="66" y="376"/>
                  </a:lnTo>
                  <a:lnTo>
                    <a:pt x="44" y="312"/>
                  </a:lnTo>
                  <a:lnTo>
                    <a:pt x="162" y="312"/>
                  </a:lnTo>
                  <a:lnTo>
                    <a:pt x="162" y="240"/>
                  </a:lnTo>
                  <a:lnTo>
                    <a:pt x="222" y="176"/>
                  </a:lnTo>
                  <a:lnTo>
                    <a:pt x="288" y="160"/>
                  </a:lnTo>
                  <a:lnTo>
                    <a:pt x="303" y="136"/>
                  </a:lnTo>
                  <a:lnTo>
                    <a:pt x="332" y="136"/>
                  </a:lnTo>
                  <a:lnTo>
                    <a:pt x="332" y="160"/>
                  </a:lnTo>
                  <a:lnTo>
                    <a:pt x="377" y="120"/>
                  </a:lnTo>
                  <a:lnTo>
                    <a:pt x="377" y="96"/>
                  </a:lnTo>
                  <a:lnTo>
                    <a:pt x="421" y="96"/>
                  </a:lnTo>
                  <a:lnTo>
                    <a:pt x="399" y="48"/>
                  </a:lnTo>
                  <a:lnTo>
                    <a:pt x="421" y="0"/>
                  </a:lnTo>
                  <a:lnTo>
                    <a:pt x="480" y="8"/>
                  </a:lnTo>
                  <a:lnTo>
                    <a:pt x="458" y="40"/>
                  </a:lnTo>
                  <a:lnTo>
                    <a:pt x="495" y="40"/>
                  </a:lnTo>
                  <a:lnTo>
                    <a:pt x="487" y="80"/>
                  </a:lnTo>
                  <a:lnTo>
                    <a:pt x="532" y="56"/>
                  </a:lnTo>
                  <a:lnTo>
                    <a:pt x="606" y="64"/>
                  </a:lnTo>
                  <a:lnTo>
                    <a:pt x="613" y="104"/>
                  </a:lnTo>
                  <a:lnTo>
                    <a:pt x="628" y="144"/>
                  </a:lnTo>
                  <a:lnTo>
                    <a:pt x="569" y="240"/>
                  </a:lnTo>
                  <a:lnTo>
                    <a:pt x="524" y="328"/>
                  </a:lnTo>
                  <a:lnTo>
                    <a:pt x="613" y="264"/>
                  </a:lnTo>
                  <a:lnTo>
                    <a:pt x="591" y="248"/>
                  </a:lnTo>
                  <a:lnTo>
                    <a:pt x="620" y="216"/>
                  </a:lnTo>
                  <a:lnTo>
                    <a:pt x="628" y="240"/>
                  </a:lnTo>
                  <a:lnTo>
                    <a:pt x="620" y="280"/>
                  </a:lnTo>
                  <a:lnTo>
                    <a:pt x="635" y="328"/>
                  </a:lnTo>
                  <a:lnTo>
                    <a:pt x="672" y="360"/>
                  </a:lnTo>
                  <a:lnTo>
                    <a:pt x="672" y="392"/>
                  </a:lnTo>
                  <a:lnTo>
                    <a:pt x="694" y="416"/>
                  </a:lnTo>
                  <a:lnTo>
                    <a:pt x="650" y="480"/>
                  </a:lnTo>
                  <a:lnTo>
                    <a:pt x="650" y="528"/>
                  </a:lnTo>
                  <a:lnTo>
                    <a:pt x="620" y="536"/>
                  </a:lnTo>
                  <a:lnTo>
                    <a:pt x="591" y="568"/>
                  </a:lnTo>
                  <a:lnTo>
                    <a:pt x="613" y="600"/>
                  </a:lnTo>
                  <a:lnTo>
                    <a:pt x="628" y="640"/>
                  </a:lnTo>
                  <a:lnTo>
                    <a:pt x="628" y="672"/>
                  </a:lnTo>
                  <a:lnTo>
                    <a:pt x="642" y="696"/>
                  </a:lnTo>
                  <a:lnTo>
                    <a:pt x="613" y="736"/>
                  </a:lnTo>
                  <a:lnTo>
                    <a:pt x="635" y="744"/>
                  </a:lnTo>
                  <a:lnTo>
                    <a:pt x="642" y="784"/>
                  </a:lnTo>
                  <a:lnTo>
                    <a:pt x="665" y="816"/>
                  </a:lnTo>
                  <a:lnTo>
                    <a:pt x="650" y="848"/>
                  </a:lnTo>
                  <a:lnTo>
                    <a:pt x="657" y="888"/>
                  </a:lnTo>
                  <a:lnTo>
                    <a:pt x="724" y="888"/>
                  </a:lnTo>
                  <a:lnTo>
                    <a:pt x="731" y="912"/>
                  </a:lnTo>
                  <a:lnTo>
                    <a:pt x="724" y="920"/>
                  </a:lnTo>
                  <a:lnTo>
                    <a:pt x="702" y="920"/>
                  </a:lnTo>
                  <a:lnTo>
                    <a:pt x="694" y="968"/>
                  </a:lnTo>
                  <a:lnTo>
                    <a:pt x="679" y="984"/>
                  </a:lnTo>
                  <a:lnTo>
                    <a:pt x="702" y="1024"/>
                  </a:lnTo>
                  <a:lnTo>
                    <a:pt x="694" y="1056"/>
                  </a:lnTo>
                  <a:lnTo>
                    <a:pt x="665" y="1112"/>
                  </a:lnTo>
                  <a:lnTo>
                    <a:pt x="672" y="1152"/>
                  </a:lnTo>
                  <a:lnTo>
                    <a:pt x="702" y="1176"/>
                  </a:lnTo>
                  <a:lnTo>
                    <a:pt x="709" y="1200"/>
                  </a:lnTo>
                  <a:lnTo>
                    <a:pt x="694" y="1216"/>
                  </a:lnTo>
                  <a:lnTo>
                    <a:pt x="709" y="1248"/>
                  </a:lnTo>
                  <a:lnTo>
                    <a:pt x="702" y="1288"/>
                  </a:lnTo>
                  <a:lnTo>
                    <a:pt x="657" y="1272"/>
                  </a:lnTo>
                  <a:lnTo>
                    <a:pt x="635" y="1248"/>
                  </a:lnTo>
                  <a:lnTo>
                    <a:pt x="628" y="1248"/>
                  </a:lnTo>
                  <a:lnTo>
                    <a:pt x="628" y="1296"/>
                  </a:lnTo>
                  <a:lnTo>
                    <a:pt x="591" y="1344"/>
                  </a:lnTo>
                  <a:lnTo>
                    <a:pt x="583" y="1376"/>
                  </a:lnTo>
                  <a:lnTo>
                    <a:pt x="576" y="1376"/>
                  </a:lnTo>
                  <a:lnTo>
                    <a:pt x="554" y="1344"/>
                  </a:lnTo>
                  <a:lnTo>
                    <a:pt x="539" y="1344"/>
                  </a:lnTo>
                  <a:lnTo>
                    <a:pt x="532" y="1368"/>
                  </a:lnTo>
                  <a:lnTo>
                    <a:pt x="487" y="1368"/>
                  </a:lnTo>
                  <a:lnTo>
                    <a:pt x="487" y="1392"/>
                  </a:lnTo>
                  <a:lnTo>
                    <a:pt x="465" y="1416"/>
                  </a:lnTo>
                  <a:lnTo>
                    <a:pt x="495" y="1448"/>
                  </a:lnTo>
                  <a:lnTo>
                    <a:pt x="495" y="1488"/>
                  </a:lnTo>
                  <a:lnTo>
                    <a:pt x="473" y="1504"/>
                  </a:lnTo>
                  <a:lnTo>
                    <a:pt x="465" y="1584"/>
                  </a:lnTo>
                  <a:lnTo>
                    <a:pt x="436" y="1592"/>
                  </a:lnTo>
                  <a:lnTo>
                    <a:pt x="436" y="1616"/>
                  </a:lnTo>
                  <a:lnTo>
                    <a:pt x="465" y="1640"/>
                  </a:lnTo>
                  <a:lnTo>
                    <a:pt x="473" y="1640"/>
                  </a:lnTo>
                  <a:lnTo>
                    <a:pt x="465" y="1648"/>
                  </a:lnTo>
                  <a:lnTo>
                    <a:pt x="428" y="1664"/>
                  </a:lnTo>
                  <a:lnTo>
                    <a:pt x="391" y="1704"/>
                  </a:lnTo>
                  <a:lnTo>
                    <a:pt x="369" y="1752"/>
                  </a:lnTo>
                  <a:lnTo>
                    <a:pt x="347" y="1760"/>
                  </a:lnTo>
                  <a:lnTo>
                    <a:pt x="332" y="1784"/>
                  </a:lnTo>
                  <a:lnTo>
                    <a:pt x="266" y="1768"/>
                  </a:lnTo>
                  <a:lnTo>
                    <a:pt x="251" y="1752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41"/>
            <p:cNvSpPr>
              <a:spLocks/>
            </p:cNvSpPr>
            <p:nvPr/>
          </p:nvSpPr>
          <p:spPr bwMode="auto">
            <a:xfrm rot="704206">
              <a:off x="4770438" y="3914775"/>
              <a:ext cx="1328737" cy="1546225"/>
            </a:xfrm>
            <a:custGeom>
              <a:avLst/>
              <a:gdLst/>
              <a:ahLst/>
              <a:cxnLst>
                <a:cxn ang="0">
                  <a:pos x="303" y="16"/>
                </a:cxn>
                <a:cxn ang="0">
                  <a:pos x="339" y="88"/>
                </a:cxn>
                <a:cxn ang="0">
                  <a:pos x="354" y="120"/>
                </a:cxn>
                <a:cxn ang="0">
                  <a:pos x="399" y="168"/>
                </a:cxn>
                <a:cxn ang="0">
                  <a:pos x="399" y="296"/>
                </a:cxn>
                <a:cxn ang="0">
                  <a:pos x="428" y="280"/>
                </a:cxn>
                <a:cxn ang="0">
                  <a:pos x="480" y="248"/>
                </a:cxn>
                <a:cxn ang="0">
                  <a:pos x="524" y="232"/>
                </a:cxn>
                <a:cxn ang="0">
                  <a:pos x="568" y="144"/>
                </a:cxn>
                <a:cxn ang="0">
                  <a:pos x="627" y="192"/>
                </a:cxn>
                <a:cxn ang="0">
                  <a:pos x="664" y="176"/>
                </a:cxn>
                <a:cxn ang="0">
                  <a:pos x="701" y="248"/>
                </a:cxn>
                <a:cxn ang="0">
                  <a:pos x="657" y="304"/>
                </a:cxn>
                <a:cxn ang="0">
                  <a:pos x="686" y="352"/>
                </a:cxn>
                <a:cxn ang="0">
                  <a:pos x="627" y="368"/>
                </a:cxn>
                <a:cxn ang="0">
                  <a:pos x="642" y="344"/>
                </a:cxn>
                <a:cxn ang="0">
                  <a:pos x="605" y="392"/>
                </a:cxn>
                <a:cxn ang="0">
                  <a:pos x="524" y="400"/>
                </a:cxn>
                <a:cxn ang="0">
                  <a:pos x="487" y="424"/>
                </a:cxn>
                <a:cxn ang="0">
                  <a:pos x="413" y="480"/>
                </a:cxn>
                <a:cxn ang="0">
                  <a:pos x="443" y="496"/>
                </a:cxn>
                <a:cxn ang="0">
                  <a:pos x="428" y="528"/>
                </a:cxn>
                <a:cxn ang="0">
                  <a:pos x="450" y="592"/>
                </a:cxn>
                <a:cxn ang="0">
                  <a:pos x="435" y="696"/>
                </a:cxn>
                <a:cxn ang="0">
                  <a:pos x="362" y="792"/>
                </a:cxn>
                <a:cxn ang="0">
                  <a:pos x="347" y="856"/>
                </a:cxn>
                <a:cxn ang="0">
                  <a:pos x="280" y="840"/>
                </a:cxn>
                <a:cxn ang="0">
                  <a:pos x="244" y="792"/>
                </a:cxn>
                <a:cxn ang="0">
                  <a:pos x="170" y="744"/>
                </a:cxn>
                <a:cxn ang="0">
                  <a:pos x="125" y="768"/>
                </a:cxn>
                <a:cxn ang="0">
                  <a:pos x="74" y="752"/>
                </a:cxn>
                <a:cxn ang="0">
                  <a:pos x="37" y="728"/>
                </a:cxn>
                <a:cxn ang="0">
                  <a:pos x="0" y="704"/>
                </a:cxn>
                <a:cxn ang="0">
                  <a:pos x="30" y="672"/>
                </a:cxn>
                <a:cxn ang="0">
                  <a:pos x="59" y="576"/>
                </a:cxn>
                <a:cxn ang="0">
                  <a:pos x="30" y="504"/>
                </a:cxn>
                <a:cxn ang="0">
                  <a:pos x="52" y="456"/>
                </a:cxn>
                <a:cxn ang="0">
                  <a:pos x="103" y="432"/>
                </a:cxn>
                <a:cxn ang="0">
                  <a:pos x="140" y="464"/>
                </a:cxn>
                <a:cxn ang="0">
                  <a:pos x="155" y="432"/>
                </a:cxn>
                <a:cxn ang="0">
                  <a:pos x="192" y="336"/>
                </a:cxn>
                <a:cxn ang="0">
                  <a:pos x="221" y="360"/>
                </a:cxn>
                <a:cxn ang="0">
                  <a:pos x="273" y="336"/>
                </a:cxn>
                <a:cxn ang="0">
                  <a:pos x="273" y="288"/>
                </a:cxn>
                <a:cxn ang="0">
                  <a:pos x="236" y="240"/>
                </a:cxn>
                <a:cxn ang="0">
                  <a:pos x="258" y="144"/>
                </a:cxn>
                <a:cxn ang="0">
                  <a:pos x="244" y="72"/>
                </a:cxn>
                <a:cxn ang="0">
                  <a:pos x="266" y="8"/>
                </a:cxn>
                <a:cxn ang="0">
                  <a:pos x="295" y="0"/>
                </a:cxn>
              </a:cxnLst>
              <a:rect l="0" t="0" r="r" b="b"/>
              <a:pathLst>
                <a:path w="702" h="865">
                  <a:moveTo>
                    <a:pt x="295" y="0"/>
                  </a:moveTo>
                  <a:lnTo>
                    <a:pt x="303" y="16"/>
                  </a:lnTo>
                  <a:lnTo>
                    <a:pt x="339" y="48"/>
                  </a:lnTo>
                  <a:lnTo>
                    <a:pt x="339" y="88"/>
                  </a:lnTo>
                  <a:lnTo>
                    <a:pt x="362" y="96"/>
                  </a:lnTo>
                  <a:lnTo>
                    <a:pt x="354" y="120"/>
                  </a:lnTo>
                  <a:lnTo>
                    <a:pt x="369" y="144"/>
                  </a:lnTo>
                  <a:lnTo>
                    <a:pt x="399" y="168"/>
                  </a:lnTo>
                  <a:lnTo>
                    <a:pt x="391" y="256"/>
                  </a:lnTo>
                  <a:lnTo>
                    <a:pt x="399" y="296"/>
                  </a:lnTo>
                  <a:lnTo>
                    <a:pt x="421" y="296"/>
                  </a:lnTo>
                  <a:lnTo>
                    <a:pt x="428" y="280"/>
                  </a:lnTo>
                  <a:lnTo>
                    <a:pt x="472" y="264"/>
                  </a:lnTo>
                  <a:lnTo>
                    <a:pt x="480" y="248"/>
                  </a:lnTo>
                  <a:lnTo>
                    <a:pt x="494" y="272"/>
                  </a:lnTo>
                  <a:lnTo>
                    <a:pt x="524" y="232"/>
                  </a:lnTo>
                  <a:lnTo>
                    <a:pt x="531" y="184"/>
                  </a:lnTo>
                  <a:lnTo>
                    <a:pt x="568" y="144"/>
                  </a:lnTo>
                  <a:lnTo>
                    <a:pt x="605" y="168"/>
                  </a:lnTo>
                  <a:lnTo>
                    <a:pt x="627" y="192"/>
                  </a:lnTo>
                  <a:lnTo>
                    <a:pt x="649" y="168"/>
                  </a:lnTo>
                  <a:lnTo>
                    <a:pt x="664" y="176"/>
                  </a:lnTo>
                  <a:lnTo>
                    <a:pt x="672" y="200"/>
                  </a:lnTo>
                  <a:lnTo>
                    <a:pt x="701" y="248"/>
                  </a:lnTo>
                  <a:lnTo>
                    <a:pt x="664" y="264"/>
                  </a:lnTo>
                  <a:lnTo>
                    <a:pt x="657" y="304"/>
                  </a:lnTo>
                  <a:lnTo>
                    <a:pt x="686" y="328"/>
                  </a:lnTo>
                  <a:lnTo>
                    <a:pt x="686" y="352"/>
                  </a:lnTo>
                  <a:lnTo>
                    <a:pt x="664" y="376"/>
                  </a:lnTo>
                  <a:lnTo>
                    <a:pt x="627" y="368"/>
                  </a:lnTo>
                  <a:lnTo>
                    <a:pt x="642" y="352"/>
                  </a:lnTo>
                  <a:lnTo>
                    <a:pt x="642" y="344"/>
                  </a:lnTo>
                  <a:lnTo>
                    <a:pt x="613" y="360"/>
                  </a:lnTo>
                  <a:lnTo>
                    <a:pt x="605" y="392"/>
                  </a:lnTo>
                  <a:lnTo>
                    <a:pt x="546" y="416"/>
                  </a:lnTo>
                  <a:lnTo>
                    <a:pt x="524" y="400"/>
                  </a:lnTo>
                  <a:lnTo>
                    <a:pt x="494" y="408"/>
                  </a:lnTo>
                  <a:lnTo>
                    <a:pt x="487" y="424"/>
                  </a:lnTo>
                  <a:lnTo>
                    <a:pt x="458" y="424"/>
                  </a:lnTo>
                  <a:lnTo>
                    <a:pt x="413" y="480"/>
                  </a:lnTo>
                  <a:lnTo>
                    <a:pt x="413" y="496"/>
                  </a:lnTo>
                  <a:lnTo>
                    <a:pt x="443" y="496"/>
                  </a:lnTo>
                  <a:lnTo>
                    <a:pt x="450" y="504"/>
                  </a:lnTo>
                  <a:lnTo>
                    <a:pt x="428" y="528"/>
                  </a:lnTo>
                  <a:lnTo>
                    <a:pt x="428" y="592"/>
                  </a:lnTo>
                  <a:lnTo>
                    <a:pt x="450" y="592"/>
                  </a:lnTo>
                  <a:lnTo>
                    <a:pt x="458" y="648"/>
                  </a:lnTo>
                  <a:lnTo>
                    <a:pt x="435" y="696"/>
                  </a:lnTo>
                  <a:lnTo>
                    <a:pt x="399" y="752"/>
                  </a:lnTo>
                  <a:lnTo>
                    <a:pt x="362" y="792"/>
                  </a:lnTo>
                  <a:lnTo>
                    <a:pt x="354" y="832"/>
                  </a:lnTo>
                  <a:lnTo>
                    <a:pt x="347" y="856"/>
                  </a:lnTo>
                  <a:lnTo>
                    <a:pt x="325" y="864"/>
                  </a:lnTo>
                  <a:lnTo>
                    <a:pt x="280" y="840"/>
                  </a:lnTo>
                  <a:lnTo>
                    <a:pt x="258" y="792"/>
                  </a:lnTo>
                  <a:lnTo>
                    <a:pt x="244" y="792"/>
                  </a:lnTo>
                  <a:lnTo>
                    <a:pt x="207" y="784"/>
                  </a:lnTo>
                  <a:lnTo>
                    <a:pt x="170" y="744"/>
                  </a:lnTo>
                  <a:lnTo>
                    <a:pt x="133" y="768"/>
                  </a:lnTo>
                  <a:lnTo>
                    <a:pt x="125" y="768"/>
                  </a:lnTo>
                  <a:lnTo>
                    <a:pt x="111" y="760"/>
                  </a:lnTo>
                  <a:lnTo>
                    <a:pt x="74" y="752"/>
                  </a:lnTo>
                  <a:lnTo>
                    <a:pt x="52" y="728"/>
                  </a:lnTo>
                  <a:lnTo>
                    <a:pt x="37" y="728"/>
                  </a:lnTo>
                  <a:lnTo>
                    <a:pt x="30" y="728"/>
                  </a:lnTo>
                  <a:lnTo>
                    <a:pt x="0" y="704"/>
                  </a:lnTo>
                  <a:lnTo>
                    <a:pt x="0" y="680"/>
                  </a:lnTo>
                  <a:lnTo>
                    <a:pt x="30" y="672"/>
                  </a:lnTo>
                  <a:lnTo>
                    <a:pt x="37" y="592"/>
                  </a:lnTo>
                  <a:lnTo>
                    <a:pt x="59" y="576"/>
                  </a:lnTo>
                  <a:lnTo>
                    <a:pt x="59" y="536"/>
                  </a:lnTo>
                  <a:lnTo>
                    <a:pt x="30" y="504"/>
                  </a:lnTo>
                  <a:lnTo>
                    <a:pt x="52" y="480"/>
                  </a:lnTo>
                  <a:lnTo>
                    <a:pt x="52" y="456"/>
                  </a:lnTo>
                  <a:lnTo>
                    <a:pt x="96" y="456"/>
                  </a:lnTo>
                  <a:lnTo>
                    <a:pt x="103" y="432"/>
                  </a:lnTo>
                  <a:lnTo>
                    <a:pt x="118" y="432"/>
                  </a:lnTo>
                  <a:lnTo>
                    <a:pt x="140" y="464"/>
                  </a:lnTo>
                  <a:lnTo>
                    <a:pt x="148" y="464"/>
                  </a:lnTo>
                  <a:lnTo>
                    <a:pt x="155" y="432"/>
                  </a:lnTo>
                  <a:lnTo>
                    <a:pt x="192" y="384"/>
                  </a:lnTo>
                  <a:lnTo>
                    <a:pt x="192" y="336"/>
                  </a:lnTo>
                  <a:lnTo>
                    <a:pt x="199" y="336"/>
                  </a:lnTo>
                  <a:lnTo>
                    <a:pt x="221" y="360"/>
                  </a:lnTo>
                  <a:lnTo>
                    <a:pt x="266" y="376"/>
                  </a:lnTo>
                  <a:lnTo>
                    <a:pt x="273" y="336"/>
                  </a:lnTo>
                  <a:lnTo>
                    <a:pt x="258" y="304"/>
                  </a:lnTo>
                  <a:lnTo>
                    <a:pt x="273" y="288"/>
                  </a:lnTo>
                  <a:lnTo>
                    <a:pt x="266" y="264"/>
                  </a:lnTo>
                  <a:lnTo>
                    <a:pt x="236" y="240"/>
                  </a:lnTo>
                  <a:lnTo>
                    <a:pt x="229" y="200"/>
                  </a:lnTo>
                  <a:lnTo>
                    <a:pt x="258" y="144"/>
                  </a:lnTo>
                  <a:lnTo>
                    <a:pt x="266" y="112"/>
                  </a:lnTo>
                  <a:lnTo>
                    <a:pt x="244" y="72"/>
                  </a:lnTo>
                  <a:lnTo>
                    <a:pt x="258" y="56"/>
                  </a:lnTo>
                  <a:lnTo>
                    <a:pt x="266" y="8"/>
                  </a:lnTo>
                  <a:lnTo>
                    <a:pt x="288" y="8"/>
                  </a:lnTo>
                  <a:lnTo>
                    <a:pt x="295" y="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39"/>
            <p:cNvSpPr>
              <a:spLocks/>
            </p:cNvSpPr>
            <p:nvPr/>
          </p:nvSpPr>
          <p:spPr bwMode="auto">
            <a:xfrm rot="704206">
              <a:off x="5608638" y="4486275"/>
              <a:ext cx="823912" cy="1217613"/>
            </a:xfrm>
            <a:custGeom>
              <a:avLst/>
              <a:gdLst/>
              <a:ahLst/>
              <a:cxnLst>
                <a:cxn ang="0">
                  <a:pos x="0" y="648"/>
                </a:cxn>
                <a:cxn ang="0">
                  <a:pos x="15" y="648"/>
                </a:cxn>
                <a:cxn ang="0">
                  <a:pos x="29" y="680"/>
                </a:cxn>
                <a:cxn ang="0">
                  <a:pos x="155" y="648"/>
                </a:cxn>
                <a:cxn ang="0">
                  <a:pos x="206" y="608"/>
                </a:cxn>
                <a:cxn ang="0">
                  <a:pos x="258" y="536"/>
                </a:cxn>
                <a:cxn ang="0">
                  <a:pos x="302" y="544"/>
                </a:cxn>
                <a:cxn ang="0">
                  <a:pos x="339" y="544"/>
                </a:cxn>
                <a:cxn ang="0">
                  <a:pos x="398" y="536"/>
                </a:cxn>
                <a:cxn ang="0">
                  <a:pos x="428" y="480"/>
                </a:cxn>
                <a:cxn ang="0">
                  <a:pos x="420" y="360"/>
                </a:cxn>
                <a:cxn ang="0">
                  <a:pos x="435" y="336"/>
                </a:cxn>
                <a:cxn ang="0">
                  <a:pos x="420" y="304"/>
                </a:cxn>
                <a:cxn ang="0">
                  <a:pos x="398" y="320"/>
                </a:cxn>
                <a:cxn ang="0">
                  <a:pos x="391" y="304"/>
                </a:cxn>
                <a:cxn ang="0">
                  <a:pos x="435" y="232"/>
                </a:cxn>
                <a:cxn ang="0">
                  <a:pos x="406" y="200"/>
                </a:cxn>
                <a:cxn ang="0">
                  <a:pos x="406" y="168"/>
                </a:cxn>
                <a:cxn ang="0">
                  <a:pos x="383" y="144"/>
                </a:cxn>
                <a:cxn ang="0">
                  <a:pos x="383" y="112"/>
                </a:cxn>
                <a:cxn ang="0">
                  <a:pos x="361" y="120"/>
                </a:cxn>
                <a:cxn ang="0">
                  <a:pos x="347" y="88"/>
                </a:cxn>
                <a:cxn ang="0">
                  <a:pos x="310" y="128"/>
                </a:cxn>
                <a:cxn ang="0">
                  <a:pos x="317" y="80"/>
                </a:cxn>
                <a:cxn ang="0">
                  <a:pos x="280" y="80"/>
                </a:cxn>
                <a:cxn ang="0">
                  <a:pos x="280" y="56"/>
                </a:cxn>
                <a:cxn ang="0">
                  <a:pos x="251" y="32"/>
                </a:cxn>
                <a:cxn ang="0">
                  <a:pos x="229" y="16"/>
                </a:cxn>
                <a:cxn ang="0">
                  <a:pos x="221" y="0"/>
                </a:cxn>
                <a:cxn ang="0">
                  <a:pos x="184" y="16"/>
                </a:cxn>
                <a:cxn ang="0">
                  <a:pos x="177" y="56"/>
                </a:cxn>
                <a:cxn ang="0">
                  <a:pos x="206" y="80"/>
                </a:cxn>
                <a:cxn ang="0">
                  <a:pos x="206" y="104"/>
                </a:cxn>
                <a:cxn ang="0">
                  <a:pos x="184" y="128"/>
                </a:cxn>
                <a:cxn ang="0">
                  <a:pos x="147" y="120"/>
                </a:cxn>
                <a:cxn ang="0">
                  <a:pos x="155" y="144"/>
                </a:cxn>
                <a:cxn ang="0">
                  <a:pos x="184" y="168"/>
                </a:cxn>
                <a:cxn ang="0">
                  <a:pos x="199" y="208"/>
                </a:cxn>
                <a:cxn ang="0">
                  <a:pos x="229" y="216"/>
                </a:cxn>
                <a:cxn ang="0">
                  <a:pos x="229" y="248"/>
                </a:cxn>
                <a:cxn ang="0">
                  <a:pos x="214" y="256"/>
                </a:cxn>
                <a:cxn ang="0">
                  <a:pos x="184" y="312"/>
                </a:cxn>
                <a:cxn ang="0">
                  <a:pos x="162" y="344"/>
                </a:cxn>
                <a:cxn ang="0">
                  <a:pos x="162" y="368"/>
                </a:cxn>
                <a:cxn ang="0">
                  <a:pos x="192" y="368"/>
                </a:cxn>
                <a:cxn ang="0">
                  <a:pos x="184" y="400"/>
                </a:cxn>
                <a:cxn ang="0">
                  <a:pos x="147" y="448"/>
                </a:cxn>
                <a:cxn ang="0">
                  <a:pos x="133" y="448"/>
                </a:cxn>
                <a:cxn ang="0">
                  <a:pos x="103" y="488"/>
                </a:cxn>
                <a:cxn ang="0">
                  <a:pos x="88" y="528"/>
                </a:cxn>
                <a:cxn ang="0">
                  <a:pos x="59" y="528"/>
                </a:cxn>
                <a:cxn ang="0">
                  <a:pos x="52" y="536"/>
                </a:cxn>
                <a:cxn ang="0">
                  <a:pos x="7" y="536"/>
                </a:cxn>
                <a:cxn ang="0">
                  <a:pos x="7" y="600"/>
                </a:cxn>
                <a:cxn ang="0">
                  <a:pos x="22" y="600"/>
                </a:cxn>
                <a:cxn ang="0">
                  <a:pos x="29" y="616"/>
                </a:cxn>
                <a:cxn ang="0">
                  <a:pos x="0" y="640"/>
                </a:cxn>
                <a:cxn ang="0">
                  <a:pos x="0" y="648"/>
                </a:cxn>
              </a:cxnLst>
              <a:rect l="0" t="0" r="r" b="b"/>
              <a:pathLst>
                <a:path w="436" h="681">
                  <a:moveTo>
                    <a:pt x="0" y="648"/>
                  </a:moveTo>
                  <a:lnTo>
                    <a:pt x="15" y="648"/>
                  </a:lnTo>
                  <a:lnTo>
                    <a:pt x="29" y="680"/>
                  </a:lnTo>
                  <a:lnTo>
                    <a:pt x="155" y="648"/>
                  </a:lnTo>
                  <a:lnTo>
                    <a:pt x="206" y="608"/>
                  </a:lnTo>
                  <a:lnTo>
                    <a:pt x="258" y="536"/>
                  </a:lnTo>
                  <a:lnTo>
                    <a:pt x="302" y="544"/>
                  </a:lnTo>
                  <a:lnTo>
                    <a:pt x="339" y="544"/>
                  </a:lnTo>
                  <a:lnTo>
                    <a:pt x="398" y="536"/>
                  </a:lnTo>
                  <a:lnTo>
                    <a:pt x="428" y="480"/>
                  </a:lnTo>
                  <a:lnTo>
                    <a:pt x="420" y="360"/>
                  </a:lnTo>
                  <a:lnTo>
                    <a:pt x="435" y="336"/>
                  </a:lnTo>
                  <a:lnTo>
                    <a:pt x="420" y="304"/>
                  </a:lnTo>
                  <a:lnTo>
                    <a:pt x="398" y="320"/>
                  </a:lnTo>
                  <a:lnTo>
                    <a:pt x="391" y="304"/>
                  </a:lnTo>
                  <a:lnTo>
                    <a:pt x="435" y="232"/>
                  </a:lnTo>
                  <a:lnTo>
                    <a:pt x="406" y="200"/>
                  </a:lnTo>
                  <a:lnTo>
                    <a:pt x="406" y="168"/>
                  </a:lnTo>
                  <a:lnTo>
                    <a:pt x="383" y="144"/>
                  </a:lnTo>
                  <a:lnTo>
                    <a:pt x="383" y="112"/>
                  </a:lnTo>
                  <a:lnTo>
                    <a:pt x="361" y="120"/>
                  </a:lnTo>
                  <a:lnTo>
                    <a:pt x="347" y="88"/>
                  </a:lnTo>
                  <a:lnTo>
                    <a:pt x="310" y="128"/>
                  </a:lnTo>
                  <a:lnTo>
                    <a:pt x="317" y="80"/>
                  </a:lnTo>
                  <a:lnTo>
                    <a:pt x="280" y="80"/>
                  </a:lnTo>
                  <a:lnTo>
                    <a:pt x="280" y="56"/>
                  </a:lnTo>
                  <a:lnTo>
                    <a:pt x="251" y="32"/>
                  </a:lnTo>
                  <a:lnTo>
                    <a:pt x="229" y="16"/>
                  </a:lnTo>
                  <a:lnTo>
                    <a:pt x="221" y="0"/>
                  </a:lnTo>
                  <a:lnTo>
                    <a:pt x="184" y="16"/>
                  </a:lnTo>
                  <a:lnTo>
                    <a:pt x="177" y="56"/>
                  </a:lnTo>
                  <a:lnTo>
                    <a:pt x="206" y="80"/>
                  </a:lnTo>
                  <a:lnTo>
                    <a:pt x="206" y="104"/>
                  </a:lnTo>
                  <a:lnTo>
                    <a:pt x="184" y="128"/>
                  </a:lnTo>
                  <a:lnTo>
                    <a:pt x="147" y="120"/>
                  </a:lnTo>
                  <a:lnTo>
                    <a:pt x="155" y="144"/>
                  </a:lnTo>
                  <a:lnTo>
                    <a:pt x="184" y="168"/>
                  </a:lnTo>
                  <a:lnTo>
                    <a:pt x="199" y="208"/>
                  </a:lnTo>
                  <a:lnTo>
                    <a:pt x="229" y="216"/>
                  </a:lnTo>
                  <a:lnTo>
                    <a:pt x="229" y="248"/>
                  </a:lnTo>
                  <a:lnTo>
                    <a:pt x="214" y="256"/>
                  </a:lnTo>
                  <a:lnTo>
                    <a:pt x="184" y="312"/>
                  </a:lnTo>
                  <a:lnTo>
                    <a:pt x="162" y="344"/>
                  </a:lnTo>
                  <a:lnTo>
                    <a:pt x="162" y="368"/>
                  </a:lnTo>
                  <a:lnTo>
                    <a:pt x="192" y="368"/>
                  </a:lnTo>
                  <a:lnTo>
                    <a:pt x="184" y="400"/>
                  </a:lnTo>
                  <a:lnTo>
                    <a:pt x="147" y="448"/>
                  </a:lnTo>
                  <a:lnTo>
                    <a:pt x="133" y="448"/>
                  </a:lnTo>
                  <a:lnTo>
                    <a:pt x="103" y="488"/>
                  </a:lnTo>
                  <a:lnTo>
                    <a:pt x="88" y="528"/>
                  </a:lnTo>
                  <a:lnTo>
                    <a:pt x="59" y="528"/>
                  </a:lnTo>
                  <a:lnTo>
                    <a:pt x="52" y="536"/>
                  </a:lnTo>
                  <a:lnTo>
                    <a:pt x="7" y="536"/>
                  </a:lnTo>
                  <a:lnTo>
                    <a:pt x="7" y="600"/>
                  </a:lnTo>
                  <a:lnTo>
                    <a:pt x="22" y="600"/>
                  </a:lnTo>
                  <a:lnTo>
                    <a:pt x="29" y="616"/>
                  </a:lnTo>
                  <a:lnTo>
                    <a:pt x="0" y="640"/>
                  </a:lnTo>
                  <a:lnTo>
                    <a:pt x="0" y="648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 rot="704206">
              <a:off x="6858000" y="3489325"/>
              <a:ext cx="1162050" cy="1930400"/>
            </a:xfrm>
            <a:custGeom>
              <a:avLst/>
              <a:gdLst/>
              <a:ahLst/>
              <a:cxnLst>
                <a:cxn ang="0">
                  <a:pos x="436" y="968"/>
                </a:cxn>
                <a:cxn ang="0">
                  <a:pos x="384" y="1040"/>
                </a:cxn>
                <a:cxn ang="0">
                  <a:pos x="273" y="1032"/>
                </a:cxn>
                <a:cxn ang="0">
                  <a:pos x="266" y="936"/>
                </a:cxn>
                <a:cxn ang="0">
                  <a:pos x="222" y="872"/>
                </a:cxn>
                <a:cxn ang="0">
                  <a:pos x="236" y="840"/>
                </a:cxn>
                <a:cxn ang="0">
                  <a:pos x="259" y="792"/>
                </a:cxn>
                <a:cxn ang="0">
                  <a:pos x="281" y="752"/>
                </a:cxn>
                <a:cxn ang="0">
                  <a:pos x="251" y="680"/>
                </a:cxn>
                <a:cxn ang="0">
                  <a:pos x="214" y="712"/>
                </a:cxn>
                <a:cxn ang="0">
                  <a:pos x="170" y="776"/>
                </a:cxn>
                <a:cxn ang="0">
                  <a:pos x="118" y="760"/>
                </a:cxn>
                <a:cxn ang="0">
                  <a:pos x="111" y="720"/>
                </a:cxn>
                <a:cxn ang="0">
                  <a:pos x="133" y="640"/>
                </a:cxn>
                <a:cxn ang="0">
                  <a:pos x="66" y="648"/>
                </a:cxn>
                <a:cxn ang="0">
                  <a:pos x="59" y="568"/>
                </a:cxn>
                <a:cxn ang="0">
                  <a:pos x="30" y="528"/>
                </a:cxn>
                <a:cxn ang="0">
                  <a:pos x="15" y="480"/>
                </a:cxn>
                <a:cxn ang="0">
                  <a:pos x="59" y="376"/>
                </a:cxn>
                <a:cxn ang="0">
                  <a:pos x="81" y="344"/>
                </a:cxn>
                <a:cxn ang="0">
                  <a:pos x="66" y="208"/>
                </a:cxn>
                <a:cxn ang="0">
                  <a:pos x="52" y="120"/>
                </a:cxn>
                <a:cxn ang="0">
                  <a:pos x="96" y="96"/>
                </a:cxn>
                <a:cxn ang="0">
                  <a:pos x="163" y="56"/>
                </a:cxn>
                <a:cxn ang="0">
                  <a:pos x="192" y="0"/>
                </a:cxn>
                <a:cxn ang="0">
                  <a:pos x="251" y="96"/>
                </a:cxn>
                <a:cxn ang="0">
                  <a:pos x="318" y="80"/>
                </a:cxn>
                <a:cxn ang="0">
                  <a:pos x="310" y="112"/>
                </a:cxn>
                <a:cxn ang="0">
                  <a:pos x="288" y="136"/>
                </a:cxn>
                <a:cxn ang="0">
                  <a:pos x="229" y="312"/>
                </a:cxn>
                <a:cxn ang="0">
                  <a:pos x="229" y="496"/>
                </a:cxn>
                <a:cxn ang="0">
                  <a:pos x="251" y="600"/>
                </a:cxn>
                <a:cxn ang="0">
                  <a:pos x="288" y="624"/>
                </a:cxn>
                <a:cxn ang="0">
                  <a:pos x="295" y="584"/>
                </a:cxn>
                <a:cxn ang="0">
                  <a:pos x="340" y="568"/>
                </a:cxn>
                <a:cxn ang="0">
                  <a:pos x="369" y="512"/>
                </a:cxn>
                <a:cxn ang="0">
                  <a:pos x="502" y="616"/>
                </a:cxn>
                <a:cxn ang="0">
                  <a:pos x="584" y="776"/>
                </a:cxn>
                <a:cxn ang="0">
                  <a:pos x="606" y="896"/>
                </a:cxn>
                <a:cxn ang="0">
                  <a:pos x="561" y="864"/>
                </a:cxn>
                <a:cxn ang="0">
                  <a:pos x="547" y="904"/>
                </a:cxn>
                <a:cxn ang="0">
                  <a:pos x="576" y="936"/>
                </a:cxn>
                <a:cxn ang="0">
                  <a:pos x="561" y="984"/>
                </a:cxn>
                <a:cxn ang="0">
                  <a:pos x="480" y="1024"/>
                </a:cxn>
                <a:cxn ang="0">
                  <a:pos x="465" y="1056"/>
                </a:cxn>
                <a:cxn ang="0">
                  <a:pos x="458" y="1008"/>
                </a:cxn>
              </a:cxnLst>
              <a:rect l="0" t="0" r="r" b="b"/>
              <a:pathLst>
                <a:path w="614" h="1081">
                  <a:moveTo>
                    <a:pt x="443" y="984"/>
                  </a:moveTo>
                  <a:lnTo>
                    <a:pt x="436" y="968"/>
                  </a:lnTo>
                  <a:lnTo>
                    <a:pt x="391" y="1008"/>
                  </a:lnTo>
                  <a:lnTo>
                    <a:pt x="384" y="1040"/>
                  </a:lnTo>
                  <a:lnTo>
                    <a:pt x="332" y="1080"/>
                  </a:lnTo>
                  <a:lnTo>
                    <a:pt x="273" y="1032"/>
                  </a:lnTo>
                  <a:lnTo>
                    <a:pt x="288" y="992"/>
                  </a:lnTo>
                  <a:lnTo>
                    <a:pt x="266" y="936"/>
                  </a:lnTo>
                  <a:lnTo>
                    <a:pt x="222" y="928"/>
                  </a:lnTo>
                  <a:lnTo>
                    <a:pt x="222" y="872"/>
                  </a:lnTo>
                  <a:lnTo>
                    <a:pt x="214" y="864"/>
                  </a:lnTo>
                  <a:lnTo>
                    <a:pt x="236" y="840"/>
                  </a:lnTo>
                  <a:lnTo>
                    <a:pt x="236" y="808"/>
                  </a:lnTo>
                  <a:lnTo>
                    <a:pt x="259" y="792"/>
                  </a:lnTo>
                  <a:lnTo>
                    <a:pt x="244" y="768"/>
                  </a:lnTo>
                  <a:lnTo>
                    <a:pt x="281" y="752"/>
                  </a:lnTo>
                  <a:lnTo>
                    <a:pt x="273" y="712"/>
                  </a:lnTo>
                  <a:lnTo>
                    <a:pt x="251" y="680"/>
                  </a:lnTo>
                  <a:lnTo>
                    <a:pt x="244" y="712"/>
                  </a:lnTo>
                  <a:lnTo>
                    <a:pt x="214" y="712"/>
                  </a:lnTo>
                  <a:lnTo>
                    <a:pt x="199" y="752"/>
                  </a:lnTo>
                  <a:lnTo>
                    <a:pt x="170" y="776"/>
                  </a:lnTo>
                  <a:lnTo>
                    <a:pt x="140" y="752"/>
                  </a:lnTo>
                  <a:lnTo>
                    <a:pt x="118" y="760"/>
                  </a:lnTo>
                  <a:lnTo>
                    <a:pt x="103" y="736"/>
                  </a:lnTo>
                  <a:lnTo>
                    <a:pt x="111" y="720"/>
                  </a:lnTo>
                  <a:lnTo>
                    <a:pt x="111" y="696"/>
                  </a:lnTo>
                  <a:lnTo>
                    <a:pt x="133" y="640"/>
                  </a:lnTo>
                  <a:lnTo>
                    <a:pt x="103" y="632"/>
                  </a:lnTo>
                  <a:lnTo>
                    <a:pt x="66" y="648"/>
                  </a:lnTo>
                  <a:lnTo>
                    <a:pt x="52" y="616"/>
                  </a:lnTo>
                  <a:lnTo>
                    <a:pt x="59" y="568"/>
                  </a:lnTo>
                  <a:lnTo>
                    <a:pt x="30" y="568"/>
                  </a:lnTo>
                  <a:lnTo>
                    <a:pt x="30" y="528"/>
                  </a:lnTo>
                  <a:lnTo>
                    <a:pt x="7" y="504"/>
                  </a:lnTo>
                  <a:lnTo>
                    <a:pt x="15" y="480"/>
                  </a:lnTo>
                  <a:lnTo>
                    <a:pt x="0" y="408"/>
                  </a:lnTo>
                  <a:lnTo>
                    <a:pt x="59" y="376"/>
                  </a:lnTo>
                  <a:lnTo>
                    <a:pt x="59" y="344"/>
                  </a:lnTo>
                  <a:lnTo>
                    <a:pt x="81" y="344"/>
                  </a:lnTo>
                  <a:lnTo>
                    <a:pt x="111" y="288"/>
                  </a:lnTo>
                  <a:lnTo>
                    <a:pt x="66" y="208"/>
                  </a:lnTo>
                  <a:lnTo>
                    <a:pt x="81" y="152"/>
                  </a:lnTo>
                  <a:lnTo>
                    <a:pt x="52" y="120"/>
                  </a:lnTo>
                  <a:lnTo>
                    <a:pt x="59" y="80"/>
                  </a:lnTo>
                  <a:lnTo>
                    <a:pt x="96" y="96"/>
                  </a:lnTo>
                  <a:lnTo>
                    <a:pt x="126" y="72"/>
                  </a:lnTo>
                  <a:lnTo>
                    <a:pt x="163" y="56"/>
                  </a:lnTo>
                  <a:lnTo>
                    <a:pt x="155" y="32"/>
                  </a:lnTo>
                  <a:lnTo>
                    <a:pt x="192" y="0"/>
                  </a:lnTo>
                  <a:lnTo>
                    <a:pt x="244" y="32"/>
                  </a:lnTo>
                  <a:lnTo>
                    <a:pt x="251" y="96"/>
                  </a:lnTo>
                  <a:lnTo>
                    <a:pt x="273" y="72"/>
                  </a:lnTo>
                  <a:lnTo>
                    <a:pt x="318" y="80"/>
                  </a:lnTo>
                  <a:lnTo>
                    <a:pt x="318" y="104"/>
                  </a:lnTo>
                  <a:lnTo>
                    <a:pt x="310" y="112"/>
                  </a:lnTo>
                  <a:lnTo>
                    <a:pt x="310" y="136"/>
                  </a:lnTo>
                  <a:lnTo>
                    <a:pt x="288" y="136"/>
                  </a:lnTo>
                  <a:lnTo>
                    <a:pt x="229" y="216"/>
                  </a:lnTo>
                  <a:lnTo>
                    <a:pt x="229" y="312"/>
                  </a:lnTo>
                  <a:lnTo>
                    <a:pt x="244" y="352"/>
                  </a:lnTo>
                  <a:lnTo>
                    <a:pt x="229" y="496"/>
                  </a:lnTo>
                  <a:lnTo>
                    <a:pt x="207" y="600"/>
                  </a:lnTo>
                  <a:lnTo>
                    <a:pt x="251" y="600"/>
                  </a:lnTo>
                  <a:lnTo>
                    <a:pt x="273" y="576"/>
                  </a:lnTo>
                  <a:lnTo>
                    <a:pt x="288" y="624"/>
                  </a:lnTo>
                  <a:lnTo>
                    <a:pt x="310" y="616"/>
                  </a:lnTo>
                  <a:lnTo>
                    <a:pt x="295" y="584"/>
                  </a:lnTo>
                  <a:lnTo>
                    <a:pt x="340" y="600"/>
                  </a:lnTo>
                  <a:lnTo>
                    <a:pt x="340" y="568"/>
                  </a:lnTo>
                  <a:lnTo>
                    <a:pt x="325" y="544"/>
                  </a:lnTo>
                  <a:lnTo>
                    <a:pt x="369" y="512"/>
                  </a:lnTo>
                  <a:lnTo>
                    <a:pt x="451" y="544"/>
                  </a:lnTo>
                  <a:lnTo>
                    <a:pt x="502" y="616"/>
                  </a:lnTo>
                  <a:lnTo>
                    <a:pt x="502" y="648"/>
                  </a:lnTo>
                  <a:lnTo>
                    <a:pt x="584" y="776"/>
                  </a:lnTo>
                  <a:lnTo>
                    <a:pt x="613" y="816"/>
                  </a:lnTo>
                  <a:lnTo>
                    <a:pt x="606" y="896"/>
                  </a:lnTo>
                  <a:lnTo>
                    <a:pt x="584" y="896"/>
                  </a:lnTo>
                  <a:lnTo>
                    <a:pt x="561" y="864"/>
                  </a:lnTo>
                  <a:lnTo>
                    <a:pt x="532" y="888"/>
                  </a:lnTo>
                  <a:lnTo>
                    <a:pt x="547" y="904"/>
                  </a:lnTo>
                  <a:lnTo>
                    <a:pt x="576" y="912"/>
                  </a:lnTo>
                  <a:lnTo>
                    <a:pt x="576" y="936"/>
                  </a:lnTo>
                  <a:lnTo>
                    <a:pt x="554" y="952"/>
                  </a:lnTo>
                  <a:lnTo>
                    <a:pt x="561" y="984"/>
                  </a:lnTo>
                  <a:lnTo>
                    <a:pt x="510" y="1016"/>
                  </a:lnTo>
                  <a:lnTo>
                    <a:pt x="480" y="1024"/>
                  </a:lnTo>
                  <a:lnTo>
                    <a:pt x="488" y="1056"/>
                  </a:lnTo>
                  <a:lnTo>
                    <a:pt x="465" y="1056"/>
                  </a:lnTo>
                  <a:lnTo>
                    <a:pt x="451" y="1024"/>
                  </a:lnTo>
                  <a:lnTo>
                    <a:pt x="458" y="1008"/>
                  </a:lnTo>
                  <a:lnTo>
                    <a:pt x="443" y="98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47"/>
            <p:cNvSpPr>
              <a:spLocks/>
            </p:cNvSpPr>
            <p:nvPr/>
          </p:nvSpPr>
          <p:spPr bwMode="auto">
            <a:xfrm rot="704206">
              <a:off x="3000375" y="2451100"/>
              <a:ext cx="1411287" cy="2033588"/>
            </a:xfrm>
            <a:custGeom>
              <a:avLst/>
              <a:gdLst/>
              <a:ahLst/>
              <a:cxnLst>
                <a:cxn ang="0">
                  <a:pos x="89" y="840"/>
                </a:cxn>
                <a:cxn ang="0">
                  <a:pos x="52" y="744"/>
                </a:cxn>
                <a:cxn ang="0">
                  <a:pos x="7" y="616"/>
                </a:cxn>
                <a:cxn ang="0">
                  <a:pos x="30" y="504"/>
                </a:cxn>
                <a:cxn ang="0">
                  <a:pos x="81" y="424"/>
                </a:cxn>
                <a:cxn ang="0">
                  <a:pos x="133" y="408"/>
                </a:cxn>
                <a:cxn ang="0">
                  <a:pos x="207" y="368"/>
                </a:cxn>
                <a:cxn ang="0">
                  <a:pos x="288" y="296"/>
                </a:cxn>
                <a:cxn ang="0">
                  <a:pos x="302" y="248"/>
                </a:cxn>
                <a:cxn ang="0">
                  <a:pos x="347" y="288"/>
                </a:cxn>
                <a:cxn ang="0">
                  <a:pos x="339" y="168"/>
                </a:cxn>
                <a:cxn ang="0">
                  <a:pos x="406" y="80"/>
                </a:cxn>
                <a:cxn ang="0">
                  <a:pos x="509" y="16"/>
                </a:cxn>
                <a:cxn ang="0">
                  <a:pos x="487" y="168"/>
                </a:cxn>
                <a:cxn ang="0">
                  <a:pos x="428" y="384"/>
                </a:cxn>
                <a:cxn ang="0">
                  <a:pos x="347" y="416"/>
                </a:cxn>
                <a:cxn ang="0">
                  <a:pos x="502" y="360"/>
                </a:cxn>
                <a:cxn ang="0">
                  <a:pos x="546" y="352"/>
                </a:cxn>
                <a:cxn ang="0">
                  <a:pos x="590" y="408"/>
                </a:cxn>
                <a:cxn ang="0">
                  <a:pos x="546" y="280"/>
                </a:cxn>
                <a:cxn ang="0">
                  <a:pos x="524" y="168"/>
                </a:cxn>
                <a:cxn ang="0">
                  <a:pos x="553" y="32"/>
                </a:cxn>
                <a:cxn ang="0">
                  <a:pos x="590" y="160"/>
                </a:cxn>
                <a:cxn ang="0">
                  <a:pos x="605" y="120"/>
                </a:cxn>
                <a:cxn ang="0">
                  <a:pos x="620" y="96"/>
                </a:cxn>
                <a:cxn ang="0">
                  <a:pos x="649" y="184"/>
                </a:cxn>
                <a:cxn ang="0">
                  <a:pos x="612" y="272"/>
                </a:cxn>
                <a:cxn ang="0">
                  <a:pos x="686" y="376"/>
                </a:cxn>
                <a:cxn ang="0">
                  <a:pos x="657" y="448"/>
                </a:cxn>
                <a:cxn ang="0">
                  <a:pos x="701" y="560"/>
                </a:cxn>
                <a:cxn ang="0">
                  <a:pos x="745" y="656"/>
                </a:cxn>
                <a:cxn ang="0">
                  <a:pos x="701" y="744"/>
                </a:cxn>
                <a:cxn ang="0">
                  <a:pos x="730" y="824"/>
                </a:cxn>
                <a:cxn ang="0">
                  <a:pos x="679" y="880"/>
                </a:cxn>
                <a:cxn ang="0">
                  <a:pos x="612" y="888"/>
                </a:cxn>
                <a:cxn ang="0">
                  <a:pos x="539" y="864"/>
                </a:cxn>
                <a:cxn ang="0">
                  <a:pos x="443" y="888"/>
                </a:cxn>
                <a:cxn ang="0">
                  <a:pos x="406" y="936"/>
                </a:cxn>
                <a:cxn ang="0">
                  <a:pos x="339" y="1000"/>
                </a:cxn>
                <a:cxn ang="0">
                  <a:pos x="258" y="984"/>
                </a:cxn>
                <a:cxn ang="0">
                  <a:pos x="221" y="968"/>
                </a:cxn>
                <a:cxn ang="0">
                  <a:pos x="243" y="1064"/>
                </a:cxn>
                <a:cxn ang="0">
                  <a:pos x="192" y="1104"/>
                </a:cxn>
                <a:cxn ang="0">
                  <a:pos x="111" y="1088"/>
                </a:cxn>
                <a:cxn ang="0">
                  <a:pos x="52" y="1056"/>
                </a:cxn>
                <a:cxn ang="0">
                  <a:pos x="52" y="928"/>
                </a:cxn>
                <a:cxn ang="0">
                  <a:pos x="96" y="888"/>
                </a:cxn>
              </a:cxnLst>
              <a:rect l="0" t="0" r="r" b="b"/>
              <a:pathLst>
                <a:path w="746" h="1137">
                  <a:moveTo>
                    <a:pt x="96" y="888"/>
                  </a:moveTo>
                  <a:lnTo>
                    <a:pt x="96" y="888"/>
                  </a:lnTo>
                  <a:lnTo>
                    <a:pt x="89" y="840"/>
                  </a:lnTo>
                  <a:lnTo>
                    <a:pt x="52" y="808"/>
                  </a:lnTo>
                  <a:lnTo>
                    <a:pt x="59" y="776"/>
                  </a:lnTo>
                  <a:lnTo>
                    <a:pt x="52" y="744"/>
                  </a:lnTo>
                  <a:lnTo>
                    <a:pt x="52" y="696"/>
                  </a:lnTo>
                  <a:lnTo>
                    <a:pt x="37" y="648"/>
                  </a:lnTo>
                  <a:lnTo>
                    <a:pt x="7" y="616"/>
                  </a:lnTo>
                  <a:lnTo>
                    <a:pt x="0" y="600"/>
                  </a:lnTo>
                  <a:lnTo>
                    <a:pt x="7" y="592"/>
                  </a:lnTo>
                  <a:lnTo>
                    <a:pt x="30" y="504"/>
                  </a:lnTo>
                  <a:lnTo>
                    <a:pt x="59" y="480"/>
                  </a:lnTo>
                  <a:lnTo>
                    <a:pt x="59" y="448"/>
                  </a:lnTo>
                  <a:lnTo>
                    <a:pt x="81" y="424"/>
                  </a:lnTo>
                  <a:lnTo>
                    <a:pt x="103" y="432"/>
                  </a:lnTo>
                  <a:lnTo>
                    <a:pt x="118" y="432"/>
                  </a:lnTo>
                  <a:lnTo>
                    <a:pt x="133" y="408"/>
                  </a:lnTo>
                  <a:lnTo>
                    <a:pt x="148" y="408"/>
                  </a:lnTo>
                  <a:lnTo>
                    <a:pt x="162" y="400"/>
                  </a:lnTo>
                  <a:lnTo>
                    <a:pt x="207" y="368"/>
                  </a:lnTo>
                  <a:lnTo>
                    <a:pt x="243" y="360"/>
                  </a:lnTo>
                  <a:lnTo>
                    <a:pt x="295" y="320"/>
                  </a:lnTo>
                  <a:lnTo>
                    <a:pt x="288" y="296"/>
                  </a:lnTo>
                  <a:lnTo>
                    <a:pt x="288" y="264"/>
                  </a:lnTo>
                  <a:lnTo>
                    <a:pt x="295" y="264"/>
                  </a:lnTo>
                  <a:lnTo>
                    <a:pt x="302" y="248"/>
                  </a:lnTo>
                  <a:lnTo>
                    <a:pt x="288" y="232"/>
                  </a:lnTo>
                  <a:lnTo>
                    <a:pt x="302" y="216"/>
                  </a:lnTo>
                  <a:lnTo>
                    <a:pt x="347" y="288"/>
                  </a:lnTo>
                  <a:lnTo>
                    <a:pt x="376" y="272"/>
                  </a:lnTo>
                  <a:lnTo>
                    <a:pt x="347" y="200"/>
                  </a:lnTo>
                  <a:lnTo>
                    <a:pt x="339" y="168"/>
                  </a:lnTo>
                  <a:lnTo>
                    <a:pt x="369" y="168"/>
                  </a:lnTo>
                  <a:lnTo>
                    <a:pt x="369" y="88"/>
                  </a:lnTo>
                  <a:lnTo>
                    <a:pt x="406" y="80"/>
                  </a:lnTo>
                  <a:lnTo>
                    <a:pt x="465" y="0"/>
                  </a:lnTo>
                  <a:lnTo>
                    <a:pt x="480" y="16"/>
                  </a:lnTo>
                  <a:lnTo>
                    <a:pt x="509" y="16"/>
                  </a:lnTo>
                  <a:lnTo>
                    <a:pt x="524" y="48"/>
                  </a:lnTo>
                  <a:lnTo>
                    <a:pt x="487" y="96"/>
                  </a:lnTo>
                  <a:lnTo>
                    <a:pt x="487" y="168"/>
                  </a:lnTo>
                  <a:lnTo>
                    <a:pt x="457" y="264"/>
                  </a:lnTo>
                  <a:lnTo>
                    <a:pt x="480" y="328"/>
                  </a:lnTo>
                  <a:lnTo>
                    <a:pt x="428" y="384"/>
                  </a:lnTo>
                  <a:lnTo>
                    <a:pt x="384" y="416"/>
                  </a:lnTo>
                  <a:lnTo>
                    <a:pt x="347" y="392"/>
                  </a:lnTo>
                  <a:lnTo>
                    <a:pt x="347" y="416"/>
                  </a:lnTo>
                  <a:lnTo>
                    <a:pt x="391" y="456"/>
                  </a:lnTo>
                  <a:lnTo>
                    <a:pt x="450" y="424"/>
                  </a:lnTo>
                  <a:lnTo>
                    <a:pt x="502" y="360"/>
                  </a:lnTo>
                  <a:lnTo>
                    <a:pt x="494" y="312"/>
                  </a:lnTo>
                  <a:lnTo>
                    <a:pt x="524" y="304"/>
                  </a:lnTo>
                  <a:lnTo>
                    <a:pt x="546" y="352"/>
                  </a:lnTo>
                  <a:lnTo>
                    <a:pt x="539" y="376"/>
                  </a:lnTo>
                  <a:lnTo>
                    <a:pt x="568" y="416"/>
                  </a:lnTo>
                  <a:lnTo>
                    <a:pt x="590" y="408"/>
                  </a:lnTo>
                  <a:lnTo>
                    <a:pt x="561" y="376"/>
                  </a:lnTo>
                  <a:lnTo>
                    <a:pt x="575" y="328"/>
                  </a:lnTo>
                  <a:lnTo>
                    <a:pt x="546" y="280"/>
                  </a:lnTo>
                  <a:lnTo>
                    <a:pt x="494" y="272"/>
                  </a:lnTo>
                  <a:lnTo>
                    <a:pt x="494" y="240"/>
                  </a:lnTo>
                  <a:lnTo>
                    <a:pt x="524" y="168"/>
                  </a:lnTo>
                  <a:lnTo>
                    <a:pt x="516" y="112"/>
                  </a:lnTo>
                  <a:lnTo>
                    <a:pt x="546" y="88"/>
                  </a:lnTo>
                  <a:lnTo>
                    <a:pt x="553" y="32"/>
                  </a:lnTo>
                  <a:lnTo>
                    <a:pt x="561" y="104"/>
                  </a:lnTo>
                  <a:lnTo>
                    <a:pt x="561" y="144"/>
                  </a:lnTo>
                  <a:lnTo>
                    <a:pt x="590" y="160"/>
                  </a:lnTo>
                  <a:lnTo>
                    <a:pt x="598" y="144"/>
                  </a:lnTo>
                  <a:lnTo>
                    <a:pt x="575" y="104"/>
                  </a:lnTo>
                  <a:lnTo>
                    <a:pt x="605" y="120"/>
                  </a:lnTo>
                  <a:lnTo>
                    <a:pt x="605" y="64"/>
                  </a:lnTo>
                  <a:lnTo>
                    <a:pt x="620" y="56"/>
                  </a:lnTo>
                  <a:lnTo>
                    <a:pt x="620" y="96"/>
                  </a:lnTo>
                  <a:lnTo>
                    <a:pt x="649" y="128"/>
                  </a:lnTo>
                  <a:lnTo>
                    <a:pt x="627" y="144"/>
                  </a:lnTo>
                  <a:lnTo>
                    <a:pt x="649" y="184"/>
                  </a:lnTo>
                  <a:lnTo>
                    <a:pt x="657" y="216"/>
                  </a:lnTo>
                  <a:lnTo>
                    <a:pt x="612" y="240"/>
                  </a:lnTo>
                  <a:lnTo>
                    <a:pt x="612" y="272"/>
                  </a:lnTo>
                  <a:lnTo>
                    <a:pt x="634" y="304"/>
                  </a:lnTo>
                  <a:lnTo>
                    <a:pt x="679" y="304"/>
                  </a:lnTo>
                  <a:lnTo>
                    <a:pt x="686" y="376"/>
                  </a:lnTo>
                  <a:lnTo>
                    <a:pt x="657" y="400"/>
                  </a:lnTo>
                  <a:lnTo>
                    <a:pt x="671" y="424"/>
                  </a:lnTo>
                  <a:lnTo>
                    <a:pt x="657" y="448"/>
                  </a:lnTo>
                  <a:lnTo>
                    <a:pt x="679" y="488"/>
                  </a:lnTo>
                  <a:lnTo>
                    <a:pt x="679" y="528"/>
                  </a:lnTo>
                  <a:lnTo>
                    <a:pt x="701" y="560"/>
                  </a:lnTo>
                  <a:lnTo>
                    <a:pt x="701" y="600"/>
                  </a:lnTo>
                  <a:lnTo>
                    <a:pt x="738" y="616"/>
                  </a:lnTo>
                  <a:lnTo>
                    <a:pt x="745" y="656"/>
                  </a:lnTo>
                  <a:lnTo>
                    <a:pt x="708" y="688"/>
                  </a:lnTo>
                  <a:lnTo>
                    <a:pt x="730" y="728"/>
                  </a:lnTo>
                  <a:lnTo>
                    <a:pt x="701" y="744"/>
                  </a:lnTo>
                  <a:lnTo>
                    <a:pt x="693" y="776"/>
                  </a:lnTo>
                  <a:lnTo>
                    <a:pt x="693" y="808"/>
                  </a:lnTo>
                  <a:lnTo>
                    <a:pt x="730" y="824"/>
                  </a:lnTo>
                  <a:lnTo>
                    <a:pt x="730" y="840"/>
                  </a:lnTo>
                  <a:lnTo>
                    <a:pt x="686" y="864"/>
                  </a:lnTo>
                  <a:lnTo>
                    <a:pt x="679" y="880"/>
                  </a:lnTo>
                  <a:lnTo>
                    <a:pt x="649" y="856"/>
                  </a:lnTo>
                  <a:lnTo>
                    <a:pt x="634" y="864"/>
                  </a:lnTo>
                  <a:lnTo>
                    <a:pt x="612" y="888"/>
                  </a:lnTo>
                  <a:lnTo>
                    <a:pt x="583" y="872"/>
                  </a:lnTo>
                  <a:lnTo>
                    <a:pt x="568" y="864"/>
                  </a:lnTo>
                  <a:lnTo>
                    <a:pt x="539" y="864"/>
                  </a:lnTo>
                  <a:lnTo>
                    <a:pt x="516" y="848"/>
                  </a:lnTo>
                  <a:lnTo>
                    <a:pt x="465" y="848"/>
                  </a:lnTo>
                  <a:lnTo>
                    <a:pt x="443" y="888"/>
                  </a:lnTo>
                  <a:lnTo>
                    <a:pt x="450" y="912"/>
                  </a:lnTo>
                  <a:lnTo>
                    <a:pt x="413" y="920"/>
                  </a:lnTo>
                  <a:lnTo>
                    <a:pt x="406" y="936"/>
                  </a:lnTo>
                  <a:lnTo>
                    <a:pt x="376" y="976"/>
                  </a:lnTo>
                  <a:lnTo>
                    <a:pt x="376" y="968"/>
                  </a:lnTo>
                  <a:lnTo>
                    <a:pt x="339" y="1000"/>
                  </a:lnTo>
                  <a:lnTo>
                    <a:pt x="317" y="984"/>
                  </a:lnTo>
                  <a:lnTo>
                    <a:pt x="302" y="1000"/>
                  </a:lnTo>
                  <a:lnTo>
                    <a:pt x="258" y="984"/>
                  </a:lnTo>
                  <a:lnTo>
                    <a:pt x="258" y="952"/>
                  </a:lnTo>
                  <a:lnTo>
                    <a:pt x="251" y="944"/>
                  </a:lnTo>
                  <a:lnTo>
                    <a:pt x="221" y="968"/>
                  </a:lnTo>
                  <a:lnTo>
                    <a:pt x="221" y="1008"/>
                  </a:lnTo>
                  <a:lnTo>
                    <a:pt x="243" y="1032"/>
                  </a:lnTo>
                  <a:lnTo>
                    <a:pt x="243" y="1064"/>
                  </a:lnTo>
                  <a:lnTo>
                    <a:pt x="214" y="1072"/>
                  </a:lnTo>
                  <a:lnTo>
                    <a:pt x="214" y="1096"/>
                  </a:lnTo>
                  <a:lnTo>
                    <a:pt x="192" y="1104"/>
                  </a:lnTo>
                  <a:lnTo>
                    <a:pt x="184" y="1136"/>
                  </a:lnTo>
                  <a:lnTo>
                    <a:pt x="118" y="1112"/>
                  </a:lnTo>
                  <a:lnTo>
                    <a:pt x="111" y="1088"/>
                  </a:lnTo>
                  <a:lnTo>
                    <a:pt x="89" y="1080"/>
                  </a:lnTo>
                  <a:lnTo>
                    <a:pt x="81" y="1056"/>
                  </a:lnTo>
                  <a:lnTo>
                    <a:pt x="52" y="1056"/>
                  </a:lnTo>
                  <a:lnTo>
                    <a:pt x="37" y="1024"/>
                  </a:lnTo>
                  <a:lnTo>
                    <a:pt x="37" y="992"/>
                  </a:lnTo>
                  <a:lnTo>
                    <a:pt x="52" y="928"/>
                  </a:lnTo>
                  <a:lnTo>
                    <a:pt x="74" y="928"/>
                  </a:lnTo>
                  <a:lnTo>
                    <a:pt x="96" y="896"/>
                  </a:lnTo>
                  <a:lnTo>
                    <a:pt x="96" y="888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 rot="704206">
              <a:off x="7478713" y="5100638"/>
              <a:ext cx="365125" cy="903288"/>
            </a:xfrm>
            <a:custGeom>
              <a:avLst/>
              <a:gdLst/>
              <a:ahLst/>
              <a:cxnLst>
                <a:cxn ang="0">
                  <a:pos x="22" y="192"/>
                </a:cxn>
                <a:cxn ang="0">
                  <a:pos x="44" y="192"/>
                </a:cxn>
                <a:cxn ang="0">
                  <a:pos x="37" y="160"/>
                </a:cxn>
                <a:cxn ang="0">
                  <a:pos x="66" y="152"/>
                </a:cxn>
                <a:cxn ang="0">
                  <a:pos x="118" y="120"/>
                </a:cxn>
                <a:cxn ang="0">
                  <a:pos x="111" y="88"/>
                </a:cxn>
                <a:cxn ang="0">
                  <a:pos x="133" y="72"/>
                </a:cxn>
                <a:cxn ang="0">
                  <a:pos x="133" y="48"/>
                </a:cxn>
                <a:cxn ang="0">
                  <a:pos x="103" y="40"/>
                </a:cxn>
                <a:cxn ang="0">
                  <a:pos x="89" y="24"/>
                </a:cxn>
                <a:cxn ang="0">
                  <a:pos x="118" y="0"/>
                </a:cxn>
                <a:cxn ang="0">
                  <a:pos x="140" y="32"/>
                </a:cxn>
                <a:cxn ang="0">
                  <a:pos x="163" y="32"/>
                </a:cxn>
                <a:cxn ang="0">
                  <a:pos x="185" y="104"/>
                </a:cxn>
                <a:cxn ang="0">
                  <a:pos x="192" y="160"/>
                </a:cxn>
                <a:cxn ang="0">
                  <a:pos x="185" y="224"/>
                </a:cxn>
                <a:cxn ang="0">
                  <a:pos x="185" y="392"/>
                </a:cxn>
                <a:cxn ang="0">
                  <a:pos x="118" y="456"/>
                </a:cxn>
                <a:cxn ang="0">
                  <a:pos x="74" y="440"/>
                </a:cxn>
                <a:cxn ang="0">
                  <a:pos x="74" y="488"/>
                </a:cxn>
                <a:cxn ang="0">
                  <a:pos x="52" y="504"/>
                </a:cxn>
                <a:cxn ang="0">
                  <a:pos x="44" y="504"/>
                </a:cxn>
                <a:cxn ang="0">
                  <a:pos x="52" y="448"/>
                </a:cxn>
                <a:cxn ang="0">
                  <a:pos x="0" y="376"/>
                </a:cxn>
                <a:cxn ang="0">
                  <a:pos x="0" y="336"/>
                </a:cxn>
                <a:cxn ang="0">
                  <a:pos x="44" y="320"/>
                </a:cxn>
                <a:cxn ang="0">
                  <a:pos x="37" y="240"/>
                </a:cxn>
                <a:cxn ang="0">
                  <a:pos x="22" y="192"/>
                </a:cxn>
              </a:cxnLst>
              <a:rect l="0" t="0" r="r" b="b"/>
              <a:pathLst>
                <a:path w="193" h="505">
                  <a:moveTo>
                    <a:pt x="22" y="192"/>
                  </a:moveTo>
                  <a:lnTo>
                    <a:pt x="44" y="192"/>
                  </a:lnTo>
                  <a:lnTo>
                    <a:pt x="37" y="160"/>
                  </a:lnTo>
                  <a:lnTo>
                    <a:pt x="66" y="152"/>
                  </a:lnTo>
                  <a:lnTo>
                    <a:pt x="118" y="120"/>
                  </a:lnTo>
                  <a:lnTo>
                    <a:pt x="111" y="88"/>
                  </a:lnTo>
                  <a:lnTo>
                    <a:pt x="133" y="72"/>
                  </a:lnTo>
                  <a:lnTo>
                    <a:pt x="133" y="48"/>
                  </a:lnTo>
                  <a:lnTo>
                    <a:pt x="103" y="40"/>
                  </a:lnTo>
                  <a:lnTo>
                    <a:pt x="89" y="24"/>
                  </a:lnTo>
                  <a:lnTo>
                    <a:pt x="118" y="0"/>
                  </a:lnTo>
                  <a:lnTo>
                    <a:pt x="140" y="32"/>
                  </a:lnTo>
                  <a:lnTo>
                    <a:pt x="163" y="32"/>
                  </a:lnTo>
                  <a:lnTo>
                    <a:pt x="185" y="104"/>
                  </a:lnTo>
                  <a:lnTo>
                    <a:pt x="192" y="160"/>
                  </a:lnTo>
                  <a:lnTo>
                    <a:pt x="185" y="224"/>
                  </a:lnTo>
                  <a:lnTo>
                    <a:pt x="185" y="392"/>
                  </a:lnTo>
                  <a:lnTo>
                    <a:pt x="118" y="456"/>
                  </a:lnTo>
                  <a:lnTo>
                    <a:pt x="74" y="440"/>
                  </a:lnTo>
                  <a:lnTo>
                    <a:pt x="74" y="488"/>
                  </a:lnTo>
                  <a:lnTo>
                    <a:pt x="52" y="504"/>
                  </a:lnTo>
                  <a:lnTo>
                    <a:pt x="44" y="504"/>
                  </a:lnTo>
                  <a:lnTo>
                    <a:pt x="52" y="448"/>
                  </a:lnTo>
                  <a:lnTo>
                    <a:pt x="0" y="376"/>
                  </a:lnTo>
                  <a:lnTo>
                    <a:pt x="0" y="336"/>
                  </a:lnTo>
                  <a:lnTo>
                    <a:pt x="44" y="320"/>
                  </a:lnTo>
                  <a:lnTo>
                    <a:pt x="37" y="240"/>
                  </a:lnTo>
                  <a:lnTo>
                    <a:pt x="22" y="19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 rot="704206">
              <a:off x="6202363" y="4487863"/>
              <a:ext cx="1106487" cy="746125"/>
            </a:xfrm>
            <a:custGeom>
              <a:avLst/>
              <a:gdLst/>
              <a:ahLst/>
              <a:cxnLst>
                <a:cxn ang="0">
                  <a:pos x="362" y="16"/>
                </a:cxn>
                <a:cxn ang="0">
                  <a:pos x="399" y="0"/>
                </a:cxn>
                <a:cxn ang="0">
                  <a:pos x="428" y="8"/>
                </a:cxn>
                <a:cxn ang="0">
                  <a:pos x="406" y="64"/>
                </a:cxn>
                <a:cxn ang="0">
                  <a:pos x="406" y="88"/>
                </a:cxn>
                <a:cxn ang="0">
                  <a:pos x="399" y="104"/>
                </a:cxn>
                <a:cxn ang="0">
                  <a:pos x="413" y="128"/>
                </a:cxn>
                <a:cxn ang="0">
                  <a:pos x="435" y="120"/>
                </a:cxn>
                <a:cxn ang="0">
                  <a:pos x="465" y="144"/>
                </a:cxn>
                <a:cxn ang="0">
                  <a:pos x="495" y="120"/>
                </a:cxn>
                <a:cxn ang="0">
                  <a:pos x="509" y="80"/>
                </a:cxn>
                <a:cxn ang="0">
                  <a:pos x="539" y="80"/>
                </a:cxn>
                <a:cxn ang="0">
                  <a:pos x="546" y="48"/>
                </a:cxn>
                <a:cxn ang="0">
                  <a:pos x="568" y="80"/>
                </a:cxn>
                <a:cxn ang="0">
                  <a:pos x="576" y="120"/>
                </a:cxn>
                <a:cxn ang="0">
                  <a:pos x="539" y="136"/>
                </a:cxn>
                <a:cxn ang="0">
                  <a:pos x="554" y="160"/>
                </a:cxn>
                <a:cxn ang="0">
                  <a:pos x="531" y="176"/>
                </a:cxn>
                <a:cxn ang="0">
                  <a:pos x="531" y="208"/>
                </a:cxn>
                <a:cxn ang="0">
                  <a:pos x="509" y="232"/>
                </a:cxn>
                <a:cxn ang="0">
                  <a:pos x="517" y="240"/>
                </a:cxn>
                <a:cxn ang="0">
                  <a:pos x="517" y="296"/>
                </a:cxn>
                <a:cxn ang="0">
                  <a:pos x="561" y="304"/>
                </a:cxn>
                <a:cxn ang="0">
                  <a:pos x="583" y="360"/>
                </a:cxn>
                <a:cxn ang="0">
                  <a:pos x="568" y="400"/>
                </a:cxn>
                <a:cxn ang="0">
                  <a:pos x="450" y="416"/>
                </a:cxn>
                <a:cxn ang="0">
                  <a:pos x="273" y="264"/>
                </a:cxn>
                <a:cxn ang="0">
                  <a:pos x="229" y="272"/>
                </a:cxn>
                <a:cxn ang="0">
                  <a:pos x="155" y="312"/>
                </a:cxn>
                <a:cxn ang="0">
                  <a:pos x="125" y="280"/>
                </a:cxn>
                <a:cxn ang="0">
                  <a:pos x="125" y="248"/>
                </a:cxn>
                <a:cxn ang="0">
                  <a:pos x="103" y="224"/>
                </a:cxn>
                <a:cxn ang="0">
                  <a:pos x="103" y="192"/>
                </a:cxn>
                <a:cxn ang="0">
                  <a:pos x="81" y="200"/>
                </a:cxn>
                <a:cxn ang="0">
                  <a:pos x="66" y="168"/>
                </a:cxn>
                <a:cxn ang="0">
                  <a:pos x="30" y="208"/>
                </a:cxn>
                <a:cxn ang="0">
                  <a:pos x="37" y="160"/>
                </a:cxn>
                <a:cxn ang="0">
                  <a:pos x="0" y="160"/>
                </a:cxn>
                <a:cxn ang="0">
                  <a:pos x="0" y="136"/>
                </a:cxn>
                <a:cxn ang="0">
                  <a:pos x="37" y="120"/>
                </a:cxn>
                <a:cxn ang="0">
                  <a:pos x="59" y="136"/>
                </a:cxn>
                <a:cxn ang="0">
                  <a:pos x="74" y="120"/>
                </a:cxn>
                <a:cxn ang="0">
                  <a:pos x="103" y="128"/>
                </a:cxn>
                <a:cxn ang="0">
                  <a:pos x="133" y="112"/>
                </a:cxn>
                <a:cxn ang="0">
                  <a:pos x="170" y="136"/>
                </a:cxn>
                <a:cxn ang="0">
                  <a:pos x="192" y="120"/>
                </a:cxn>
                <a:cxn ang="0">
                  <a:pos x="229" y="120"/>
                </a:cxn>
                <a:cxn ang="0">
                  <a:pos x="244" y="104"/>
                </a:cxn>
                <a:cxn ang="0">
                  <a:pos x="280" y="80"/>
                </a:cxn>
                <a:cxn ang="0">
                  <a:pos x="310" y="80"/>
                </a:cxn>
                <a:cxn ang="0">
                  <a:pos x="317" y="40"/>
                </a:cxn>
                <a:cxn ang="0">
                  <a:pos x="362" y="16"/>
                </a:cxn>
              </a:cxnLst>
              <a:rect l="0" t="0" r="r" b="b"/>
              <a:pathLst>
                <a:path w="584" h="417">
                  <a:moveTo>
                    <a:pt x="362" y="16"/>
                  </a:moveTo>
                  <a:lnTo>
                    <a:pt x="399" y="0"/>
                  </a:lnTo>
                  <a:lnTo>
                    <a:pt x="428" y="8"/>
                  </a:lnTo>
                  <a:lnTo>
                    <a:pt x="406" y="64"/>
                  </a:lnTo>
                  <a:lnTo>
                    <a:pt x="406" y="88"/>
                  </a:lnTo>
                  <a:lnTo>
                    <a:pt x="399" y="104"/>
                  </a:lnTo>
                  <a:lnTo>
                    <a:pt x="413" y="128"/>
                  </a:lnTo>
                  <a:lnTo>
                    <a:pt x="435" y="120"/>
                  </a:lnTo>
                  <a:lnTo>
                    <a:pt x="465" y="144"/>
                  </a:lnTo>
                  <a:lnTo>
                    <a:pt x="495" y="120"/>
                  </a:lnTo>
                  <a:lnTo>
                    <a:pt x="509" y="80"/>
                  </a:lnTo>
                  <a:lnTo>
                    <a:pt x="539" y="80"/>
                  </a:lnTo>
                  <a:lnTo>
                    <a:pt x="546" y="48"/>
                  </a:lnTo>
                  <a:lnTo>
                    <a:pt x="568" y="80"/>
                  </a:lnTo>
                  <a:lnTo>
                    <a:pt x="576" y="120"/>
                  </a:lnTo>
                  <a:lnTo>
                    <a:pt x="539" y="136"/>
                  </a:lnTo>
                  <a:lnTo>
                    <a:pt x="554" y="160"/>
                  </a:lnTo>
                  <a:lnTo>
                    <a:pt x="531" y="176"/>
                  </a:lnTo>
                  <a:lnTo>
                    <a:pt x="531" y="208"/>
                  </a:lnTo>
                  <a:lnTo>
                    <a:pt x="509" y="232"/>
                  </a:lnTo>
                  <a:lnTo>
                    <a:pt x="517" y="240"/>
                  </a:lnTo>
                  <a:lnTo>
                    <a:pt x="517" y="296"/>
                  </a:lnTo>
                  <a:lnTo>
                    <a:pt x="561" y="304"/>
                  </a:lnTo>
                  <a:lnTo>
                    <a:pt x="583" y="360"/>
                  </a:lnTo>
                  <a:lnTo>
                    <a:pt x="568" y="400"/>
                  </a:lnTo>
                  <a:lnTo>
                    <a:pt x="450" y="416"/>
                  </a:lnTo>
                  <a:lnTo>
                    <a:pt x="273" y="264"/>
                  </a:lnTo>
                  <a:lnTo>
                    <a:pt x="229" y="272"/>
                  </a:lnTo>
                  <a:lnTo>
                    <a:pt x="155" y="312"/>
                  </a:lnTo>
                  <a:lnTo>
                    <a:pt x="125" y="280"/>
                  </a:lnTo>
                  <a:lnTo>
                    <a:pt x="125" y="248"/>
                  </a:lnTo>
                  <a:lnTo>
                    <a:pt x="103" y="224"/>
                  </a:lnTo>
                  <a:lnTo>
                    <a:pt x="103" y="192"/>
                  </a:lnTo>
                  <a:lnTo>
                    <a:pt x="81" y="200"/>
                  </a:lnTo>
                  <a:lnTo>
                    <a:pt x="66" y="168"/>
                  </a:lnTo>
                  <a:lnTo>
                    <a:pt x="30" y="208"/>
                  </a:lnTo>
                  <a:lnTo>
                    <a:pt x="37" y="160"/>
                  </a:lnTo>
                  <a:lnTo>
                    <a:pt x="0" y="160"/>
                  </a:lnTo>
                  <a:lnTo>
                    <a:pt x="0" y="136"/>
                  </a:lnTo>
                  <a:lnTo>
                    <a:pt x="37" y="120"/>
                  </a:lnTo>
                  <a:lnTo>
                    <a:pt x="59" y="136"/>
                  </a:lnTo>
                  <a:lnTo>
                    <a:pt x="74" y="120"/>
                  </a:lnTo>
                  <a:lnTo>
                    <a:pt x="103" y="128"/>
                  </a:lnTo>
                  <a:lnTo>
                    <a:pt x="133" y="112"/>
                  </a:lnTo>
                  <a:lnTo>
                    <a:pt x="170" y="136"/>
                  </a:lnTo>
                  <a:lnTo>
                    <a:pt x="192" y="120"/>
                  </a:lnTo>
                  <a:lnTo>
                    <a:pt x="229" y="120"/>
                  </a:lnTo>
                  <a:lnTo>
                    <a:pt x="244" y="104"/>
                  </a:lnTo>
                  <a:lnTo>
                    <a:pt x="280" y="80"/>
                  </a:lnTo>
                  <a:lnTo>
                    <a:pt x="310" y="80"/>
                  </a:lnTo>
                  <a:lnTo>
                    <a:pt x="317" y="40"/>
                  </a:lnTo>
                  <a:lnTo>
                    <a:pt x="362" y="1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 rot="704206">
              <a:off x="5608638" y="4486275"/>
              <a:ext cx="825500" cy="1216025"/>
            </a:xfrm>
            <a:custGeom>
              <a:avLst/>
              <a:gdLst/>
              <a:ahLst/>
              <a:cxnLst>
                <a:cxn ang="0">
                  <a:pos x="0" y="648"/>
                </a:cxn>
                <a:cxn ang="0">
                  <a:pos x="15" y="648"/>
                </a:cxn>
                <a:cxn ang="0">
                  <a:pos x="30" y="680"/>
                </a:cxn>
                <a:cxn ang="0">
                  <a:pos x="155" y="648"/>
                </a:cxn>
                <a:cxn ang="0">
                  <a:pos x="207" y="608"/>
                </a:cxn>
                <a:cxn ang="0">
                  <a:pos x="259" y="536"/>
                </a:cxn>
                <a:cxn ang="0">
                  <a:pos x="303" y="544"/>
                </a:cxn>
                <a:cxn ang="0">
                  <a:pos x="340" y="544"/>
                </a:cxn>
                <a:cxn ang="0">
                  <a:pos x="399" y="536"/>
                </a:cxn>
                <a:cxn ang="0">
                  <a:pos x="429" y="480"/>
                </a:cxn>
                <a:cxn ang="0">
                  <a:pos x="421" y="360"/>
                </a:cxn>
                <a:cxn ang="0">
                  <a:pos x="436" y="336"/>
                </a:cxn>
                <a:cxn ang="0">
                  <a:pos x="421" y="304"/>
                </a:cxn>
                <a:cxn ang="0">
                  <a:pos x="399" y="320"/>
                </a:cxn>
                <a:cxn ang="0">
                  <a:pos x="392" y="304"/>
                </a:cxn>
                <a:cxn ang="0">
                  <a:pos x="436" y="232"/>
                </a:cxn>
                <a:cxn ang="0">
                  <a:pos x="407" y="200"/>
                </a:cxn>
                <a:cxn ang="0">
                  <a:pos x="407" y="168"/>
                </a:cxn>
                <a:cxn ang="0">
                  <a:pos x="384" y="144"/>
                </a:cxn>
                <a:cxn ang="0">
                  <a:pos x="384" y="112"/>
                </a:cxn>
                <a:cxn ang="0">
                  <a:pos x="362" y="120"/>
                </a:cxn>
                <a:cxn ang="0">
                  <a:pos x="347" y="88"/>
                </a:cxn>
                <a:cxn ang="0">
                  <a:pos x="310" y="128"/>
                </a:cxn>
                <a:cxn ang="0">
                  <a:pos x="318" y="80"/>
                </a:cxn>
                <a:cxn ang="0">
                  <a:pos x="281" y="80"/>
                </a:cxn>
                <a:cxn ang="0">
                  <a:pos x="281" y="56"/>
                </a:cxn>
                <a:cxn ang="0">
                  <a:pos x="251" y="32"/>
                </a:cxn>
                <a:cxn ang="0">
                  <a:pos x="229" y="16"/>
                </a:cxn>
                <a:cxn ang="0">
                  <a:pos x="222" y="0"/>
                </a:cxn>
                <a:cxn ang="0">
                  <a:pos x="185" y="16"/>
                </a:cxn>
                <a:cxn ang="0">
                  <a:pos x="177" y="56"/>
                </a:cxn>
                <a:cxn ang="0">
                  <a:pos x="207" y="80"/>
                </a:cxn>
                <a:cxn ang="0">
                  <a:pos x="207" y="104"/>
                </a:cxn>
                <a:cxn ang="0">
                  <a:pos x="185" y="128"/>
                </a:cxn>
                <a:cxn ang="0">
                  <a:pos x="148" y="120"/>
                </a:cxn>
                <a:cxn ang="0">
                  <a:pos x="155" y="144"/>
                </a:cxn>
                <a:cxn ang="0">
                  <a:pos x="185" y="168"/>
                </a:cxn>
                <a:cxn ang="0">
                  <a:pos x="200" y="208"/>
                </a:cxn>
                <a:cxn ang="0">
                  <a:pos x="229" y="216"/>
                </a:cxn>
                <a:cxn ang="0">
                  <a:pos x="229" y="248"/>
                </a:cxn>
                <a:cxn ang="0">
                  <a:pos x="214" y="256"/>
                </a:cxn>
                <a:cxn ang="0">
                  <a:pos x="185" y="312"/>
                </a:cxn>
                <a:cxn ang="0">
                  <a:pos x="163" y="344"/>
                </a:cxn>
                <a:cxn ang="0">
                  <a:pos x="163" y="368"/>
                </a:cxn>
                <a:cxn ang="0">
                  <a:pos x="192" y="368"/>
                </a:cxn>
                <a:cxn ang="0">
                  <a:pos x="185" y="400"/>
                </a:cxn>
                <a:cxn ang="0">
                  <a:pos x="148" y="448"/>
                </a:cxn>
                <a:cxn ang="0">
                  <a:pos x="133" y="448"/>
                </a:cxn>
                <a:cxn ang="0">
                  <a:pos x="103" y="488"/>
                </a:cxn>
                <a:cxn ang="0">
                  <a:pos x="89" y="528"/>
                </a:cxn>
                <a:cxn ang="0">
                  <a:pos x="59" y="528"/>
                </a:cxn>
                <a:cxn ang="0">
                  <a:pos x="52" y="536"/>
                </a:cxn>
                <a:cxn ang="0">
                  <a:pos x="7" y="536"/>
                </a:cxn>
                <a:cxn ang="0">
                  <a:pos x="7" y="600"/>
                </a:cxn>
                <a:cxn ang="0">
                  <a:pos x="22" y="600"/>
                </a:cxn>
                <a:cxn ang="0">
                  <a:pos x="30" y="616"/>
                </a:cxn>
                <a:cxn ang="0">
                  <a:pos x="0" y="640"/>
                </a:cxn>
                <a:cxn ang="0">
                  <a:pos x="0" y="648"/>
                </a:cxn>
              </a:cxnLst>
              <a:rect l="0" t="0" r="r" b="b"/>
              <a:pathLst>
                <a:path w="437" h="681">
                  <a:moveTo>
                    <a:pt x="0" y="648"/>
                  </a:moveTo>
                  <a:lnTo>
                    <a:pt x="15" y="648"/>
                  </a:lnTo>
                  <a:lnTo>
                    <a:pt x="30" y="680"/>
                  </a:lnTo>
                  <a:lnTo>
                    <a:pt x="155" y="648"/>
                  </a:lnTo>
                  <a:lnTo>
                    <a:pt x="207" y="608"/>
                  </a:lnTo>
                  <a:lnTo>
                    <a:pt x="259" y="536"/>
                  </a:lnTo>
                  <a:lnTo>
                    <a:pt x="303" y="544"/>
                  </a:lnTo>
                  <a:lnTo>
                    <a:pt x="340" y="544"/>
                  </a:lnTo>
                  <a:lnTo>
                    <a:pt x="399" y="536"/>
                  </a:lnTo>
                  <a:lnTo>
                    <a:pt x="429" y="480"/>
                  </a:lnTo>
                  <a:lnTo>
                    <a:pt x="421" y="360"/>
                  </a:lnTo>
                  <a:lnTo>
                    <a:pt x="436" y="336"/>
                  </a:lnTo>
                  <a:lnTo>
                    <a:pt x="421" y="304"/>
                  </a:lnTo>
                  <a:lnTo>
                    <a:pt x="399" y="320"/>
                  </a:lnTo>
                  <a:lnTo>
                    <a:pt x="392" y="304"/>
                  </a:lnTo>
                  <a:lnTo>
                    <a:pt x="436" y="232"/>
                  </a:lnTo>
                  <a:lnTo>
                    <a:pt x="407" y="200"/>
                  </a:lnTo>
                  <a:lnTo>
                    <a:pt x="407" y="168"/>
                  </a:lnTo>
                  <a:lnTo>
                    <a:pt x="384" y="144"/>
                  </a:lnTo>
                  <a:lnTo>
                    <a:pt x="384" y="112"/>
                  </a:lnTo>
                  <a:lnTo>
                    <a:pt x="362" y="120"/>
                  </a:lnTo>
                  <a:lnTo>
                    <a:pt x="347" y="88"/>
                  </a:lnTo>
                  <a:lnTo>
                    <a:pt x="310" y="128"/>
                  </a:lnTo>
                  <a:lnTo>
                    <a:pt x="318" y="80"/>
                  </a:lnTo>
                  <a:lnTo>
                    <a:pt x="281" y="80"/>
                  </a:lnTo>
                  <a:lnTo>
                    <a:pt x="281" y="56"/>
                  </a:lnTo>
                  <a:lnTo>
                    <a:pt x="251" y="32"/>
                  </a:lnTo>
                  <a:lnTo>
                    <a:pt x="229" y="16"/>
                  </a:lnTo>
                  <a:lnTo>
                    <a:pt x="222" y="0"/>
                  </a:lnTo>
                  <a:lnTo>
                    <a:pt x="185" y="16"/>
                  </a:lnTo>
                  <a:lnTo>
                    <a:pt x="177" y="56"/>
                  </a:lnTo>
                  <a:lnTo>
                    <a:pt x="207" y="80"/>
                  </a:lnTo>
                  <a:lnTo>
                    <a:pt x="207" y="104"/>
                  </a:lnTo>
                  <a:lnTo>
                    <a:pt x="185" y="128"/>
                  </a:lnTo>
                  <a:lnTo>
                    <a:pt x="148" y="120"/>
                  </a:lnTo>
                  <a:lnTo>
                    <a:pt x="155" y="144"/>
                  </a:lnTo>
                  <a:lnTo>
                    <a:pt x="185" y="168"/>
                  </a:lnTo>
                  <a:lnTo>
                    <a:pt x="200" y="208"/>
                  </a:lnTo>
                  <a:lnTo>
                    <a:pt x="229" y="216"/>
                  </a:lnTo>
                  <a:lnTo>
                    <a:pt x="229" y="248"/>
                  </a:lnTo>
                  <a:lnTo>
                    <a:pt x="214" y="256"/>
                  </a:lnTo>
                  <a:lnTo>
                    <a:pt x="185" y="312"/>
                  </a:lnTo>
                  <a:lnTo>
                    <a:pt x="163" y="344"/>
                  </a:lnTo>
                  <a:lnTo>
                    <a:pt x="163" y="368"/>
                  </a:lnTo>
                  <a:lnTo>
                    <a:pt x="192" y="368"/>
                  </a:lnTo>
                  <a:lnTo>
                    <a:pt x="185" y="400"/>
                  </a:lnTo>
                  <a:lnTo>
                    <a:pt x="148" y="448"/>
                  </a:lnTo>
                  <a:lnTo>
                    <a:pt x="133" y="448"/>
                  </a:lnTo>
                  <a:lnTo>
                    <a:pt x="103" y="488"/>
                  </a:lnTo>
                  <a:lnTo>
                    <a:pt x="89" y="528"/>
                  </a:lnTo>
                  <a:lnTo>
                    <a:pt x="59" y="528"/>
                  </a:lnTo>
                  <a:lnTo>
                    <a:pt x="52" y="536"/>
                  </a:lnTo>
                  <a:lnTo>
                    <a:pt x="7" y="536"/>
                  </a:lnTo>
                  <a:lnTo>
                    <a:pt x="7" y="600"/>
                  </a:lnTo>
                  <a:lnTo>
                    <a:pt x="22" y="600"/>
                  </a:lnTo>
                  <a:lnTo>
                    <a:pt x="30" y="616"/>
                  </a:lnTo>
                  <a:lnTo>
                    <a:pt x="0" y="640"/>
                  </a:lnTo>
                  <a:lnTo>
                    <a:pt x="0" y="648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 rot="704206">
              <a:off x="4932363" y="4548188"/>
              <a:ext cx="1106487" cy="1031875"/>
            </a:xfrm>
            <a:custGeom>
              <a:avLst/>
              <a:gdLst/>
              <a:ahLst/>
              <a:cxnLst>
                <a:cxn ang="0">
                  <a:pos x="502" y="24"/>
                </a:cxn>
                <a:cxn ang="0">
                  <a:pos x="509" y="48"/>
                </a:cxn>
                <a:cxn ang="0">
                  <a:pos x="539" y="72"/>
                </a:cxn>
                <a:cxn ang="0">
                  <a:pos x="554" y="112"/>
                </a:cxn>
                <a:cxn ang="0">
                  <a:pos x="583" y="120"/>
                </a:cxn>
                <a:cxn ang="0">
                  <a:pos x="583" y="152"/>
                </a:cxn>
                <a:cxn ang="0">
                  <a:pos x="568" y="160"/>
                </a:cxn>
                <a:cxn ang="0">
                  <a:pos x="539" y="216"/>
                </a:cxn>
                <a:cxn ang="0">
                  <a:pos x="517" y="248"/>
                </a:cxn>
                <a:cxn ang="0">
                  <a:pos x="517" y="272"/>
                </a:cxn>
                <a:cxn ang="0">
                  <a:pos x="546" y="272"/>
                </a:cxn>
                <a:cxn ang="0">
                  <a:pos x="539" y="304"/>
                </a:cxn>
                <a:cxn ang="0">
                  <a:pos x="502" y="352"/>
                </a:cxn>
                <a:cxn ang="0">
                  <a:pos x="487" y="352"/>
                </a:cxn>
                <a:cxn ang="0">
                  <a:pos x="458" y="392"/>
                </a:cxn>
                <a:cxn ang="0">
                  <a:pos x="443" y="432"/>
                </a:cxn>
                <a:cxn ang="0">
                  <a:pos x="413" y="432"/>
                </a:cxn>
                <a:cxn ang="0">
                  <a:pos x="406" y="440"/>
                </a:cxn>
                <a:cxn ang="0">
                  <a:pos x="362" y="440"/>
                </a:cxn>
                <a:cxn ang="0">
                  <a:pos x="362" y="504"/>
                </a:cxn>
                <a:cxn ang="0">
                  <a:pos x="376" y="504"/>
                </a:cxn>
                <a:cxn ang="0">
                  <a:pos x="384" y="520"/>
                </a:cxn>
                <a:cxn ang="0">
                  <a:pos x="354" y="544"/>
                </a:cxn>
                <a:cxn ang="0">
                  <a:pos x="354" y="552"/>
                </a:cxn>
                <a:cxn ang="0">
                  <a:pos x="258" y="544"/>
                </a:cxn>
                <a:cxn ang="0">
                  <a:pos x="192" y="576"/>
                </a:cxn>
                <a:cxn ang="0">
                  <a:pos x="155" y="568"/>
                </a:cxn>
                <a:cxn ang="0">
                  <a:pos x="125" y="504"/>
                </a:cxn>
                <a:cxn ang="0">
                  <a:pos x="66" y="504"/>
                </a:cxn>
                <a:cxn ang="0">
                  <a:pos x="0" y="464"/>
                </a:cxn>
                <a:cxn ang="0">
                  <a:pos x="0" y="424"/>
                </a:cxn>
                <a:cxn ang="0">
                  <a:pos x="7" y="424"/>
                </a:cxn>
                <a:cxn ang="0">
                  <a:pos x="44" y="400"/>
                </a:cxn>
                <a:cxn ang="0">
                  <a:pos x="81" y="440"/>
                </a:cxn>
                <a:cxn ang="0">
                  <a:pos x="118" y="448"/>
                </a:cxn>
                <a:cxn ang="0">
                  <a:pos x="133" y="448"/>
                </a:cxn>
                <a:cxn ang="0">
                  <a:pos x="155" y="496"/>
                </a:cxn>
                <a:cxn ang="0">
                  <a:pos x="199" y="520"/>
                </a:cxn>
                <a:cxn ang="0">
                  <a:pos x="221" y="512"/>
                </a:cxn>
                <a:cxn ang="0">
                  <a:pos x="229" y="488"/>
                </a:cxn>
                <a:cxn ang="0">
                  <a:pos x="236" y="448"/>
                </a:cxn>
                <a:cxn ang="0">
                  <a:pos x="273" y="408"/>
                </a:cxn>
                <a:cxn ang="0">
                  <a:pos x="310" y="352"/>
                </a:cxn>
                <a:cxn ang="0">
                  <a:pos x="332" y="304"/>
                </a:cxn>
                <a:cxn ang="0">
                  <a:pos x="325" y="248"/>
                </a:cxn>
                <a:cxn ang="0">
                  <a:pos x="303" y="248"/>
                </a:cxn>
                <a:cxn ang="0">
                  <a:pos x="303" y="184"/>
                </a:cxn>
                <a:cxn ang="0">
                  <a:pos x="325" y="160"/>
                </a:cxn>
                <a:cxn ang="0">
                  <a:pos x="317" y="152"/>
                </a:cxn>
                <a:cxn ang="0">
                  <a:pos x="288" y="152"/>
                </a:cxn>
                <a:cxn ang="0">
                  <a:pos x="288" y="136"/>
                </a:cxn>
                <a:cxn ang="0">
                  <a:pos x="332" y="80"/>
                </a:cxn>
                <a:cxn ang="0">
                  <a:pos x="362" y="80"/>
                </a:cxn>
                <a:cxn ang="0">
                  <a:pos x="369" y="64"/>
                </a:cxn>
                <a:cxn ang="0">
                  <a:pos x="399" y="56"/>
                </a:cxn>
                <a:cxn ang="0">
                  <a:pos x="421" y="72"/>
                </a:cxn>
                <a:cxn ang="0">
                  <a:pos x="480" y="48"/>
                </a:cxn>
                <a:cxn ang="0">
                  <a:pos x="487" y="16"/>
                </a:cxn>
                <a:cxn ang="0">
                  <a:pos x="517" y="0"/>
                </a:cxn>
                <a:cxn ang="0">
                  <a:pos x="517" y="8"/>
                </a:cxn>
                <a:cxn ang="0">
                  <a:pos x="502" y="24"/>
                </a:cxn>
              </a:cxnLst>
              <a:rect l="0" t="0" r="r" b="b"/>
              <a:pathLst>
                <a:path w="584" h="577">
                  <a:moveTo>
                    <a:pt x="502" y="24"/>
                  </a:moveTo>
                  <a:lnTo>
                    <a:pt x="509" y="48"/>
                  </a:lnTo>
                  <a:lnTo>
                    <a:pt x="539" y="72"/>
                  </a:lnTo>
                  <a:lnTo>
                    <a:pt x="554" y="112"/>
                  </a:lnTo>
                  <a:lnTo>
                    <a:pt x="583" y="120"/>
                  </a:lnTo>
                  <a:lnTo>
                    <a:pt x="583" y="152"/>
                  </a:lnTo>
                  <a:lnTo>
                    <a:pt x="568" y="160"/>
                  </a:lnTo>
                  <a:lnTo>
                    <a:pt x="539" y="216"/>
                  </a:lnTo>
                  <a:lnTo>
                    <a:pt x="517" y="248"/>
                  </a:lnTo>
                  <a:lnTo>
                    <a:pt x="517" y="272"/>
                  </a:lnTo>
                  <a:lnTo>
                    <a:pt x="546" y="272"/>
                  </a:lnTo>
                  <a:lnTo>
                    <a:pt x="539" y="304"/>
                  </a:lnTo>
                  <a:lnTo>
                    <a:pt x="502" y="352"/>
                  </a:lnTo>
                  <a:lnTo>
                    <a:pt x="487" y="352"/>
                  </a:lnTo>
                  <a:lnTo>
                    <a:pt x="458" y="392"/>
                  </a:lnTo>
                  <a:lnTo>
                    <a:pt x="443" y="432"/>
                  </a:lnTo>
                  <a:lnTo>
                    <a:pt x="413" y="432"/>
                  </a:lnTo>
                  <a:lnTo>
                    <a:pt x="406" y="440"/>
                  </a:lnTo>
                  <a:lnTo>
                    <a:pt x="362" y="440"/>
                  </a:lnTo>
                  <a:lnTo>
                    <a:pt x="362" y="504"/>
                  </a:lnTo>
                  <a:lnTo>
                    <a:pt x="376" y="504"/>
                  </a:lnTo>
                  <a:lnTo>
                    <a:pt x="384" y="520"/>
                  </a:lnTo>
                  <a:lnTo>
                    <a:pt x="354" y="544"/>
                  </a:lnTo>
                  <a:lnTo>
                    <a:pt x="354" y="552"/>
                  </a:lnTo>
                  <a:lnTo>
                    <a:pt x="258" y="544"/>
                  </a:lnTo>
                  <a:lnTo>
                    <a:pt x="192" y="576"/>
                  </a:lnTo>
                  <a:lnTo>
                    <a:pt x="155" y="568"/>
                  </a:lnTo>
                  <a:lnTo>
                    <a:pt x="125" y="504"/>
                  </a:lnTo>
                  <a:lnTo>
                    <a:pt x="66" y="504"/>
                  </a:lnTo>
                  <a:lnTo>
                    <a:pt x="0" y="464"/>
                  </a:lnTo>
                  <a:lnTo>
                    <a:pt x="0" y="424"/>
                  </a:lnTo>
                  <a:lnTo>
                    <a:pt x="7" y="424"/>
                  </a:lnTo>
                  <a:lnTo>
                    <a:pt x="44" y="400"/>
                  </a:lnTo>
                  <a:lnTo>
                    <a:pt x="81" y="440"/>
                  </a:lnTo>
                  <a:lnTo>
                    <a:pt x="118" y="448"/>
                  </a:lnTo>
                  <a:lnTo>
                    <a:pt x="133" y="448"/>
                  </a:lnTo>
                  <a:lnTo>
                    <a:pt x="155" y="496"/>
                  </a:lnTo>
                  <a:lnTo>
                    <a:pt x="199" y="520"/>
                  </a:lnTo>
                  <a:lnTo>
                    <a:pt x="221" y="512"/>
                  </a:lnTo>
                  <a:lnTo>
                    <a:pt x="229" y="488"/>
                  </a:lnTo>
                  <a:lnTo>
                    <a:pt x="236" y="448"/>
                  </a:lnTo>
                  <a:lnTo>
                    <a:pt x="273" y="408"/>
                  </a:lnTo>
                  <a:lnTo>
                    <a:pt x="310" y="352"/>
                  </a:lnTo>
                  <a:lnTo>
                    <a:pt x="332" y="304"/>
                  </a:lnTo>
                  <a:lnTo>
                    <a:pt x="325" y="248"/>
                  </a:lnTo>
                  <a:lnTo>
                    <a:pt x="303" y="248"/>
                  </a:lnTo>
                  <a:lnTo>
                    <a:pt x="303" y="184"/>
                  </a:lnTo>
                  <a:lnTo>
                    <a:pt x="325" y="160"/>
                  </a:lnTo>
                  <a:lnTo>
                    <a:pt x="317" y="152"/>
                  </a:lnTo>
                  <a:lnTo>
                    <a:pt x="288" y="152"/>
                  </a:lnTo>
                  <a:lnTo>
                    <a:pt x="288" y="136"/>
                  </a:lnTo>
                  <a:lnTo>
                    <a:pt x="332" y="80"/>
                  </a:lnTo>
                  <a:lnTo>
                    <a:pt x="362" y="80"/>
                  </a:lnTo>
                  <a:lnTo>
                    <a:pt x="369" y="64"/>
                  </a:lnTo>
                  <a:lnTo>
                    <a:pt x="399" y="56"/>
                  </a:lnTo>
                  <a:lnTo>
                    <a:pt x="421" y="72"/>
                  </a:lnTo>
                  <a:lnTo>
                    <a:pt x="480" y="48"/>
                  </a:lnTo>
                  <a:lnTo>
                    <a:pt x="487" y="16"/>
                  </a:lnTo>
                  <a:lnTo>
                    <a:pt x="517" y="0"/>
                  </a:lnTo>
                  <a:lnTo>
                    <a:pt x="517" y="8"/>
                  </a:lnTo>
                  <a:lnTo>
                    <a:pt x="502" y="2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 rot="704206">
              <a:off x="4770438" y="3916363"/>
              <a:ext cx="1330325" cy="1544638"/>
            </a:xfrm>
            <a:custGeom>
              <a:avLst/>
              <a:gdLst/>
              <a:ahLst/>
              <a:cxnLst>
                <a:cxn ang="0">
                  <a:pos x="303" y="16"/>
                </a:cxn>
                <a:cxn ang="0">
                  <a:pos x="340" y="88"/>
                </a:cxn>
                <a:cxn ang="0">
                  <a:pos x="355" y="120"/>
                </a:cxn>
                <a:cxn ang="0">
                  <a:pos x="399" y="168"/>
                </a:cxn>
                <a:cxn ang="0">
                  <a:pos x="399" y="296"/>
                </a:cxn>
                <a:cxn ang="0">
                  <a:pos x="429" y="280"/>
                </a:cxn>
                <a:cxn ang="0">
                  <a:pos x="480" y="248"/>
                </a:cxn>
                <a:cxn ang="0">
                  <a:pos x="525" y="232"/>
                </a:cxn>
                <a:cxn ang="0">
                  <a:pos x="569" y="144"/>
                </a:cxn>
                <a:cxn ang="0">
                  <a:pos x="628" y="192"/>
                </a:cxn>
                <a:cxn ang="0">
                  <a:pos x="665" y="176"/>
                </a:cxn>
                <a:cxn ang="0">
                  <a:pos x="702" y="248"/>
                </a:cxn>
                <a:cxn ang="0">
                  <a:pos x="658" y="304"/>
                </a:cxn>
                <a:cxn ang="0">
                  <a:pos x="687" y="352"/>
                </a:cxn>
                <a:cxn ang="0">
                  <a:pos x="628" y="368"/>
                </a:cxn>
                <a:cxn ang="0">
                  <a:pos x="643" y="344"/>
                </a:cxn>
                <a:cxn ang="0">
                  <a:pos x="606" y="392"/>
                </a:cxn>
                <a:cxn ang="0">
                  <a:pos x="525" y="400"/>
                </a:cxn>
                <a:cxn ang="0">
                  <a:pos x="488" y="424"/>
                </a:cxn>
                <a:cxn ang="0">
                  <a:pos x="414" y="480"/>
                </a:cxn>
                <a:cxn ang="0">
                  <a:pos x="443" y="496"/>
                </a:cxn>
                <a:cxn ang="0">
                  <a:pos x="429" y="528"/>
                </a:cxn>
                <a:cxn ang="0">
                  <a:pos x="451" y="592"/>
                </a:cxn>
                <a:cxn ang="0">
                  <a:pos x="436" y="696"/>
                </a:cxn>
                <a:cxn ang="0">
                  <a:pos x="362" y="792"/>
                </a:cxn>
                <a:cxn ang="0">
                  <a:pos x="347" y="856"/>
                </a:cxn>
                <a:cxn ang="0">
                  <a:pos x="281" y="840"/>
                </a:cxn>
                <a:cxn ang="0">
                  <a:pos x="244" y="792"/>
                </a:cxn>
                <a:cxn ang="0">
                  <a:pos x="170" y="744"/>
                </a:cxn>
                <a:cxn ang="0">
                  <a:pos x="126" y="768"/>
                </a:cxn>
                <a:cxn ang="0">
                  <a:pos x="74" y="752"/>
                </a:cxn>
                <a:cxn ang="0">
                  <a:pos x="37" y="728"/>
                </a:cxn>
                <a:cxn ang="0">
                  <a:pos x="0" y="704"/>
                </a:cxn>
                <a:cxn ang="0">
                  <a:pos x="30" y="672"/>
                </a:cxn>
                <a:cxn ang="0">
                  <a:pos x="59" y="576"/>
                </a:cxn>
                <a:cxn ang="0">
                  <a:pos x="30" y="504"/>
                </a:cxn>
                <a:cxn ang="0">
                  <a:pos x="52" y="456"/>
                </a:cxn>
                <a:cxn ang="0">
                  <a:pos x="103" y="432"/>
                </a:cxn>
                <a:cxn ang="0">
                  <a:pos x="140" y="464"/>
                </a:cxn>
                <a:cxn ang="0">
                  <a:pos x="155" y="432"/>
                </a:cxn>
                <a:cxn ang="0">
                  <a:pos x="192" y="336"/>
                </a:cxn>
                <a:cxn ang="0">
                  <a:pos x="222" y="360"/>
                </a:cxn>
                <a:cxn ang="0">
                  <a:pos x="273" y="336"/>
                </a:cxn>
                <a:cxn ang="0">
                  <a:pos x="273" y="288"/>
                </a:cxn>
                <a:cxn ang="0">
                  <a:pos x="236" y="240"/>
                </a:cxn>
                <a:cxn ang="0">
                  <a:pos x="259" y="144"/>
                </a:cxn>
                <a:cxn ang="0">
                  <a:pos x="244" y="72"/>
                </a:cxn>
                <a:cxn ang="0">
                  <a:pos x="266" y="8"/>
                </a:cxn>
                <a:cxn ang="0">
                  <a:pos x="296" y="0"/>
                </a:cxn>
              </a:cxnLst>
              <a:rect l="0" t="0" r="r" b="b"/>
              <a:pathLst>
                <a:path w="703" h="865">
                  <a:moveTo>
                    <a:pt x="296" y="0"/>
                  </a:moveTo>
                  <a:lnTo>
                    <a:pt x="303" y="16"/>
                  </a:lnTo>
                  <a:lnTo>
                    <a:pt x="340" y="48"/>
                  </a:lnTo>
                  <a:lnTo>
                    <a:pt x="340" y="88"/>
                  </a:lnTo>
                  <a:lnTo>
                    <a:pt x="362" y="96"/>
                  </a:lnTo>
                  <a:lnTo>
                    <a:pt x="355" y="120"/>
                  </a:lnTo>
                  <a:lnTo>
                    <a:pt x="370" y="144"/>
                  </a:lnTo>
                  <a:lnTo>
                    <a:pt x="399" y="168"/>
                  </a:lnTo>
                  <a:lnTo>
                    <a:pt x="392" y="256"/>
                  </a:lnTo>
                  <a:lnTo>
                    <a:pt x="399" y="296"/>
                  </a:lnTo>
                  <a:lnTo>
                    <a:pt x="421" y="296"/>
                  </a:lnTo>
                  <a:lnTo>
                    <a:pt x="429" y="280"/>
                  </a:lnTo>
                  <a:lnTo>
                    <a:pt x="473" y="264"/>
                  </a:lnTo>
                  <a:lnTo>
                    <a:pt x="480" y="248"/>
                  </a:lnTo>
                  <a:lnTo>
                    <a:pt x="495" y="272"/>
                  </a:lnTo>
                  <a:lnTo>
                    <a:pt x="525" y="232"/>
                  </a:lnTo>
                  <a:lnTo>
                    <a:pt x="532" y="184"/>
                  </a:lnTo>
                  <a:lnTo>
                    <a:pt x="569" y="144"/>
                  </a:lnTo>
                  <a:lnTo>
                    <a:pt x="606" y="168"/>
                  </a:lnTo>
                  <a:lnTo>
                    <a:pt x="628" y="192"/>
                  </a:lnTo>
                  <a:lnTo>
                    <a:pt x="650" y="168"/>
                  </a:lnTo>
                  <a:lnTo>
                    <a:pt x="665" y="176"/>
                  </a:lnTo>
                  <a:lnTo>
                    <a:pt x="673" y="200"/>
                  </a:lnTo>
                  <a:lnTo>
                    <a:pt x="702" y="248"/>
                  </a:lnTo>
                  <a:lnTo>
                    <a:pt x="665" y="264"/>
                  </a:lnTo>
                  <a:lnTo>
                    <a:pt x="658" y="304"/>
                  </a:lnTo>
                  <a:lnTo>
                    <a:pt x="687" y="328"/>
                  </a:lnTo>
                  <a:lnTo>
                    <a:pt x="687" y="352"/>
                  </a:lnTo>
                  <a:lnTo>
                    <a:pt x="665" y="376"/>
                  </a:lnTo>
                  <a:lnTo>
                    <a:pt x="628" y="368"/>
                  </a:lnTo>
                  <a:lnTo>
                    <a:pt x="643" y="352"/>
                  </a:lnTo>
                  <a:lnTo>
                    <a:pt x="643" y="344"/>
                  </a:lnTo>
                  <a:lnTo>
                    <a:pt x="613" y="360"/>
                  </a:lnTo>
                  <a:lnTo>
                    <a:pt x="606" y="392"/>
                  </a:lnTo>
                  <a:lnTo>
                    <a:pt x="547" y="416"/>
                  </a:lnTo>
                  <a:lnTo>
                    <a:pt x="525" y="400"/>
                  </a:lnTo>
                  <a:lnTo>
                    <a:pt x="495" y="408"/>
                  </a:lnTo>
                  <a:lnTo>
                    <a:pt x="488" y="424"/>
                  </a:lnTo>
                  <a:lnTo>
                    <a:pt x="458" y="424"/>
                  </a:lnTo>
                  <a:lnTo>
                    <a:pt x="414" y="480"/>
                  </a:lnTo>
                  <a:lnTo>
                    <a:pt x="414" y="496"/>
                  </a:lnTo>
                  <a:lnTo>
                    <a:pt x="443" y="496"/>
                  </a:lnTo>
                  <a:lnTo>
                    <a:pt x="451" y="504"/>
                  </a:lnTo>
                  <a:lnTo>
                    <a:pt x="429" y="528"/>
                  </a:lnTo>
                  <a:lnTo>
                    <a:pt x="429" y="592"/>
                  </a:lnTo>
                  <a:lnTo>
                    <a:pt x="451" y="592"/>
                  </a:lnTo>
                  <a:lnTo>
                    <a:pt x="458" y="648"/>
                  </a:lnTo>
                  <a:lnTo>
                    <a:pt x="436" y="696"/>
                  </a:lnTo>
                  <a:lnTo>
                    <a:pt x="399" y="752"/>
                  </a:lnTo>
                  <a:lnTo>
                    <a:pt x="362" y="792"/>
                  </a:lnTo>
                  <a:lnTo>
                    <a:pt x="355" y="832"/>
                  </a:lnTo>
                  <a:lnTo>
                    <a:pt x="347" y="856"/>
                  </a:lnTo>
                  <a:lnTo>
                    <a:pt x="325" y="864"/>
                  </a:lnTo>
                  <a:lnTo>
                    <a:pt x="281" y="840"/>
                  </a:lnTo>
                  <a:lnTo>
                    <a:pt x="259" y="792"/>
                  </a:lnTo>
                  <a:lnTo>
                    <a:pt x="244" y="792"/>
                  </a:lnTo>
                  <a:lnTo>
                    <a:pt x="207" y="784"/>
                  </a:lnTo>
                  <a:lnTo>
                    <a:pt x="170" y="744"/>
                  </a:lnTo>
                  <a:lnTo>
                    <a:pt x="133" y="768"/>
                  </a:lnTo>
                  <a:lnTo>
                    <a:pt x="126" y="768"/>
                  </a:lnTo>
                  <a:lnTo>
                    <a:pt x="111" y="760"/>
                  </a:lnTo>
                  <a:lnTo>
                    <a:pt x="74" y="752"/>
                  </a:lnTo>
                  <a:lnTo>
                    <a:pt x="52" y="728"/>
                  </a:lnTo>
                  <a:lnTo>
                    <a:pt x="37" y="728"/>
                  </a:lnTo>
                  <a:lnTo>
                    <a:pt x="30" y="728"/>
                  </a:lnTo>
                  <a:lnTo>
                    <a:pt x="0" y="704"/>
                  </a:lnTo>
                  <a:lnTo>
                    <a:pt x="0" y="680"/>
                  </a:lnTo>
                  <a:lnTo>
                    <a:pt x="30" y="672"/>
                  </a:lnTo>
                  <a:lnTo>
                    <a:pt x="37" y="592"/>
                  </a:lnTo>
                  <a:lnTo>
                    <a:pt x="59" y="576"/>
                  </a:lnTo>
                  <a:lnTo>
                    <a:pt x="59" y="536"/>
                  </a:lnTo>
                  <a:lnTo>
                    <a:pt x="30" y="504"/>
                  </a:lnTo>
                  <a:lnTo>
                    <a:pt x="52" y="480"/>
                  </a:lnTo>
                  <a:lnTo>
                    <a:pt x="52" y="456"/>
                  </a:lnTo>
                  <a:lnTo>
                    <a:pt x="96" y="456"/>
                  </a:lnTo>
                  <a:lnTo>
                    <a:pt x="103" y="432"/>
                  </a:lnTo>
                  <a:lnTo>
                    <a:pt x="118" y="432"/>
                  </a:lnTo>
                  <a:lnTo>
                    <a:pt x="140" y="464"/>
                  </a:lnTo>
                  <a:lnTo>
                    <a:pt x="148" y="464"/>
                  </a:lnTo>
                  <a:lnTo>
                    <a:pt x="155" y="432"/>
                  </a:lnTo>
                  <a:lnTo>
                    <a:pt x="192" y="384"/>
                  </a:lnTo>
                  <a:lnTo>
                    <a:pt x="192" y="336"/>
                  </a:lnTo>
                  <a:lnTo>
                    <a:pt x="200" y="336"/>
                  </a:lnTo>
                  <a:lnTo>
                    <a:pt x="222" y="360"/>
                  </a:lnTo>
                  <a:lnTo>
                    <a:pt x="266" y="376"/>
                  </a:lnTo>
                  <a:lnTo>
                    <a:pt x="273" y="336"/>
                  </a:lnTo>
                  <a:lnTo>
                    <a:pt x="259" y="304"/>
                  </a:lnTo>
                  <a:lnTo>
                    <a:pt x="273" y="288"/>
                  </a:lnTo>
                  <a:lnTo>
                    <a:pt x="266" y="264"/>
                  </a:lnTo>
                  <a:lnTo>
                    <a:pt x="236" y="240"/>
                  </a:lnTo>
                  <a:lnTo>
                    <a:pt x="229" y="200"/>
                  </a:lnTo>
                  <a:lnTo>
                    <a:pt x="259" y="144"/>
                  </a:lnTo>
                  <a:lnTo>
                    <a:pt x="266" y="112"/>
                  </a:lnTo>
                  <a:lnTo>
                    <a:pt x="244" y="72"/>
                  </a:lnTo>
                  <a:lnTo>
                    <a:pt x="259" y="56"/>
                  </a:lnTo>
                  <a:lnTo>
                    <a:pt x="266" y="8"/>
                  </a:lnTo>
                  <a:lnTo>
                    <a:pt x="288" y="8"/>
                  </a:lnTo>
                  <a:lnTo>
                    <a:pt x="296" y="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 rot="704206">
              <a:off x="5843588" y="5284788"/>
              <a:ext cx="268287" cy="171450"/>
            </a:xfrm>
            <a:custGeom>
              <a:avLst/>
              <a:gdLst/>
              <a:ahLst/>
              <a:cxnLst>
                <a:cxn ang="0">
                  <a:pos x="96" y="80"/>
                </a:cxn>
                <a:cxn ang="0">
                  <a:pos x="140" y="56"/>
                </a:cxn>
                <a:cxn ang="0">
                  <a:pos x="118" y="40"/>
                </a:cxn>
                <a:cxn ang="0">
                  <a:pos x="125" y="8"/>
                </a:cxn>
                <a:cxn ang="0">
                  <a:pos x="96" y="0"/>
                </a:cxn>
                <a:cxn ang="0">
                  <a:pos x="74" y="24"/>
                </a:cxn>
                <a:cxn ang="0">
                  <a:pos x="59" y="24"/>
                </a:cxn>
                <a:cxn ang="0">
                  <a:pos x="52" y="48"/>
                </a:cxn>
                <a:cxn ang="0">
                  <a:pos x="37" y="56"/>
                </a:cxn>
                <a:cxn ang="0">
                  <a:pos x="22" y="48"/>
                </a:cxn>
                <a:cxn ang="0">
                  <a:pos x="0" y="88"/>
                </a:cxn>
                <a:cxn ang="0">
                  <a:pos x="29" y="96"/>
                </a:cxn>
                <a:cxn ang="0">
                  <a:pos x="59" y="88"/>
                </a:cxn>
                <a:cxn ang="0">
                  <a:pos x="81" y="88"/>
                </a:cxn>
                <a:cxn ang="0">
                  <a:pos x="96" y="80"/>
                </a:cxn>
              </a:cxnLst>
              <a:rect l="0" t="0" r="r" b="b"/>
              <a:pathLst>
                <a:path w="141" h="97">
                  <a:moveTo>
                    <a:pt x="96" y="80"/>
                  </a:moveTo>
                  <a:lnTo>
                    <a:pt x="140" y="56"/>
                  </a:lnTo>
                  <a:lnTo>
                    <a:pt x="118" y="40"/>
                  </a:lnTo>
                  <a:lnTo>
                    <a:pt x="125" y="8"/>
                  </a:lnTo>
                  <a:lnTo>
                    <a:pt x="96" y="0"/>
                  </a:lnTo>
                  <a:lnTo>
                    <a:pt x="74" y="24"/>
                  </a:lnTo>
                  <a:lnTo>
                    <a:pt x="59" y="24"/>
                  </a:lnTo>
                  <a:lnTo>
                    <a:pt x="52" y="48"/>
                  </a:lnTo>
                  <a:lnTo>
                    <a:pt x="37" y="56"/>
                  </a:lnTo>
                  <a:lnTo>
                    <a:pt x="22" y="48"/>
                  </a:lnTo>
                  <a:lnTo>
                    <a:pt x="0" y="88"/>
                  </a:lnTo>
                  <a:lnTo>
                    <a:pt x="29" y="96"/>
                  </a:lnTo>
                  <a:lnTo>
                    <a:pt x="59" y="88"/>
                  </a:lnTo>
                  <a:lnTo>
                    <a:pt x="81" y="88"/>
                  </a:lnTo>
                  <a:lnTo>
                    <a:pt x="96" y="8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 rot="704206">
              <a:off x="5114925" y="5087938"/>
              <a:ext cx="268287" cy="174625"/>
            </a:xfrm>
            <a:custGeom>
              <a:avLst/>
              <a:gdLst/>
              <a:ahLst/>
              <a:cxnLst>
                <a:cxn ang="0">
                  <a:pos x="74" y="80"/>
                </a:cxn>
                <a:cxn ang="0">
                  <a:pos x="74" y="64"/>
                </a:cxn>
                <a:cxn ang="0">
                  <a:pos x="88" y="64"/>
                </a:cxn>
                <a:cxn ang="0">
                  <a:pos x="111" y="96"/>
                </a:cxn>
                <a:cxn ang="0">
                  <a:pos x="140" y="48"/>
                </a:cxn>
                <a:cxn ang="0">
                  <a:pos x="133" y="16"/>
                </a:cxn>
                <a:cxn ang="0">
                  <a:pos x="111" y="16"/>
                </a:cxn>
                <a:cxn ang="0">
                  <a:pos x="96" y="24"/>
                </a:cxn>
                <a:cxn ang="0">
                  <a:pos x="74" y="0"/>
                </a:cxn>
                <a:cxn ang="0">
                  <a:pos x="59" y="8"/>
                </a:cxn>
                <a:cxn ang="0">
                  <a:pos x="37" y="24"/>
                </a:cxn>
                <a:cxn ang="0">
                  <a:pos x="22" y="8"/>
                </a:cxn>
                <a:cxn ang="0">
                  <a:pos x="0" y="16"/>
                </a:cxn>
                <a:cxn ang="0">
                  <a:pos x="22" y="32"/>
                </a:cxn>
                <a:cxn ang="0">
                  <a:pos x="0" y="56"/>
                </a:cxn>
                <a:cxn ang="0">
                  <a:pos x="22" y="72"/>
                </a:cxn>
                <a:cxn ang="0">
                  <a:pos x="29" y="64"/>
                </a:cxn>
                <a:cxn ang="0">
                  <a:pos x="44" y="48"/>
                </a:cxn>
                <a:cxn ang="0">
                  <a:pos x="52" y="64"/>
                </a:cxn>
                <a:cxn ang="0">
                  <a:pos x="74" y="80"/>
                </a:cxn>
              </a:cxnLst>
              <a:rect l="0" t="0" r="r" b="b"/>
              <a:pathLst>
                <a:path w="141" h="97">
                  <a:moveTo>
                    <a:pt x="74" y="80"/>
                  </a:moveTo>
                  <a:lnTo>
                    <a:pt x="74" y="64"/>
                  </a:lnTo>
                  <a:lnTo>
                    <a:pt x="88" y="64"/>
                  </a:lnTo>
                  <a:lnTo>
                    <a:pt x="111" y="96"/>
                  </a:lnTo>
                  <a:lnTo>
                    <a:pt x="140" y="48"/>
                  </a:lnTo>
                  <a:lnTo>
                    <a:pt x="133" y="16"/>
                  </a:lnTo>
                  <a:lnTo>
                    <a:pt x="111" y="16"/>
                  </a:lnTo>
                  <a:lnTo>
                    <a:pt x="96" y="24"/>
                  </a:lnTo>
                  <a:lnTo>
                    <a:pt x="74" y="0"/>
                  </a:lnTo>
                  <a:lnTo>
                    <a:pt x="59" y="8"/>
                  </a:lnTo>
                  <a:lnTo>
                    <a:pt x="37" y="24"/>
                  </a:lnTo>
                  <a:lnTo>
                    <a:pt x="22" y="8"/>
                  </a:lnTo>
                  <a:lnTo>
                    <a:pt x="0" y="16"/>
                  </a:lnTo>
                  <a:lnTo>
                    <a:pt x="22" y="32"/>
                  </a:lnTo>
                  <a:lnTo>
                    <a:pt x="0" y="56"/>
                  </a:lnTo>
                  <a:lnTo>
                    <a:pt x="22" y="72"/>
                  </a:lnTo>
                  <a:lnTo>
                    <a:pt x="29" y="64"/>
                  </a:lnTo>
                  <a:lnTo>
                    <a:pt x="44" y="48"/>
                  </a:lnTo>
                  <a:lnTo>
                    <a:pt x="52" y="64"/>
                  </a:lnTo>
                  <a:lnTo>
                    <a:pt x="74" y="8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 rot="704206">
              <a:off x="4171950" y="5043488"/>
              <a:ext cx="701675" cy="458788"/>
            </a:xfrm>
            <a:custGeom>
              <a:avLst/>
              <a:gdLst/>
              <a:ahLst/>
              <a:cxnLst>
                <a:cxn ang="0">
                  <a:pos x="7" y="152"/>
                </a:cxn>
                <a:cxn ang="0">
                  <a:pos x="0" y="184"/>
                </a:cxn>
                <a:cxn ang="0">
                  <a:pos x="37" y="224"/>
                </a:cxn>
                <a:cxn ang="0">
                  <a:pos x="15" y="232"/>
                </a:cxn>
                <a:cxn ang="0">
                  <a:pos x="15" y="248"/>
                </a:cxn>
                <a:cxn ang="0">
                  <a:pos x="22" y="256"/>
                </a:cxn>
                <a:cxn ang="0">
                  <a:pos x="133" y="200"/>
                </a:cxn>
                <a:cxn ang="0">
                  <a:pos x="162" y="224"/>
                </a:cxn>
                <a:cxn ang="0">
                  <a:pos x="207" y="216"/>
                </a:cxn>
                <a:cxn ang="0">
                  <a:pos x="229" y="256"/>
                </a:cxn>
                <a:cxn ang="0">
                  <a:pos x="325" y="256"/>
                </a:cxn>
                <a:cxn ang="0">
                  <a:pos x="369" y="216"/>
                </a:cxn>
                <a:cxn ang="0">
                  <a:pos x="347" y="168"/>
                </a:cxn>
                <a:cxn ang="0">
                  <a:pos x="369" y="112"/>
                </a:cxn>
                <a:cxn ang="0">
                  <a:pos x="369" y="80"/>
                </a:cxn>
                <a:cxn ang="0">
                  <a:pos x="369" y="40"/>
                </a:cxn>
                <a:cxn ang="0">
                  <a:pos x="354" y="32"/>
                </a:cxn>
                <a:cxn ang="0">
                  <a:pos x="317" y="24"/>
                </a:cxn>
                <a:cxn ang="0">
                  <a:pos x="295" y="0"/>
                </a:cxn>
                <a:cxn ang="0">
                  <a:pos x="280" y="0"/>
                </a:cxn>
                <a:cxn ang="0">
                  <a:pos x="273" y="8"/>
                </a:cxn>
                <a:cxn ang="0">
                  <a:pos x="236" y="24"/>
                </a:cxn>
                <a:cxn ang="0">
                  <a:pos x="199" y="64"/>
                </a:cxn>
                <a:cxn ang="0">
                  <a:pos x="177" y="112"/>
                </a:cxn>
                <a:cxn ang="0">
                  <a:pos x="155" y="120"/>
                </a:cxn>
                <a:cxn ang="0">
                  <a:pos x="140" y="144"/>
                </a:cxn>
                <a:cxn ang="0">
                  <a:pos x="74" y="128"/>
                </a:cxn>
                <a:cxn ang="0">
                  <a:pos x="59" y="112"/>
                </a:cxn>
                <a:cxn ang="0">
                  <a:pos x="44" y="120"/>
                </a:cxn>
                <a:cxn ang="0">
                  <a:pos x="30" y="152"/>
                </a:cxn>
                <a:cxn ang="0">
                  <a:pos x="7" y="152"/>
                </a:cxn>
              </a:cxnLst>
              <a:rect l="0" t="0" r="r" b="b"/>
              <a:pathLst>
                <a:path w="370" h="257">
                  <a:moveTo>
                    <a:pt x="7" y="152"/>
                  </a:moveTo>
                  <a:lnTo>
                    <a:pt x="0" y="184"/>
                  </a:lnTo>
                  <a:lnTo>
                    <a:pt x="37" y="224"/>
                  </a:lnTo>
                  <a:lnTo>
                    <a:pt x="15" y="232"/>
                  </a:lnTo>
                  <a:lnTo>
                    <a:pt x="15" y="248"/>
                  </a:lnTo>
                  <a:lnTo>
                    <a:pt x="22" y="256"/>
                  </a:lnTo>
                  <a:lnTo>
                    <a:pt x="133" y="200"/>
                  </a:lnTo>
                  <a:lnTo>
                    <a:pt x="162" y="224"/>
                  </a:lnTo>
                  <a:lnTo>
                    <a:pt x="207" y="216"/>
                  </a:lnTo>
                  <a:lnTo>
                    <a:pt x="229" y="256"/>
                  </a:lnTo>
                  <a:lnTo>
                    <a:pt x="325" y="256"/>
                  </a:lnTo>
                  <a:lnTo>
                    <a:pt x="369" y="216"/>
                  </a:lnTo>
                  <a:lnTo>
                    <a:pt x="347" y="168"/>
                  </a:lnTo>
                  <a:lnTo>
                    <a:pt x="369" y="112"/>
                  </a:lnTo>
                  <a:lnTo>
                    <a:pt x="369" y="80"/>
                  </a:lnTo>
                  <a:lnTo>
                    <a:pt x="369" y="40"/>
                  </a:lnTo>
                  <a:lnTo>
                    <a:pt x="354" y="32"/>
                  </a:lnTo>
                  <a:lnTo>
                    <a:pt x="317" y="24"/>
                  </a:lnTo>
                  <a:lnTo>
                    <a:pt x="295" y="0"/>
                  </a:lnTo>
                  <a:lnTo>
                    <a:pt x="280" y="0"/>
                  </a:lnTo>
                  <a:lnTo>
                    <a:pt x="273" y="8"/>
                  </a:lnTo>
                  <a:lnTo>
                    <a:pt x="236" y="24"/>
                  </a:lnTo>
                  <a:lnTo>
                    <a:pt x="199" y="64"/>
                  </a:lnTo>
                  <a:lnTo>
                    <a:pt x="177" y="112"/>
                  </a:lnTo>
                  <a:lnTo>
                    <a:pt x="155" y="120"/>
                  </a:lnTo>
                  <a:lnTo>
                    <a:pt x="140" y="144"/>
                  </a:lnTo>
                  <a:lnTo>
                    <a:pt x="74" y="128"/>
                  </a:lnTo>
                  <a:lnTo>
                    <a:pt x="59" y="112"/>
                  </a:lnTo>
                  <a:lnTo>
                    <a:pt x="44" y="120"/>
                  </a:lnTo>
                  <a:lnTo>
                    <a:pt x="30" y="152"/>
                  </a:lnTo>
                  <a:lnTo>
                    <a:pt x="7" y="152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 rot="704206">
              <a:off x="3967163" y="4610100"/>
              <a:ext cx="322262" cy="517525"/>
            </a:xfrm>
            <a:custGeom>
              <a:avLst/>
              <a:gdLst/>
              <a:ahLst/>
              <a:cxnLst>
                <a:cxn ang="0">
                  <a:pos x="15" y="144"/>
                </a:cxn>
                <a:cxn ang="0">
                  <a:pos x="22" y="144"/>
                </a:cxn>
                <a:cxn ang="0">
                  <a:pos x="37" y="176"/>
                </a:cxn>
                <a:cxn ang="0">
                  <a:pos x="74" y="208"/>
                </a:cxn>
                <a:cxn ang="0">
                  <a:pos x="74" y="240"/>
                </a:cxn>
                <a:cxn ang="0">
                  <a:pos x="89" y="264"/>
                </a:cxn>
                <a:cxn ang="0">
                  <a:pos x="89" y="272"/>
                </a:cxn>
                <a:cxn ang="0">
                  <a:pos x="140" y="288"/>
                </a:cxn>
                <a:cxn ang="0">
                  <a:pos x="163" y="248"/>
                </a:cxn>
                <a:cxn ang="0">
                  <a:pos x="148" y="216"/>
                </a:cxn>
                <a:cxn ang="0">
                  <a:pos x="155" y="168"/>
                </a:cxn>
                <a:cxn ang="0">
                  <a:pos x="133" y="160"/>
                </a:cxn>
                <a:cxn ang="0">
                  <a:pos x="133" y="144"/>
                </a:cxn>
                <a:cxn ang="0">
                  <a:pos x="148" y="120"/>
                </a:cxn>
                <a:cxn ang="0">
                  <a:pos x="133" y="112"/>
                </a:cxn>
                <a:cxn ang="0">
                  <a:pos x="133" y="96"/>
                </a:cxn>
                <a:cxn ang="0">
                  <a:pos x="148" y="88"/>
                </a:cxn>
                <a:cxn ang="0">
                  <a:pos x="170" y="56"/>
                </a:cxn>
                <a:cxn ang="0">
                  <a:pos x="140" y="16"/>
                </a:cxn>
                <a:cxn ang="0">
                  <a:pos x="140" y="0"/>
                </a:cxn>
                <a:cxn ang="0">
                  <a:pos x="111" y="24"/>
                </a:cxn>
                <a:cxn ang="0">
                  <a:pos x="89" y="8"/>
                </a:cxn>
                <a:cxn ang="0">
                  <a:pos x="59" y="16"/>
                </a:cxn>
                <a:cxn ang="0">
                  <a:pos x="37" y="40"/>
                </a:cxn>
                <a:cxn ang="0">
                  <a:pos x="0" y="40"/>
                </a:cxn>
                <a:cxn ang="0">
                  <a:pos x="15" y="64"/>
                </a:cxn>
                <a:cxn ang="0">
                  <a:pos x="15" y="144"/>
                </a:cxn>
              </a:cxnLst>
              <a:rect l="0" t="0" r="r" b="b"/>
              <a:pathLst>
                <a:path w="171" h="289">
                  <a:moveTo>
                    <a:pt x="15" y="144"/>
                  </a:moveTo>
                  <a:lnTo>
                    <a:pt x="22" y="144"/>
                  </a:lnTo>
                  <a:lnTo>
                    <a:pt x="37" y="176"/>
                  </a:lnTo>
                  <a:lnTo>
                    <a:pt x="74" y="208"/>
                  </a:lnTo>
                  <a:lnTo>
                    <a:pt x="74" y="240"/>
                  </a:lnTo>
                  <a:lnTo>
                    <a:pt x="89" y="264"/>
                  </a:lnTo>
                  <a:lnTo>
                    <a:pt x="89" y="272"/>
                  </a:lnTo>
                  <a:lnTo>
                    <a:pt x="140" y="288"/>
                  </a:lnTo>
                  <a:lnTo>
                    <a:pt x="163" y="248"/>
                  </a:lnTo>
                  <a:lnTo>
                    <a:pt x="148" y="216"/>
                  </a:lnTo>
                  <a:lnTo>
                    <a:pt x="155" y="168"/>
                  </a:lnTo>
                  <a:lnTo>
                    <a:pt x="133" y="160"/>
                  </a:lnTo>
                  <a:lnTo>
                    <a:pt x="133" y="144"/>
                  </a:lnTo>
                  <a:lnTo>
                    <a:pt x="148" y="120"/>
                  </a:lnTo>
                  <a:lnTo>
                    <a:pt x="133" y="112"/>
                  </a:lnTo>
                  <a:lnTo>
                    <a:pt x="133" y="96"/>
                  </a:lnTo>
                  <a:lnTo>
                    <a:pt x="148" y="88"/>
                  </a:lnTo>
                  <a:lnTo>
                    <a:pt x="170" y="56"/>
                  </a:lnTo>
                  <a:lnTo>
                    <a:pt x="140" y="16"/>
                  </a:lnTo>
                  <a:lnTo>
                    <a:pt x="140" y="0"/>
                  </a:lnTo>
                  <a:lnTo>
                    <a:pt x="111" y="24"/>
                  </a:lnTo>
                  <a:lnTo>
                    <a:pt x="89" y="8"/>
                  </a:lnTo>
                  <a:lnTo>
                    <a:pt x="59" y="16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15" y="64"/>
                  </a:lnTo>
                  <a:lnTo>
                    <a:pt x="15" y="14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 rot="704206">
              <a:off x="3533775" y="4038600"/>
              <a:ext cx="855662" cy="644525"/>
            </a:xfrm>
            <a:custGeom>
              <a:avLst/>
              <a:gdLst/>
              <a:ahLst/>
              <a:cxnLst>
                <a:cxn ang="0">
                  <a:pos x="303" y="32"/>
                </a:cxn>
                <a:cxn ang="0">
                  <a:pos x="311" y="56"/>
                </a:cxn>
                <a:cxn ang="0">
                  <a:pos x="311" y="88"/>
                </a:cxn>
                <a:cxn ang="0">
                  <a:pos x="362" y="88"/>
                </a:cxn>
                <a:cxn ang="0">
                  <a:pos x="392" y="104"/>
                </a:cxn>
                <a:cxn ang="0">
                  <a:pos x="399" y="136"/>
                </a:cxn>
                <a:cxn ang="0">
                  <a:pos x="436" y="136"/>
                </a:cxn>
                <a:cxn ang="0">
                  <a:pos x="436" y="152"/>
                </a:cxn>
                <a:cxn ang="0">
                  <a:pos x="414" y="168"/>
                </a:cxn>
                <a:cxn ang="0">
                  <a:pos x="399" y="200"/>
                </a:cxn>
                <a:cxn ang="0">
                  <a:pos x="444" y="224"/>
                </a:cxn>
                <a:cxn ang="0">
                  <a:pos x="451" y="248"/>
                </a:cxn>
                <a:cxn ang="0">
                  <a:pos x="421" y="272"/>
                </a:cxn>
                <a:cxn ang="0">
                  <a:pos x="421" y="296"/>
                </a:cxn>
                <a:cxn ang="0">
                  <a:pos x="392" y="320"/>
                </a:cxn>
                <a:cxn ang="0">
                  <a:pos x="370" y="304"/>
                </a:cxn>
                <a:cxn ang="0">
                  <a:pos x="340" y="312"/>
                </a:cxn>
                <a:cxn ang="0">
                  <a:pos x="318" y="336"/>
                </a:cxn>
                <a:cxn ang="0">
                  <a:pos x="281" y="336"/>
                </a:cxn>
                <a:cxn ang="0">
                  <a:pos x="244" y="360"/>
                </a:cxn>
                <a:cxn ang="0">
                  <a:pos x="229" y="328"/>
                </a:cxn>
                <a:cxn ang="0">
                  <a:pos x="251" y="320"/>
                </a:cxn>
                <a:cxn ang="0">
                  <a:pos x="222" y="304"/>
                </a:cxn>
                <a:cxn ang="0">
                  <a:pos x="200" y="312"/>
                </a:cxn>
                <a:cxn ang="0">
                  <a:pos x="177" y="296"/>
                </a:cxn>
                <a:cxn ang="0">
                  <a:pos x="155" y="296"/>
                </a:cxn>
                <a:cxn ang="0">
                  <a:pos x="104" y="248"/>
                </a:cxn>
                <a:cxn ang="0">
                  <a:pos x="44" y="232"/>
                </a:cxn>
                <a:cxn ang="0">
                  <a:pos x="15" y="232"/>
                </a:cxn>
                <a:cxn ang="0">
                  <a:pos x="7" y="184"/>
                </a:cxn>
                <a:cxn ang="0">
                  <a:pos x="0" y="128"/>
                </a:cxn>
                <a:cxn ang="0">
                  <a:pos x="30" y="88"/>
                </a:cxn>
                <a:cxn ang="0">
                  <a:pos x="37" y="72"/>
                </a:cxn>
                <a:cxn ang="0">
                  <a:pos x="74" y="64"/>
                </a:cxn>
                <a:cxn ang="0">
                  <a:pos x="67" y="40"/>
                </a:cxn>
                <a:cxn ang="0">
                  <a:pos x="89" y="0"/>
                </a:cxn>
                <a:cxn ang="0">
                  <a:pos x="140" y="0"/>
                </a:cxn>
                <a:cxn ang="0">
                  <a:pos x="163" y="16"/>
                </a:cxn>
                <a:cxn ang="0">
                  <a:pos x="192" y="16"/>
                </a:cxn>
                <a:cxn ang="0">
                  <a:pos x="207" y="24"/>
                </a:cxn>
                <a:cxn ang="0">
                  <a:pos x="237" y="40"/>
                </a:cxn>
                <a:cxn ang="0">
                  <a:pos x="259" y="16"/>
                </a:cxn>
                <a:cxn ang="0">
                  <a:pos x="274" y="8"/>
                </a:cxn>
                <a:cxn ang="0">
                  <a:pos x="303" y="32"/>
                </a:cxn>
              </a:cxnLst>
              <a:rect l="0" t="0" r="r" b="b"/>
              <a:pathLst>
                <a:path w="452" h="361">
                  <a:moveTo>
                    <a:pt x="303" y="32"/>
                  </a:moveTo>
                  <a:lnTo>
                    <a:pt x="311" y="56"/>
                  </a:lnTo>
                  <a:lnTo>
                    <a:pt x="311" y="88"/>
                  </a:lnTo>
                  <a:lnTo>
                    <a:pt x="362" y="88"/>
                  </a:lnTo>
                  <a:lnTo>
                    <a:pt x="392" y="104"/>
                  </a:lnTo>
                  <a:lnTo>
                    <a:pt x="399" y="136"/>
                  </a:lnTo>
                  <a:lnTo>
                    <a:pt x="436" y="136"/>
                  </a:lnTo>
                  <a:lnTo>
                    <a:pt x="436" y="152"/>
                  </a:lnTo>
                  <a:lnTo>
                    <a:pt x="414" y="168"/>
                  </a:lnTo>
                  <a:lnTo>
                    <a:pt x="399" y="200"/>
                  </a:lnTo>
                  <a:lnTo>
                    <a:pt x="444" y="224"/>
                  </a:lnTo>
                  <a:lnTo>
                    <a:pt x="451" y="248"/>
                  </a:lnTo>
                  <a:lnTo>
                    <a:pt x="421" y="272"/>
                  </a:lnTo>
                  <a:lnTo>
                    <a:pt x="421" y="296"/>
                  </a:lnTo>
                  <a:lnTo>
                    <a:pt x="392" y="320"/>
                  </a:lnTo>
                  <a:lnTo>
                    <a:pt x="370" y="304"/>
                  </a:lnTo>
                  <a:lnTo>
                    <a:pt x="340" y="312"/>
                  </a:lnTo>
                  <a:lnTo>
                    <a:pt x="318" y="336"/>
                  </a:lnTo>
                  <a:lnTo>
                    <a:pt x="281" y="336"/>
                  </a:lnTo>
                  <a:lnTo>
                    <a:pt x="244" y="360"/>
                  </a:lnTo>
                  <a:lnTo>
                    <a:pt x="229" y="328"/>
                  </a:lnTo>
                  <a:lnTo>
                    <a:pt x="251" y="320"/>
                  </a:lnTo>
                  <a:lnTo>
                    <a:pt x="222" y="304"/>
                  </a:lnTo>
                  <a:lnTo>
                    <a:pt x="200" y="312"/>
                  </a:lnTo>
                  <a:lnTo>
                    <a:pt x="177" y="296"/>
                  </a:lnTo>
                  <a:lnTo>
                    <a:pt x="155" y="296"/>
                  </a:lnTo>
                  <a:lnTo>
                    <a:pt x="104" y="248"/>
                  </a:lnTo>
                  <a:lnTo>
                    <a:pt x="44" y="232"/>
                  </a:lnTo>
                  <a:lnTo>
                    <a:pt x="15" y="232"/>
                  </a:lnTo>
                  <a:lnTo>
                    <a:pt x="7" y="184"/>
                  </a:lnTo>
                  <a:lnTo>
                    <a:pt x="0" y="128"/>
                  </a:lnTo>
                  <a:lnTo>
                    <a:pt x="30" y="88"/>
                  </a:lnTo>
                  <a:lnTo>
                    <a:pt x="37" y="72"/>
                  </a:lnTo>
                  <a:lnTo>
                    <a:pt x="74" y="64"/>
                  </a:lnTo>
                  <a:lnTo>
                    <a:pt x="67" y="40"/>
                  </a:lnTo>
                  <a:lnTo>
                    <a:pt x="89" y="0"/>
                  </a:lnTo>
                  <a:lnTo>
                    <a:pt x="140" y="0"/>
                  </a:lnTo>
                  <a:lnTo>
                    <a:pt x="163" y="16"/>
                  </a:lnTo>
                  <a:lnTo>
                    <a:pt x="192" y="16"/>
                  </a:lnTo>
                  <a:lnTo>
                    <a:pt x="207" y="24"/>
                  </a:lnTo>
                  <a:lnTo>
                    <a:pt x="237" y="40"/>
                  </a:lnTo>
                  <a:lnTo>
                    <a:pt x="259" y="16"/>
                  </a:lnTo>
                  <a:lnTo>
                    <a:pt x="274" y="8"/>
                  </a:lnTo>
                  <a:lnTo>
                    <a:pt x="303" y="32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 rot="704206">
              <a:off x="3000375" y="2449513"/>
              <a:ext cx="1409700" cy="2033588"/>
            </a:xfrm>
            <a:custGeom>
              <a:avLst/>
              <a:gdLst/>
              <a:ahLst/>
              <a:cxnLst>
                <a:cxn ang="0">
                  <a:pos x="89" y="840"/>
                </a:cxn>
                <a:cxn ang="0">
                  <a:pos x="52" y="744"/>
                </a:cxn>
                <a:cxn ang="0">
                  <a:pos x="7" y="616"/>
                </a:cxn>
                <a:cxn ang="0">
                  <a:pos x="30" y="504"/>
                </a:cxn>
                <a:cxn ang="0">
                  <a:pos x="81" y="424"/>
                </a:cxn>
                <a:cxn ang="0">
                  <a:pos x="133" y="408"/>
                </a:cxn>
                <a:cxn ang="0">
                  <a:pos x="207" y="368"/>
                </a:cxn>
                <a:cxn ang="0">
                  <a:pos x="288" y="296"/>
                </a:cxn>
                <a:cxn ang="0">
                  <a:pos x="302" y="248"/>
                </a:cxn>
                <a:cxn ang="0">
                  <a:pos x="347" y="288"/>
                </a:cxn>
                <a:cxn ang="0">
                  <a:pos x="339" y="168"/>
                </a:cxn>
                <a:cxn ang="0">
                  <a:pos x="406" y="80"/>
                </a:cxn>
                <a:cxn ang="0">
                  <a:pos x="509" y="16"/>
                </a:cxn>
                <a:cxn ang="0">
                  <a:pos x="487" y="168"/>
                </a:cxn>
                <a:cxn ang="0">
                  <a:pos x="428" y="384"/>
                </a:cxn>
                <a:cxn ang="0">
                  <a:pos x="347" y="416"/>
                </a:cxn>
                <a:cxn ang="0">
                  <a:pos x="502" y="360"/>
                </a:cxn>
                <a:cxn ang="0">
                  <a:pos x="546" y="352"/>
                </a:cxn>
                <a:cxn ang="0">
                  <a:pos x="590" y="408"/>
                </a:cxn>
                <a:cxn ang="0">
                  <a:pos x="546" y="280"/>
                </a:cxn>
                <a:cxn ang="0">
                  <a:pos x="524" y="168"/>
                </a:cxn>
                <a:cxn ang="0">
                  <a:pos x="553" y="32"/>
                </a:cxn>
                <a:cxn ang="0">
                  <a:pos x="590" y="160"/>
                </a:cxn>
                <a:cxn ang="0">
                  <a:pos x="605" y="120"/>
                </a:cxn>
                <a:cxn ang="0">
                  <a:pos x="620" y="96"/>
                </a:cxn>
                <a:cxn ang="0">
                  <a:pos x="649" y="184"/>
                </a:cxn>
                <a:cxn ang="0">
                  <a:pos x="612" y="272"/>
                </a:cxn>
                <a:cxn ang="0">
                  <a:pos x="686" y="376"/>
                </a:cxn>
                <a:cxn ang="0">
                  <a:pos x="657" y="448"/>
                </a:cxn>
                <a:cxn ang="0">
                  <a:pos x="701" y="560"/>
                </a:cxn>
                <a:cxn ang="0">
                  <a:pos x="745" y="656"/>
                </a:cxn>
                <a:cxn ang="0">
                  <a:pos x="701" y="744"/>
                </a:cxn>
                <a:cxn ang="0">
                  <a:pos x="730" y="824"/>
                </a:cxn>
                <a:cxn ang="0">
                  <a:pos x="679" y="880"/>
                </a:cxn>
                <a:cxn ang="0">
                  <a:pos x="612" y="888"/>
                </a:cxn>
                <a:cxn ang="0">
                  <a:pos x="539" y="864"/>
                </a:cxn>
                <a:cxn ang="0">
                  <a:pos x="443" y="888"/>
                </a:cxn>
                <a:cxn ang="0">
                  <a:pos x="406" y="936"/>
                </a:cxn>
                <a:cxn ang="0">
                  <a:pos x="339" y="1000"/>
                </a:cxn>
                <a:cxn ang="0">
                  <a:pos x="258" y="984"/>
                </a:cxn>
                <a:cxn ang="0">
                  <a:pos x="221" y="968"/>
                </a:cxn>
                <a:cxn ang="0">
                  <a:pos x="243" y="1064"/>
                </a:cxn>
                <a:cxn ang="0">
                  <a:pos x="192" y="1104"/>
                </a:cxn>
                <a:cxn ang="0">
                  <a:pos x="111" y="1088"/>
                </a:cxn>
                <a:cxn ang="0">
                  <a:pos x="52" y="1056"/>
                </a:cxn>
                <a:cxn ang="0">
                  <a:pos x="52" y="928"/>
                </a:cxn>
                <a:cxn ang="0">
                  <a:pos x="96" y="888"/>
                </a:cxn>
              </a:cxnLst>
              <a:rect l="0" t="0" r="r" b="b"/>
              <a:pathLst>
                <a:path w="746" h="1137">
                  <a:moveTo>
                    <a:pt x="96" y="888"/>
                  </a:moveTo>
                  <a:lnTo>
                    <a:pt x="96" y="888"/>
                  </a:lnTo>
                  <a:lnTo>
                    <a:pt x="89" y="840"/>
                  </a:lnTo>
                  <a:lnTo>
                    <a:pt x="52" y="808"/>
                  </a:lnTo>
                  <a:lnTo>
                    <a:pt x="59" y="776"/>
                  </a:lnTo>
                  <a:lnTo>
                    <a:pt x="52" y="744"/>
                  </a:lnTo>
                  <a:lnTo>
                    <a:pt x="52" y="696"/>
                  </a:lnTo>
                  <a:lnTo>
                    <a:pt x="37" y="648"/>
                  </a:lnTo>
                  <a:lnTo>
                    <a:pt x="7" y="616"/>
                  </a:lnTo>
                  <a:lnTo>
                    <a:pt x="0" y="600"/>
                  </a:lnTo>
                  <a:lnTo>
                    <a:pt x="7" y="592"/>
                  </a:lnTo>
                  <a:lnTo>
                    <a:pt x="30" y="504"/>
                  </a:lnTo>
                  <a:lnTo>
                    <a:pt x="59" y="480"/>
                  </a:lnTo>
                  <a:lnTo>
                    <a:pt x="59" y="448"/>
                  </a:lnTo>
                  <a:lnTo>
                    <a:pt x="81" y="424"/>
                  </a:lnTo>
                  <a:lnTo>
                    <a:pt x="103" y="432"/>
                  </a:lnTo>
                  <a:lnTo>
                    <a:pt x="118" y="432"/>
                  </a:lnTo>
                  <a:lnTo>
                    <a:pt x="133" y="408"/>
                  </a:lnTo>
                  <a:lnTo>
                    <a:pt x="148" y="408"/>
                  </a:lnTo>
                  <a:lnTo>
                    <a:pt x="162" y="400"/>
                  </a:lnTo>
                  <a:lnTo>
                    <a:pt x="207" y="368"/>
                  </a:lnTo>
                  <a:lnTo>
                    <a:pt x="243" y="360"/>
                  </a:lnTo>
                  <a:lnTo>
                    <a:pt x="295" y="320"/>
                  </a:lnTo>
                  <a:lnTo>
                    <a:pt x="288" y="296"/>
                  </a:lnTo>
                  <a:lnTo>
                    <a:pt x="288" y="264"/>
                  </a:lnTo>
                  <a:lnTo>
                    <a:pt x="295" y="264"/>
                  </a:lnTo>
                  <a:lnTo>
                    <a:pt x="302" y="248"/>
                  </a:lnTo>
                  <a:lnTo>
                    <a:pt x="288" y="232"/>
                  </a:lnTo>
                  <a:lnTo>
                    <a:pt x="302" y="216"/>
                  </a:lnTo>
                  <a:lnTo>
                    <a:pt x="347" y="288"/>
                  </a:lnTo>
                  <a:lnTo>
                    <a:pt x="376" y="272"/>
                  </a:lnTo>
                  <a:lnTo>
                    <a:pt x="347" y="200"/>
                  </a:lnTo>
                  <a:lnTo>
                    <a:pt x="339" y="168"/>
                  </a:lnTo>
                  <a:lnTo>
                    <a:pt x="369" y="168"/>
                  </a:lnTo>
                  <a:lnTo>
                    <a:pt x="369" y="88"/>
                  </a:lnTo>
                  <a:lnTo>
                    <a:pt x="406" y="80"/>
                  </a:lnTo>
                  <a:lnTo>
                    <a:pt x="465" y="0"/>
                  </a:lnTo>
                  <a:lnTo>
                    <a:pt x="480" y="16"/>
                  </a:lnTo>
                  <a:lnTo>
                    <a:pt x="509" y="16"/>
                  </a:lnTo>
                  <a:lnTo>
                    <a:pt x="524" y="48"/>
                  </a:lnTo>
                  <a:lnTo>
                    <a:pt x="487" y="96"/>
                  </a:lnTo>
                  <a:lnTo>
                    <a:pt x="487" y="168"/>
                  </a:lnTo>
                  <a:lnTo>
                    <a:pt x="457" y="264"/>
                  </a:lnTo>
                  <a:lnTo>
                    <a:pt x="480" y="328"/>
                  </a:lnTo>
                  <a:lnTo>
                    <a:pt x="428" y="384"/>
                  </a:lnTo>
                  <a:lnTo>
                    <a:pt x="384" y="416"/>
                  </a:lnTo>
                  <a:lnTo>
                    <a:pt x="347" y="392"/>
                  </a:lnTo>
                  <a:lnTo>
                    <a:pt x="347" y="416"/>
                  </a:lnTo>
                  <a:lnTo>
                    <a:pt x="391" y="456"/>
                  </a:lnTo>
                  <a:lnTo>
                    <a:pt x="450" y="424"/>
                  </a:lnTo>
                  <a:lnTo>
                    <a:pt x="502" y="360"/>
                  </a:lnTo>
                  <a:lnTo>
                    <a:pt x="494" y="312"/>
                  </a:lnTo>
                  <a:lnTo>
                    <a:pt x="524" y="304"/>
                  </a:lnTo>
                  <a:lnTo>
                    <a:pt x="546" y="352"/>
                  </a:lnTo>
                  <a:lnTo>
                    <a:pt x="539" y="376"/>
                  </a:lnTo>
                  <a:lnTo>
                    <a:pt x="568" y="416"/>
                  </a:lnTo>
                  <a:lnTo>
                    <a:pt x="590" y="408"/>
                  </a:lnTo>
                  <a:lnTo>
                    <a:pt x="561" y="376"/>
                  </a:lnTo>
                  <a:lnTo>
                    <a:pt x="575" y="328"/>
                  </a:lnTo>
                  <a:lnTo>
                    <a:pt x="546" y="280"/>
                  </a:lnTo>
                  <a:lnTo>
                    <a:pt x="494" y="272"/>
                  </a:lnTo>
                  <a:lnTo>
                    <a:pt x="494" y="240"/>
                  </a:lnTo>
                  <a:lnTo>
                    <a:pt x="524" y="168"/>
                  </a:lnTo>
                  <a:lnTo>
                    <a:pt x="516" y="112"/>
                  </a:lnTo>
                  <a:lnTo>
                    <a:pt x="546" y="88"/>
                  </a:lnTo>
                  <a:lnTo>
                    <a:pt x="553" y="32"/>
                  </a:lnTo>
                  <a:lnTo>
                    <a:pt x="561" y="104"/>
                  </a:lnTo>
                  <a:lnTo>
                    <a:pt x="561" y="144"/>
                  </a:lnTo>
                  <a:lnTo>
                    <a:pt x="590" y="160"/>
                  </a:lnTo>
                  <a:lnTo>
                    <a:pt x="598" y="144"/>
                  </a:lnTo>
                  <a:lnTo>
                    <a:pt x="575" y="104"/>
                  </a:lnTo>
                  <a:lnTo>
                    <a:pt x="605" y="120"/>
                  </a:lnTo>
                  <a:lnTo>
                    <a:pt x="605" y="64"/>
                  </a:lnTo>
                  <a:lnTo>
                    <a:pt x="620" y="56"/>
                  </a:lnTo>
                  <a:lnTo>
                    <a:pt x="620" y="96"/>
                  </a:lnTo>
                  <a:lnTo>
                    <a:pt x="649" y="128"/>
                  </a:lnTo>
                  <a:lnTo>
                    <a:pt x="627" y="144"/>
                  </a:lnTo>
                  <a:lnTo>
                    <a:pt x="649" y="184"/>
                  </a:lnTo>
                  <a:lnTo>
                    <a:pt x="657" y="216"/>
                  </a:lnTo>
                  <a:lnTo>
                    <a:pt x="612" y="240"/>
                  </a:lnTo>
                  <a:lnTo>
                    <a:pt x="612" y="272"/>
                  </a:lnTo>
                  <a:lnTo>
                    <a:pt x="634" y="304"/>
                  </a:lnTo>
                  <a:lnTo>
                    <a:pt x="679" y="304"/>
                  </a:lnTo>
                  <a:lnTo>
                    <a:pt x="686" y="376"/>
                  </a:lnTo>
                  <a:lnTo>
                    <a:pt x="657" y="400"/>
                  </a:lnTo>
                  <a:lnTo>
                    <a:pt x="671" y="424"/>
                  </a:lnTo>
                  <a:lnTo>
                    <a:pt x="657" y="448"/>
                  </a:lnTo>
                  <a:lnTo>
                    <a:pt x="679" y="488"/>
                  </a:lnTo>
                  <a:lnTo>
                    <a:pt x="679" y="528"/>
                  </a:lnTo>
                  <a:lnTo>
                    <a:pt x="701" y="560"/>
                  </a:lnTo>
                  <a:lnTo>
                    <a:pt x="701" y="600"/>
                  </a:lnTo>
                  <a:lnTo>
                    <a:pt x="738" y="616"/>
                  </a:lnTo>
                  <a:lnTo>
                    <a:pt x="745" y="656"/>
                  </a:lnTo>
                  <a:lnTo>
                    <a:pt x="708" y="688"/>
                  </a:lnTo>
                  <a:lnTo>
                    <a:pt x="730" y="728"/>
                  </a:lnTo>
                  <a:lnTo>
                    <a:pt x="701" y="744"/>
                  </a:lnTo>
                  <a:lnTo>
                    <a:pt x="693" y="776"/>
                  </a:lnTo>
                  <a:lnTo>
                    <a:pt x="693" y="808"/>
                  </a:lnTo>
                  <a:lnTo>
                    <a:pt x="730" y="824"/>
                  </a:lnTo>
                  <a:lnTo>
                    <a:pt x="730" y="840"/>
                  </a:lnTo>
                  <a:lnTo>
                    <a:pt x="686" y="864"/>
                  </a:lnTo>
                  <a:lnTo>
                    <a:pt x="679" y="880"/>
                  </a:lnTo>
                  <a:lnTo>
                    <a:pt x="649" y="856"/>
                  </a:lnTo>
                  <a:lnTo>
                    <a:pt x="634" y="864"/>
                  </a:lnTo>
                  <a:lnTo>
                    <a:pt x="612" y="888"/>
                  </a:lnTo>
                  <a:lnTo>
                    <a:pt x="583" y="872"/>
                  </a:lnTo>
                  <a:lnTo>
                    <a:pt x="568" y="864"/>
                  </a:lnTo>
                  <a:lnTo>
                    <a:pt x="539" y="864"/>
                  </a:lnTo>
                  <a:lnTo>
                    <a:pt x="516" y="848"/>
                  </a:lnTo>
                  <a:lnTo>
                    <a:pt x="465" y="848"/>
                  </a:lnTo>
                  <a:lnTo>
                    <a:pt x="443" y="888"/>
                  </a:lnTo>
                  <a:lnTo>
                    <a:pt x="450" y="912"/>
                  </a:lnTo>
                  <a:lnTo>
                    <a:pt x="413" y="920"/>
                  </a:lnTo>
                  <a:lnTo>
                    <a:pt x="406" y="936"/>
                  </a:lnTo>
                  <a:lnTo>
                    <a:pt x="376" y="976"/>
                  </a:lnTo>
                  <a:lnTo>
                    <a:pt x="376" y="968"/>
                  </a:lnTo>
                  <a:lnTo>
                    <a:pt x="339" y="1000"/>
                  </a:lnTo>
                  <a:lnTo>
                    <a:pt x="317" y="984"/>
                  </a:lnTo>
                  <a:lnTo>
                    <a:pt x="302" y="1000"/>
                  </a:lnTo>
                  <a:lnTo>
                    <a:pt x="258" y="984"/>
                  </a:lnTo>
                  <a:lnTo>
                    <a:pt x="258" y="952"/>
                  </a:lnTo>
                  <a:lnTo>
                    <a:pt x="251" y="944"/>
                  </a:lnTo>
                  <a:lnTo>
                    <a:pt x="221" y="968"/>
                  </a:lnTo>
                  <a:lnTo>
                    <a:pt x="221" y="1008"/>
                  </a:lnTo>
                  <a:lnTo>
                    <a:pt x="243" y="1032"/>
                  </a:lnTo>
                  <a:lnTo>
                    <a:pt x="243" y="1064"/>
                  </a:lnTo>
                  <a:lnTo>
                    <a:pt x="214" y="1072"/>
                  </a:lnTo>
                  <a:lnTo>
                    <a:pt x="214" y="1096"/>
                  </a:lnTo>
                  <a:lnTo>
                    <a:pt x="192" y="1104"/>
                  </a:lnTo>
                  <a:lnTo>
                    <a:pt x="184" y="1136"/>
                  </a:lnTo>
                  <a:lnTo>
                    <a:pt x="118" y="1112"/>
                  </a:lnTo>
                  <a:lnTo>
                    <a:pt x="111" y="1088"/>
                  </a:lnTo>
                  <a:lnTo>
                    <a:pt x="89" y="1080"/>
                  </a:lnTo>
                  <a:lnTo>
                    <a:pt x="81" y="1056"/>
                  </a:lnTo>
                  <a:lnTo>
                    <a:pt x="52" y="1056"/>
                  </a:lnTo>
                  <a:lnTo>
                    <a:pt x="37" y="1024"/>
                  </a:lnTo>
                  <a:lnTo>
                    <a:pt x="37" y="992"/>
                  </a:lnTo>
                  <a:lnTo>
                    <a:pt x="52" y="928"/>
                  </a:lnTo>
                  <a:lnTo>
                    <a:pt x="74" y="928"/>
                  </a:lnTo>
                  <a:lnTo>
                    <a:pt x="96" y="896"/>
                  </a:lnTo>
                  <a:lnTo>
                    <a:pt x="96" y="888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 rot="704206">
              <a:off x="3252788" y="3197225"/>
              <a:ext cx="1050925" cy="658813"/>
            </a:xfrm>
            <a:custGeom>
              <a:avLst/>
              <a:gdLst/>
              <a:ahLst/>
              <a:cxnLst>
                <a:cxn ang="0">
                  <a:pos x="554" y="368"/>
                </a:cxn>
                <a:cxn ang="0">
                  <a:pos x="554" y="368"/>
                </a:cxn>
                <a:cxn ang="0">
                  <a:pos x="495" y="328"/>
                </a:cxn>
                <a:cxn ang="0">
                  <a:pos x="473" y="328"/>
                </a:cxn>
                <a:cxn ang="0">
                  <a:pos x="458" y="296"/>
                </a:cxn>
                <a:cxn ang="0">
                  <a:pos x="428" y="328"/>
                </a:cxn>
                <a:cxn ang="0">
                  <a:pos x="369" y="328"/>
                </a:cxn>
                <a:cxn ang="0">
                  <a:pos x="325" y="280"/>
                </a:cxn>
                <a:cxn ang="0">
                  <a:pos x="281" y="272"/>
                </a:cxn>
                <a:cxn ang="0">
                  <a:pos x="236" y="240"/>
                </a:cxn>
                <a:cxn ang="0">
                  <a:pos x="199" y="232"/>
                </a:cxn>
                <a:cxn ang="0">
                  <a:pos x="199" y="208"/>
                </a:cxn>
                <a:cxn ang="0">
                  <a:pos x="185" y="192"/>
                </a:cxn>
                <a:cxn ang="0">
                  <a:pos x="185" y="160"/>
                </a:cxn>
                <a:cxn ang="0">
                  <a:pos x="163" y="136"/>
                </a:cxn>
                <a:cxn ang="0">
                  <a:pos x="140" y="152"/>
                </a:cxn>
                <a:cxn ang="0">
                  <a:pos x="103" y="152"/>
                </a:cxn>
                <a:cxn ang="0">
                  <a:pos x="103" y="120"/>
                </a:cxn>
                <a:cxn ang="0">
                  <a:pos x="74" y="104"/>
                </a:cxn>
                <a:cxn ang="0">
                  <a:pos x="30" y="104"/>
                </a:cxn>
                <a:cxn ang="0">
                  <a:pos x="0" y="72"/>
                </a:cxn>
                <a:cxn ang="0">
                  <a:pos x="22" y="24"/>
                </a:cxn>
                <a:cxn ang="0">
                  <a:pos x="7" y="0"/>
                </a:cxn>
              </a:cxnLst>
              <a:rect l="0" t="0" r="r" b="b"/>
              <a:pathLst>
                <a:path w="555" h="369">
                  <a:moveTo>
                    <a:pt x="554" y="368"/>
                  </a:moveTo>
                  <a:lnTo>
                    <a:pt x="554" y="368"/>
                  </a:lnTo>
                  <a:lnTo>
                    <a:pt x="495" y="328"/>
                  </a:lnTo>
                  <a:lnTo>
                    <a:pt x="473" y="328"/>
                  </a:lnTo>
                  <a:lnTo>
                    <a:pt x="458" y="296"/>
                  </a:lnTo>
                  <a:lnTo>
                    <a:pt x="428" y="328"/>
                  </a:lnTo>
                  <a:lnTo>
                    <a:pt x="369" y="328"/>
                  </a:lnTo>
                  <a:lnTo>
                    <a:pt x="325" y="280"/>
                  </a:lnTo>
                  <a:lnTo>
                    <a:pt x="281" y="272"/>
                  </a:lnTo>
                  <a:lnTo>
                    <a:pt x="236" y="240"/>
                  </a:lnTo>
                  <a:lnTo>
                    <a:pt x="199" y="232"/>
                  </a:lnTo>
                  <a:lnTo>
                    <a:pt x="199" y="208"/>
                  </a:lnTo>
                  <a:lnTo>
                    <a:pt x="185" y="192"/>
                  </a:lnTo>
                  <a:lnTo>
                    <a:pt x="185" y="160"/>
                  </a:lnTo>
                  <a:lnTo>
                    <a:pt x="163" y="136"/>
                  </a:lnTo>
                  <a:lnTo>
                    <a:pt x="140" y="152"/>
                  </a:lnTo>
                  <a:lnTo>
                    <a:pt x="103" y="152"/>
                  </a:lnTo>
                  <a:lnTo>
                    <a:pt x="103" y="120"/>
                  </a:lnTo>
                  <a:lnTo>
                    <a:pt x="74" y="104"/>
                  </a:lnTo>
                  <a:lnTo>
                    <a:pt x="30" y="104"/>
                  </a:lnTo>
                  <a:lnTo>
                    <a:pt x="0" y="72"/>
                  </a:lnTo>
                  <a:lnTo>
                    <a:pt x="22" y="24"/>
                  </a:lnTo>
                  <a:lnTo>
                    <a:pt x="7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 rot="704206">
              <a:off x="4121150" y="2141538"/>
              <a:ext cx="1385887" cy="3246438"/>
            </a:xfrm>
            <a:custGeom>
              <a:avLst/>
              <a:gdLst/>
              <a:ahLst/>
              <a:cxnLst>
                <a:cxn ang="0">
                  <a:pos x="236" y="1760"/>
                </a:cxn>
                <a:cxn ang="0">
                  <a:pos x="185" y="1792"/>
                </a:cxn>
                <a:cxn ang="0">
                  <a:pos x="185" y="1736"/>
                </a:cxn>
                <a:cxn ang="0">
                  <a:pos x="199" y="1616"/>
                </a:cxn>
                <a:cxn ang="0">
                  <a:pos x="192" y="1568"/>
                </a:cxn>
                <a:cxn ang="0">
                  <a:pos x="192" y="1536"/>
                </a:cxn>
                <a:cxn ang="0">
                  <a:pos x="185" y="1448"/>
                </a:cxn>
                <a:cxn ang="0">
                  <a:pos x="207" y="1376"/>
                </a:cxn>
                <a:cxn ang="0">
                  <a:pos x="199" y="1304"/>
                </a:cxn>
                <a:cxn ang="0">
                  <a:pos x="155" y="1256"/>
                </a:cxn>
                <a:cxn ang="0">
                  <a:pos x="74" y="1208"/>
                </a:cxn>
                <a:cxn ang="0">
                  <a:pos x="118" y="1144"/>
                </a:cxn>
                <a:cxn ang="0">
                  <a:pos x="81" y="1080"/>
                </a:cxn>
                <a:cxn ang="0">
                  <a:pos x="96" y="992"/>
                </a:cxn>
                <a:cxn ang="0">
                  <a:pos x="89" y="904"/>
                </a:cxn>
                <a:cxn ang="0">
                  <a:pos x="66" y="792"/>
                </a:cxn>
                <a:cxn ang="0">
                  <a:pos x="44" y="704"/>
                </a:cxn>
                <a:cxn ang="0">
                  <a:pos x="22" y="608"/>
                </a:cxn>
                <a:cxn ang="0">
                  <a:pos x="44" y="520"/>
                </a:cxn>
                <a:cxn ang="0">
                  <a:pos x="37" y="432"/>
                </a:cxn>
                <a:cxn ang="0">
                  <a:pos x="30" y="352"/>
                </a:cxn>
                <a:cxn ang="0">
                  <a:pos x="89" y="448"/>
                </a:cxn>
                <a:cxn ang="0">
                  <a:pos x="66" y="544"/>
                </a:cxn>
                <a:cxn ang="0">
                  <a:pos x="66" y="376"/>
                </a:cxn>
                <a:cxn ang="0">
                  <a:pos x="162" y="240"/>
                </a:cxn>
                <a:cxn ang="0">
                  <a:pos x="303" y="136"/>
                </a:cxn>
                <a:cxn ang="0">
                  <a:pos x="377" y="120"/>
                </a:cxn>
                <a:cxn ang="0">
                  <a:pos x="399" y="48"/>
                </a:cxn>
                <a:cxn ang="0">
                  <a:pos x="458" y="40"/>
                </a:cxn>
                <a:cxn ang="0">
                  <a:pos x="532" y="56"/>
                </a:cxn>
                <a:cxn ang="0">
                  <a:pos x="628" y="144"/>
                </a:cxn>
                <a:cxn ang="0">
                  <a:pos x="613" y="264"/>
                </a:cxn>
                <a:cxn ang="0">
                  <a:pos x="628" y="240"/>
                </a:cxn>
                <a:cxn ang="0">
                  <a:pos x="672" y="360"/>
                </a:cxn>
                <a:cxn ang="0">
                  <a:pos x="650" y="480"/>
                </a:cxn>
                <a:cxn ang="0">
                  <a:pos x="591" y="568"/>
                </a:cxn>
                <a:cxn ang="0">
                  <a:pos x="628" y="672"/>
                </a:cxn>
                <a:cxn ang="0">
                  <a:pos x="635" y="744"/>
                </a:cxn>
                <a:cxn ang="0">
                  <a:pos x="650" y="848"/>
                </a:cxn>
                <a:cxn ang="0">
                  <a:pos x="731" y="912"/>
                </a:cxn>
                <a:cxn ang="0">
                  <a:pos x="694" y="968"/>
                </a:cxn>
                <a:cxn ang="0">
                  <a:pos x="694" y="1056"/>
                </a:cxn>
                <a:cxn ang="0">
                  <a:pos x="702" y="1176"/>
                </a:cxn>
                <a:cxn ang="0">
                  <a:pos x="709" y="1248"/>
                </a:cxn>
                <a:cxn ang="0">
                  <a:pos x="635" y="1248"/>
                </a:cxn>
                <a:cxn ang="0">
                  <a:pos x="591" y="1344"/>
                </a:cxn>
                <a:cxn ang="0">
                  <a:pos x="554" y="1344"/>
                </a:cxn>
                <a:cxn ang="0">
                  <a:pos x="487" y="1368"/>
                </a:cxn>
                <a:cxn ang="0">
                  <a:pos x="495" y="1448"/>
                </a:cxn>
                <a:cxn ang="0">
                  <a:pos x="465" y="1584"/>
                </a:cxn>
                <a:cxn ang="0">
                  <a:pos x="465" y="1640"/>
                </a:cxn>
                <a:cxn ang="0">
                  <a:pos x="428" y="1664"/>
                </a:cxn>
                <a:cxn ang="0">
                  <a:pos x="347" y="1760"/>
                </a:cxn>
                <a:cxn ang="0">
                  <a:pos x="251" y="1752"/>
                </a:cxn>
              </a:cxnLst>
              <a:rect l="0" t="0" r="r" b="b"/>
              <a:pathLst>
                <a:path w="732" h="1817">
                  <a:moveTo>
                    <a:pt x="251" y="1752"/>
                  </a:moveTo>
                  <a:lnTo>
                    <a:pt x="251" y="1752"/>
                  </a:lnTo>
                  <a:lnTo>
                    <a:pt x="236" y="1760"/>
                  </a:lnTo>
                  <a:lnTo>
                    <a:pt x="222" y="1792"/>
                  </a:lnTo>
                  <a:lnTo>
                    <a:pt x="199" y="1792"/>
                  </a:lnTo>
                  <a:lnTo>
                    <a:pt x="185" y="1792"/>
                  </a:lnTo>
                  <a:lnTo>
                    <a:pt x="177" y="1816"/>
                  </a:lnTo>
                  <a:lnTo>
                    <a:pt x="148" y="1784"/>
                  </a:lnTo>
                  <a:lnTo>
                    <a:pt x="185" y="1736"/>
                  </a:lnTo>
                  <a:lnTo>
                    <a:pt x="207" y="1696"/>
                  </a:lnTo>
                  <a:lnTo>
                    <a:pt x="192" y="1664"/>
                  </a:lnTo>
                  <a:lnTo>
                    <a:pt x="199" y="1616"/>
                  </a:lnTo>
                  <a:lnTo>
                    <a:pt x="177" y="1608"/>
                  </a:lnTo>
                  <a:lnTo>
                    <a:pt x="177" y="1592"/>
                  </a:lnTo>
                  <a:lnTo>
                    <a:pt x="192" y="1568"/>
                  </a:lnTo>
                  <a:lnTo>
                    <a:pt x="177" y="1560"/>
                  </a:lnTo>
                  <a:lnTo>
                    <a:pt x="177" y="1544"/>
                  </a:lnTo>
                  <a:lnTo>
                    <a:pt x="192" y="1536"/>
                  </a:lnTo>
                  <a:lnTo>
                    <a:pt x="214" y="1504"/>
                  </a:lnTo>
                  <a:lnTo>
                    <a:pt x="185" y="1464"/>
                  </a:lnTo>
                  <a:lnTo>
                    <a:pt x="185" y="1448"/>
                  </a:lnTo>
                  <a:lnTo>
                    <a:pt x="185" y="1424"/>
                  </a:lnTo>
                  <a:lnTo>
                    <a:pt x="214" y="1400"/>
                  </a:lnTo>
                  <a:lnTo>
                    <a:pt x="207" y="1376"/>
                  </a:lnTo>
                  <a:lnTo>
                    <a:pt x="162" y="1352"/>
                  </a:lnTo>
                  <a:lnTo>
                    <a:pt x="177" y="1320"/>
                  </a:lnTo>
                  <a:lnTo>
                    <a:pt x="199" y="1304"/>
                  </a:lnTo>
                  <a:lnTo>
                    <a:pt x="199" y="1288"/>
                  </a:lnTo>
                  <a:lnTo>
                    <a:pt x="162" y="1288"/>
                  </a:lnTo>
                  <a:lnTo>
                    <a:pt x="155" y="1256"/>
                  </a:lnTo>
                  <a:lnTo>
                    <a:pt x="126" y="1240"/>
                  </a:lnTo>
                  <a:lnTo>
                    <a:pt x="74" y="1240"/>
                  </a:lnTo>
                  <a:lnTo>
                    <a:pt x="74" y="1208"/>
                  </a:lnTo>
                  <a:lnTo>
                    <a:pt x="66" y="1184"/>
                  </a:lnTo>
                  <a:lnTo>
                    <a:pt x="74" y="1168"/>
                  </a:lnTo>
                  <a:lnTo>
                    <a:pt x="118" y="1144"/>
                  </a:lnTo>
                  <a:lnTo>
                    <a:pt x="118" y="1128"/>
                  </a:lnTo>
                  <a:lnTo>
                    <a:pt x="81" y="1112"/>
                  </a:lnTo>
                  <a:lnTo>
                    <a:pt x="81" y="1080"/>
                  </a:lnTo>
                  <a:lnTo>
                    <a:pt x="89" y="1048"/>
                  </a:lnTo>
                  <a:lnTo>
                    <a:pt x="118" y="1032"/>
                  </a:lnTo>
                  <a:lnTo>
                    <a:pt x="96" y="992"/>
                  </a:lnTo>
                  <a:lnTo>
                    <a:pt x="133" y="960"/>
                  </a:lnTo>
                  <a:lnTo>
                    <a:pt x="126" y="920"/>
                  </a:lnTo>
                  <a:lnTo>
                    <a:pt x="89" y="904"/>
                  </a:lnTo>
                  <a:lnTo>
                    <a:pt x="89" y="864"/>
                  </a:lnTo>
                  <a:lnTo>
                    <a:pt x="66" y="832"/>
                  </a:lnTo>
                  <a:lnTo>
                    <a:pt x="66" y="792"/>
                  </a:lnTo>
                  <a:lnTo>
                    <a:pt x="44" y="752"/>
                  </a:lnTo>
                  <a:lnTo>
                    <a:pt x="59" y="728"/>
                  </a:lnTo>
                  <a:lnTo>
                    <a:pt x="44" y="704"/>
                  </a:lnTo>
                  <a:lnTo>
                    <a:pt x="74" y="680"/>
                  </a:lnTo>
                  <a:lnTo>
                    <a:pt x="66" y="608"/>
                  </a:lnTo>
                  <a:lnTo>
                    <a:pt x="22" y="608"/>
                  </a:lnTo>
                  <a:lnTo>
                    <a:pt x="0" y="576"/>
                  </a:lnTo>
                  <a:lnTo>
                    <a:pt x="0" y="544"/>
                  </a:lnTo>
                  <a:lnTo>
                    <a:pt x="44" y="520"/>
                  </a:lnTo>
                  <a:lnTo>
                    <a:pt x="37" y="488"/>
                  </a:lnTo>
                  <a:lnTo>
                    <a:pt x="15" y="448"/>
                  </a:lnTo>
                  <a:lnTo>
                    <a:pt x="37" y="432"/>
                  </a:lnTo>
                  <a:lnTo>
                    <a:pt x="7" y="400"/>
                  </a:lnTo>
                  <a:lnTo>
                    <a:pt x="7" y="360"/>
                  </a:lnTo>
                  <a:lnTo>
                    <a:pt x="30" y="352"/>
                  </a:lnTo>
                  <a:lnTo>
                    <a:pt x="30" y="376"/>
                  </a:lnTo>
                  <a:lnTo>
                    <a:pt x="52" y="416"/>
                  </a:lnTo>
                  <a:lnTo>
                    <a:pt x="89" y="448"/>
                  </a:lnTo>
                  <a:lnTo>
                    <a:pt x="74" y="496"/>
                  </a:lnTo>
                  <a:lnTo>
                    <a:pt x="89" y="520"/>
                  </a:lnTo>
                  <a:lnTo>
                    <a:pt x="66" y="544"/>
                  </a:lnTo>
                  <a:lnTo>
                    <a:pt x="96" y="536"/>
                  </a:lnTo>
                  <a:lnTo>
                    <a:pt x="103" y="440"/>
                  </a:lnTo>
                  <a:lnTo>
                    <a:pt x="66" y="376"/>
                  </a:lnTo>
                  <a:lnTo>
                    <a:pt x="44" y="312"/>
                  </a:lnTo>
                  <a:lnTo>
                    <a:pt x="162" y="312"/>
                  </a:lnTo>
                  <a:lnTo>
                    <a:pt x="162" y="240"/>
                  </a:lnTo>
                  <a:lnTo>
                    <a:pt x="222" y="176"/>
                  </a:lnTo>
                  <a:lnTo>
                    <a:pt x="288" y="160"/>
                  </a:lnTo>
                  <a:lnTo>
                    <a:pt x="303" y="136"/>
                  </a:lnTo>
                  <a:lnTo>
                    <a:pt x="332" y="136"/>
                  </a:lnTo>
                  <a:lnTo>
                    <a:pt x="332" y="160"/>
                  </a:lnTo>
                  <a:lnTo>
                    <a:pt x="377" y="120"/>
                  </a:lnTo>
                  <a:lnTo>
                    <a:pt x="377" y="96"/>
                  </a:lnTo>
                  <a:lnTo>
                    <a:pt x="421" y="96"/>
                  </a:lnTo>
                  <a:lnTo>
                    <a:pt x="399" y="48"/>
                  </a:lnTo>
                  <a:lnTo>
                    <a:pt x="421" y="0"/>
                  </a:lnTo>
                  <a:lnTo>
                    <a:pt x="480" y="8"/>
                  </a:lnTo>
                  <a:lnTo>
                    <a:pt x="458" y="40"/>
                  </a:lnTo>
                  <a:lnTo>
                    <a:pt x="495" y="40"/>
                  </a:lnTo>
                  <a:lnTo>
                    <a:pt x="487" y="80"/>
                  </a:lnTo>
                  <a:lnTo>
                    <a:pt x="532" y="56"/>
                  </a:lnTo>
                  <a:lnTo>
                    <a:pt x="606" y="64"/>
                  </a:lnTo>
                  <a:lnTo>
                    <a:pt x="613" y="104"/>
                  </a:lnTo>
                  <a:lnTo>
                    <a:pt x="628" y="144"/>
                  </a:lnTo>
                  <a:lnTo>
                    <a:pt x="569" y="240"/>
                  </a:lnTo>
                  <a:lnTo>
                    <a:pt x="524" y="328"/>
                  </a:lnTo>
                  <a:lnTo>
                    <a:pt x="613" y="264"/>
                  </a:lnTo>
                  <a:lnTo>
                    <a:pt x="591" y="248"/>
                  </a:lnTo>
                  <a:lnTo>
                    <a:pt x="620" y="216"/>
                  </a:lnTo>
                  <a:lnTo>
                    <a:pt x="628" y="240"/>
                  </a:lnTo>
                  <a:lnTo>
                    <a:pt x="620" y="280"/>
                  </a:lnTo>
                  <a:lnTo>
                    <a:pt x="635" y="328"/>
                  </a:lnTo>
                  <a:lnTo>
                    <a:pt x="672" y="360"/>
                  </a:lnTo>
                  <a:lnTo>
                    <a:pt x="672" y="392"/>
                  </a:lnTo>
                  <a:lnTo>
                    <a:pt x="694" y="416"/>
                  </a:lnTo>
                  <a:lnTo>
                    <a:pt x="650" y="480"/>
                  </a:lnTo>
                  <a:lnTo>
                    <a:pt x="650" y="528"/>
                  </a:lnTo>
                  <a:lnTo>
                    <a:pt x="620" y="536"/>
                  </a:lnTo>
                  <a:lnTo>
                    <a:pt x="591" y="568"/>
                  </a:lnTo>
                  <a:lnTo>
                    <a:pt x="613" y="600"/>
                  </a:lnTo>
                  <a:lnTo>
                    <a:pt x="628" y="640"/>
                  </a:lnTo>
                  <a:lnTo>
                    <a:pt x="628" y="672"/>
                  </a:lnTo>
                  <a:lnTo>
                    <a:pt x="642" y="696"/>
                  </a:lnTo>
                  <a:lnTo>
                    <a:pt x="613" y="736"/>
                  </a:lnTo>
                  <a:lnTo>
                    <a:pt x="635" y="744"/>
                  </a:lnTo>
                  <a:lnTo>
                    <a:pt x="642" y="784"/>
                  </a:lnTo>
                  <a:lnTo>
                    <a:pt x="665" y="816"/>
                  </a:lnTo>
                  <a:lnTo>
                    <a:pt x="650" y="848"/>
                  </a:lnTo>
                  <a:lnTo>
                    <a:pt x="657" y="888"/>
                  </a:lnTo>
                  <a:lnTo>
                    <a:pt x="724" y="888"/>
                  </a:lnTo>
                  <a:lnTo>
                    <a:pt x="731" y="912"/>
                  </a:lnTo>
                  <a:lnTo>
                    <a:pt x="724" y="920"/>
                  </a:lnTo>
                  <a:lnTo>
                    <a:pt x="702" y="920"/>
                  </a:lnTo>
                  <a:lnTo>
                    <a:pt x="694" y="968"/>
                  </a:lnTo>
                  <a:lnTo>
                    <a:pt x="679" y="984"/>
                  </a:lnTo>
                  <a:lnTo>
                    <a:pt x="702" y="1024"/>
                  </a:lnTo>
                  <a:lnTo>
                    <a:pt x="694" y="1056"/>
                  </a:lnTo>
                  <a:lnTo>
                    <a:pt x="665" y="1112"/>
                  </a:lnTo>
                  <a:lnTo>
                    <a:pt x="672" y="1152"/>
                  </a:lnTo>
                  <a:lnTo>
                    <a:pt x="702" y="1176"/>
                  </a:lnTo>
                  <a:lnTo>
                    <a:pt x="709" y="1200"/>
                  </a:lnTo>
                  <a:lnTo>
                    <a:pt x="694" y="1216"/>
                  </a:lnTo>
                  <a:lnTo>
                    <a:pt x="709" y="1248"/>
                  </a:lnTo>
                  <a:lnTo>
                    <a:pt x="702" y="1288"/>
                  </a:lnTo>
                  <a:lnTo>
                    <a:pt x="657" y="1272"/>
                  </a:lnTo>
                  <a:lnTo>
                    <a:pt x="635" y="1248"/>
                  </a:lnTo>
                  <a:lnTo>
                    <a:pt x="628" y="1248"/>
                  </a:lnTo>
                  <a:lnTo>
                    <a:pt x="628" y="1296"/>
                  </a:lnTo>
                  <a:lnTo>
                    <a:pt x="591" y="1344"/>
                  </a:lnTo>
                  <a:lnTo>
                    <a:pt x="583" y="1376"/>
                  </a:lnTo>
                  <a:lnTo>
                    <a:pt x="576" y="1376"/>
                  </a:lnTo>
                  <a:lnTo>
                    <a:pt x="554" y="1344"/>
                  </a:lnTo>
                  <a:lnTo>
                    <a:pt x="539" y="1344"/>
                  </a:lnTo>
                  <a:lnTo>
                    <a:pt x="532" y="1368"/>
                  </a:lnTo>
                  <a:lnTo>
                    <a:pt x="487" y="1368"/>
                  </a:lnTo>
                  <a:lnTo>
                    <a:pt x="487" y="1392"/>
                  </a:lnTo>
                  <a:lnTo>
                    <a:pt x="465" y="1416"/>
                  </a:lnTo>
                  <a:lnTo>
                    <a:pt x="495" y="1448"/>
                  </a:lnTo>
                  <a:lnTo>
                    <a:pt x="495" y="1488"/>
                  </a:lnTo>
                  <a:lnTo>
                    <a:pt x="473" y="1504"/>
                  </a:lnTo>
                  <a:lnTo>
                    <a:pt x="465" y="1584"/>
                  </a:lnTo>
                  <a:lnTo>
                    <a:pt x="436" y="1592"/>
                  </a:lnTo>
                  <a:lnTo>
                    <a:pt x="436" y="1616"/>
                  </a:lnTo>
                  <a:lnTo>
                    <a:pt x="465" y="1640"/>
                  </a:lnTo>
                  <a:lnTo>
                    <a:pt x="473" y="1640"/>
                  </a:lnTo>
                  <a:lnTo>
                    <a:pt x="465" y="1648"/>
                  </a:lnTo>
                  <a:lnTo>
                    <a:pt x="428" y="1664"/>
                  </a:lnTo>
                  <a:lnTo>
                    <a:pt x="391" y="1704"/>
                  </a:lnTo>
                  <a:lnTo>
                    <a:pt x="369" y="1752"/>
                  </a:lnTo>
                  <a:lnTo>
                    <a:pt x="347" y="1760"/>
                  </a:lnTo>
                  <a:lnTo>
                    <a:pt x="332" y="1784"/>
                  </a:lnTo>
                  <a:lnTo>
                    <a:pt x="266" y="1768"/>
                  </a:lnTo>
                  <a:lnTo>
                    <a:pt x="251" y="1752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 rot="704206">
              <a:off x="4702175" y="3173413"/>
              <a:ext cx="630237" cy="3302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184"/>
                </a:cxn>
                <a:cxn ang="0">
                  <a:pos x="0" y="176"/>
                </a:cxn>
                <a:cxn ang="0">
                  <a:pos x="22" y="168"/>
                </a:cxn>
                <a:cxn ang="0">
                  <a:pos x="52" y="120"/>
                </a:cxn>
                <a:cxn ang="0">
                  <a:pos x="74" y="112"/>
                </a:cxn>
                <a:cxn ang="0">
                  <a:pos x="96" y="64"/>
                </a:cxn>
                <a:cxn ang="0">
                  <a:pos x="162" y="16"/>
                </a:cxn>
                <a:cxn ang="0">
                  <a:pos x="184" y="0"/>
                </a:cxn>
                <a:cxn ang="0">
                  <a:pos x="207" y="16"/>
                </a:cxn>
                <a:cxn ang="0">
                  <a:pos x="266" y="24"/>
                </a:cxn>
                <a:cxn ang="0">
                  <a:pos x="310" y="24"/>
                </a:cxn>
                <a:cxn ang="0">
                  <a:pos x="332" y="8"/>
                </a:cxn>
              </a:cxnLst>
              <a:rect l="0" t="0" r="r" b="b"/>
              <a:pathLst>
                <a:path w="333" h="185">
                  <a:moveTo>
                    <a:pt x="0" y="184"/>
                  </a:moveTo>
                  <a:lnTo>
                    <a:pt x="0" y="184"/>
                  </a:lnTo>
                  <a:lnTo>
                    <a:pt x="0" y="176"/>
                  </a:lnTo>
                  <a:lnTo>
                    <a:pt x="22" y="168"/>
                  </a:lnTo>
                  <a:lnTo>
                    <a:pt x="52" y="120"/>
                  </a:lnTo>
                  <a:lnTo>
                    <a:pt x="74" y="112"/>
                  </a:lnTo>
                  <a:lnTo>
                    <a:pt x="96" y="64"/>
                  </a:lnTo>
                  <a:lnTo>
                    <a:pt x="162" y="16"/>
                  </a:lnTo>
                  <a:lnTo>
                    <a:pt x="184" y="0"/>
                  </a:lnTo>
                  <a:lnTo>
                    <a:pt x="207" y="16"/>
                  </a:lnTo>
                  <a:lnTo>
                    <a:pt x="266" y="24"/>
                  </a:lnTo>
                  <a:lnTo>
                    <a:pt x="310" y="24"/>
                  </a:lnTo>
                  <a:lnTo>
                    <a:pt x="332" y="8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 rot="704206">
              <a:off x="4338638" y="3286125"/>
              <a:ext cx="352425" cy="1158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16"/>
                </a:cxn>
                <a:cxn ang="0">
                  <a:pos x="15" y="48"/>
                </a:cxn>
                <a:cxn ang="0">
                  <a:pos x="37" y="56"/>
                </a:cxn>
                <a:cxn ang="0">
                  <a:pos x="59" y="16"/>
                </a:cxn>
                <a:cxn ang="0">
                  <a:pos x="81" y="32"/>
                </a:cxn>
                <a:cxn ang="0">
                  <a:pos x="96" y="64"/>
                </a:cxn>
                <a:cxn ang="0">
                  <a:pos x="141" y="56"/>
                </a:cxn>
                <a:cxn ang="0">
                  <a:pos x="185" y="64"/>
                </a:cxn>
              </a:cxnLst>
              <a:rect l="0" t="0" r="r" b="b"/>
              <a:pathLst>
                <a:path w="186" h="65">
                  <a:moveTo>
                    <a:pt x="0" y="0"/>
                  </a:moveTo>
                  <a:lnTo>
                    <a:pt x="15" y="16"/>
                  </a:lnTo>
                  <a:lnTo>
                    <a:pt x="15" y="48"/>
                  </a:lnTo>
                  <a:lnTo>
                    <a:pt x="37" y="56"/>
                  </a:lnTo>
                  <a:lnTo>
                    <a:pt x="59" y="16"/>
                  </a:lnTo>
                  <a:lnTo>
                    <a:pt x="81" y="32"/>
                  </a:lnTo>
                  <a:lnTo>
                    <a:pt x="96" y="64"/>
                  </a:lnTo>
                  <a:lnTo>
                    <a:pt x="141" y="56"/>
                  </a:lnTo>
                  <a:lnTo>
                    <a:pt x="185" y="6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 rot="704206">
              <a:off x="4462463" y="3484563"/>
              <a:ext cx="812800" cy="915988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59" y="0"/>
                </a:cxn>
                <a:cxn ang="0">
                  <a:pos x="59" y="24"/>
                </a:cxn>
                <a:cxn ang="0">
                  <a:pos x="30" y="64"/>
                </a:cxn>
                <a:cxn ang="0">
                  <a:pos x="7" y="72"/>
                </a:cxn>
                <a:cxn ang="0">
                  <a:pos x="15" y="104"/>
                </a:cxn>
                <a:cxn ang="0">
                  <a:pos x="0" y="128"/>
                </a:cxn>
                <a:cxn ang="0">
                  <a:pos x="15" y="144"/>
                </a:cxn>
                <a:cxn ang="0">
                  <a:pos x="7" y="176"/>
                </a:cxn>
                <a:cxn ang="0">
                  <a:pos x="81" y="208"/>
                </a:cxn>
                <a:cxn ang="0">
                  <a:pos x="103" y="256"/>
                </a:cxn>
                <a:cxn ang="0">
                  <a:pos x="81" y="264"/>
                </a:cxn>
                <a:cxn ang="0">
                  <a:pos x="74" y="320"/>
                </a:cxn>
                <a:cxn ang="0">
                  <a:pos x="52" y="328"/>
                </a:cxn>
                <a:cxn ang="0">
                  <a:pos x="37" y="352"/>
                </a:cxn>
                <a:cxn ang="0">
                  <a:pos x="66" y="376"/>
                </a:cxn>
                <a:cxn ang="0">
                  <a:pos x="52" y="400"/>
                </a:cxn>
                <a:cxn ang="0">
                  <a:pos x="74" y="448"/>
                </a:cxn>
                <a:cxn ang="0">
                  <a:pos x="111" y="424"/>
                </a:cxn>
                <a:cxn ang="0">
                  <a:pos x="125" y="400"/>
                </a:cxn>
                <a:cxn ang="0">
                  <a:pos x="148" y="416"/>
                </a:cxn>
                <a:cxn ang="0">
                  <a:pos x="192" y="424"/>
                </a:cxn>
                <a:cxn ang="0">
                  <a:pos x="192" y="488"/>
                </a:cxn>
                <a:cxn ang="0">
                  <a:pos x="207" y="512"/>
                </a:cxn>
                <a:cxn ang="0">
                  <a:pos x="258" y="512"/>
                </a:cxn>
                <a:cxn ang="0">
                  <a:pos x="310" y="496"/>
                </a:cxn>
                <a:cxn ang="0">
                  <a:pos x="332" y="472"/>
                </a:cxn>
                <a:cxn ang="0">
                  <a:pos x="362" y="488"/>
                </a:cxn>
                <a:cxn ang="0">
                  <a:pos x="406" y="480"/>
                </a:cxn>
                <a:cxn ang="0">
                  <a:pos x="428" y="504"/>
                </a:cxn>
              </a:cxnLst>
              <a:rect l="0" t="0" r="r" b="b"/>
              <a:pathLst>
                <a:path w="429" h="513">
                  <a:moveTo>
                    <a:pt x="59" y="0"/>
                  </a:moveTo>
                  <a:lnTo>
                    <a:pt x="59" y="0"/>
                  </a:lnTo>
                  <a:lnTo>
                    <a:pt x="59" y="24"/>
                  </a:lnTo>
                  <a:lnTo>
                    <a:pt x="30" y="64"/>
                  </a:lnTo>
                  <a:lnTo>
                    <a:pt x="7" y="72"/>
                  </a:lnTo>
                  <a:lnTo>
                    <a:pt x="15" y="104"/>
                  </a:lnTo>
                  <a:lnTo>
                    <a:pt x="0" y="128"/>
                  </a:lnTo>
                  <a:lnTo>
                    <a:pt x="15" y="144"/>
                  </a:lnTo>
                  <a:lnTo>
                    <a:pt x="7" y="176"/>
                  </a:lnTo>
                  <a:lnTo>
                    <a:pt x="81" y="208"/>
                  </a:lnTo>
                  <a:lnTo>
                    <a:pt x="103" y="256"/>
                  </a:lnTo>
                  <a:lnTo>
                    <a:pt x="81" y="264"/>
                  </a:lnTo>
                  <a:lnTo>
                    <a:pt x="74" y="320"/>
                  </a:lnTo>
                  <a:lnTo>
                    <a:pt x="52" y="328"/>
                  </a:lnTo>
                  <a:lnTo>
                    <a:pt x="37" y="352"/>
                  </a:lnTo>
                  <a:lnTo>
                    <a:pt x="66" y="376"/>
                  </a:lnTo>
                  <a:lnTo>
                    <a:pt x="52" y="400"/>
                  </a:lnTo>
                  <a:lnTo>
                    <a:pt x="74" y="448"/>
                  </a:lnTo>
                  <a:lnTo>
                    <a:pt x="111" y="424"/>
                  </a:lnTo>
                  <a:lnTo>
                    <a:pt x="125" y="400"/>
                  </a:lnTo>
                  <a:lnTo>
                    <a:pt x="148" y="416"/>
                  </a:lnTo>
                  <a:lnTo>
                    <a:pt x="192" y="424"/>
                  </a:lnTo>
                  <a:lnTo>
                    <a:pt x="192" y="488"/>
                  </a:lnTo>
                  <a:lnTo>
                    <a:pt x="207" y="512"/>
                  </a:lnTo>
                  <a:lnTo>
                    <a:pt x="258" y="512"/>
                  </a:lnTo>
                  <a:lnTo>
                    <a:pt x="310" y="496"/>
                  </a:lnTo>
                  <a:lnTo>
                    <a:pt x="332" y="472"/>
                  </a:lnTo>
                  <a:lnTo>
                    <a:pt x="362" y="488"/>
                  </a:lnTo>
                  <a:lnTo>
                    <a:pt x="406" y="480"/>
                  </a:lnTo>
                  <a:lnTo>
                    <a:pt x="428" y="50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 rot="704206">
              <a:off x="4222750" y="4811713"/>
              <a:ext cx="225425" cy="388938"/>
            </a:xfrm>
            <a:custGeom>
              <a:avLst/>
              <a:gdLst/>
              <a:ahLst/>
              <a:cxnLst>
                <a:cxn ang="0">
                  <a:pos x="59" y="216"/>
                </a:cxn>
                <a:cxn ang="0">
                  <a:pos x="81" y="192"/>
                </a:cxn>
                <a:cxn ang="0">
                  <a:pos x="103" y="176"/>
                </a:cxn>
                <a:cxn ang="0">
                  <a:pos x="96" y="152"/>
                </a:cxn>
                <a:cxn ang="0">
                  <a:pos x="118" y="144"/>
                </a:cxn>
                <a:cxn ang="0">
                  <a:pos x="96" y="104"/>
                </a:cxn>
                <a:cxn ang="0">
                  <a:pos x="89" y="64"/>
                </a:cxn>
                <a:cxn ang="0">
                  <a:pos x="52" y="24"/>
                </a:cxn>
                <a:cxn ang="0">
                  <a:pos x="15" y="24"/>
                </a:cxn>
                <a:cxn ang="0">
                  <a:pos x="0" y="0"/>
                </a:cxn>
              </a:cxnLst>
              <a:rect l="0" t="0" r="r" b="b"/>
              <a:pathLst>
                <a:path w="119" h="217">
                  <a:moveTo>
                    <a:pt x="59" y="216"/>
                  </a:moveTo>
                  <a:lnTo>
                    <a:pt x="81" y="192"/>
                  </a:lnTo>
                  <a:lnTo>
                    <a:pt x="103" y="176"/>
                  </a:lnTo>
                  <a:lnTo>
                    <a:pt x="96" y="152"/>
                  </a:lnTo>
                  <a:lnTo>
                    <a:pt x="118" y="144"/>
                  </a:lnTo>
                  <a:lnTo>
                    <a:pt x="96" y="104"/>
                  </a:lnTo>
                  <a:lnTo>
                    <a:pt x="89" y="64"/>
                  </a:lnTo>
                  <a:lnTo>
                    <a:pt x="52" y="24"/>
                  </a:lnTo>
                  <a:lnTo>
                    <a:pt x="15" y="24"/>
                  </a:lnTo>
                  <a:lnTo>
                    <a:pt x="0" y="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 rot="704206">
              <a:off x="3400425" y="4410075"/>
              <a:ext cx="633412" cy="471488"/>
            </a:xfrm>
            <a:custGeom>
              <a:avLst/>
              <a:gdLst/>
              <a:ahLst/>
              <a:cxnLst>
                <a:cxn ang="0">
                  <a:pos x="67" y="240"/>
                </a:cxn>
                <a:cxn ang="0">
                  <a:pos x="22" y="200"/>
                </a:cxn>
                <a:cxn ang="0">
                  <a:pos x="52" y="184"/>
                </a:cxn>
                <a:cxn ang="0">
                  <a:pos x="7" y="176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15" y="144"/>
                </a:cxn>
                <a:cxn ang="0">
                  <a:pos x="0" y="112"/>
                </a:cxn>
                <a:cxn ang="0">
                  <a:pos x="0" y="80"/>
                </a:cxn>
                <a:cxn ang="0">
                  <a:pos x="52" y="56"/>
                </a:cxn>
                <a:cxn ang="0">
                  <a:pos x="44" y="32"/>
                </a:cxn>
                <a:cxn ang="0">
                  <a:pos x="52" y="8"/>
                </a:cxn>
                <a:cxn ang="0">
                  <a:pos x="52" y="0"/>
                </a:cxn>
                <a:cxn ang="0">
                  <a:pos x="81" y="0"/>
                </a:cxn>
                <a:cxn ang="0">
                  <a:pos x="141" y="16"/>
                </a:cxn>
                <a:cxn ang="0">
                  <a:pos x="192" y="64"/>
                </a:cxn>
                <a:cxn ang="0">
                  <a:pos x="215" y="64"/>
                </a:cxn>
                <a:cxn ang="0">
                  <a:pos x="237" y="80"/>
                </a:cxn>
                <a:cxn ang="0">
                  <a:pos x="259" y="72"/>
                </a:cxn>
                <a:cxn ang="0">
                  <a:pos x="289" y="88"/>
                </a:cxn>
                <a:cxn ang="0">
                  <a:pos x="266" y="96"/>
                </a:cxn>
                <a:cxn ang="0">
                  <a:pos x="281" y="128"/>
                </a:cxn>
                <a:cxn ang="0">
                  <a:pos x="318" y="104"/>
                </a:cxn>
                <a:cxn ang="0">
                  <a:pos x="333" y="128"/>
                </a:cxn>
                <a:cxn ang="0">
                  <a:pos x="333" y="208"/>
                </a:cxn>
                <a:cxn ang="0">
                  <a:pos x="318" y="224"/>
                </a:cxn>
                <a:cxn ang="0">
                  <a:pos x="311" y="240"/>
                </a:cxn>
                <a:cxn ang="0">
                  <a:pos x="266" y="240"/>
                </a:cxn>
                <a:cxn ang="0">
                  <a:pos x="237" y="264"/>
                </a:cxn>
                <a:cxn ang="0">
                  <a:pos x="215" y="248"/>
                </a:cxn>
                <a:cxn ang="0">
                  <a:pos x="207" y="224"/>
                </a:cxn>
                <a:cxn ang="0">
                  <a:pos x="178" y="208"/>
                </a:cxn>
                <a:cxn ang="0">
                  <a:pos x="111" y="240"/>
                </a:cxn>
                <a:cxn ang="0">
                  <a:pos x="89" y="232"/>
                </a:cxn>
                <a:cxn ang="0">
                  <a:pos x="67" y="240"/>
                </a:cxn>
              </a:cxnLst>
              <a:rect l="0" t="0" r="r" b="b"/>
              <a:pathLst>
                <a:path w="334" h="265">
                  <a:moveTo>
                    <a:pt x="67" y="240"/>
                  </a:moveTo>
                  <a:lnTo>
                    <a:pt x="22" y="200"/>
                  </a:lnTo>
                  <a:lnTo>
                    <a:pt x="52" y="184"/>
                  </a:lnTo>
                  <a:lnTo>
                    <a:pt x="7" y="176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15" y="144"/>
                  </a:lnTo>
                  <a:lnTo>
                    <a:pt x="0" y="112"/>
                  </a:lnTo>
                  <a:lnTo>
                    <a:pt x="0" y="80"/>
                  </a:lnTo>
                  <a:lnTo>
                    <a:pt x="52" y="56"/>
                  </a:lnTo>
                  <a:lnTo>
                    <a:pt x="44" y="32"/>
                  </a:lnTo>
                  <a:lnTo>
                    <a:pt x="52" y="8"/>
                  </a:lnTo>
                  <a:lnTo>
                    <a:pt x="52" y="0"/>
                  </a:lnTo>
                  <a:lnTo>
                    <a:pt x="81" y="0"/>
                  </a:lnTo>
                  <a:lnTo>
                    <a:pt x="141" y="16"/>
                  </a:lnTo>
                  <a:lnTo>
                    <a:pt x="192" y="64"/>
                  </a:lnTo>
                  <a:lnTo>
                    <a:pt x="215" y="64"/>
                  </a:lnTo>
                  <a:lnTo>
                    <a:pt x="237" y="80"/>
                  </a:lnTo>
                  <a:lnTo>
                    <a:pt x="259" y="72"/>
                  </a:lnTo>
                  <a:lnTo>
                    <a:pt x="289" y="88"/>
                  </a:lnTo>
                  <a:lnTo>
                    <a:pt x="266" y="96"/>
                  </a:lnTo>
                  <a:lnTo>
                    <a:pt x="281" y="128"/>
                  </a:lnTo>
                  <a:lnTo>
                    <a:pt x="318" y="104"/>
                  </a:lnTo>
                  <a:lnTo>
                    <a:pt x="333" y="128"/>
                  </a:lnTo>
                  <a:lnTo>
                    <a:pt x="333" y="208"/>
                  </a:lnTo>
                  <a:lnTo>
                    <a:pt x="318" y="224"/>
                  </a:lnTo>
                  <a:lnTo>
                    <a:pt x="311" y="240"/>
                  </a:lnTo>
                  <a:lnTo>
                    <a:pt x="266" y="240"/>
                  </a:lnTo>
                  <a:lnTo>
                    <a:pt x="237" y="264"/>
                  </a:lnTo>
                  <a:lnTo>
                    <a:pt x="215" y="248"/>
                  </a:lnTo>
                  <a:lnTo>
                    <a:pt x="207" y="224"/>
                  </a:lnTo>
                  <a:lnTo>
                    <a:pt x="178" y="208"/>
                  </a:lnTo>
                  <a:lnTo>
                    <a:pt x="111" y="240"/>
                  </a:lnTo>
                  <a:lnTo>
                    <a:pt x="89" y="232"/>
                  </a:lnTo>
                  <a:lnTo>
                    <a:pt x="67" y="24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 rot="704206">
              <a:off x="3432175" y="4816475"/>
              <a:ext cx="823912" cy="644525"/>
            </a:xfrm>
            <a:custGeom>
              <a:avLst/>
              <a:gdLst/>
              <a:ahLst/>
              <a:cxnLst>
                <a:cxn ang="0">
                  <a:pos x="214" y="264"/>
                </a:cxn>
                <a:cxn ang="0">
                  <a:pos x="199" y="232"/>
                </a:cxn>
                <a:cxn ang="0">
                  <a:pos x="177" y="232"/>
                </a:cxn>
                <a:cxn ang="0">
                  <a:pos x="118" y="232"/>
                </a:cxn>
                <a:cxn ang="0">
                  <a:pos x="103" y="200"/>
                </a:cxn>
                <a:cxn ang="0">
                  <a:pos x="88" y="192"/>
                </a:cxn>
                <a:cxn ang="0">
                  <a:pos x="74" y="208"/>
                </a:cxn>
                <a:cxn ang="0">
                  <a:pos x="52" y="208"/>
                </a:cxn>
                <a:cxn ang="0">
                  <a:pos x="0" y="32"/>
                </a:cxn>
                <a:cxn ang="0">
                  <a:pos x="22" y="24"/>
                </a:cxn>
                <a:cxn ang="0">
                  <a:pos x="44" y="32"/>
                </a:cxn>
                <a:cxn ang="0">
                  <a:pos x="111" y="0"/>
                </a:cxn>
                <a:cxn ang="0">
                  <a:pos x="140" y="16"/>
                </a:cxn>
                <a:cxn ang="0">
                  <a:pos x="147" y="40"/>
                </a:cxn>
                <a:cxn ang="0">
                  <a:pos x="170" y="56"/>
                </a:cxn>
                <a:cxn ang="0">
                  <a:pos x="199" y="32"/>
                </a:cxn>
                <a:cxn ang="0">
                  <a:pos x="243" y="32"/>
                </a:cxn>
                <a:cxn ang="0">
                  <a:pos x="251" y="16"/>
                </a:cxn>
                <a:cxn ang="0">
                  <a:pos x="265" y="0"/>
                </a:cxn>
                <a:cxn ang="0">
                  <a:pos x="273" y="0"/>
                </a:cxn>
                <a:cxn ang="0">
                  <a:pos x="288" y="32"/>
                </a:cxn>
                <a:cxn ang="0">
                  <a:pos x="324" y="64"/>
                </a:cxn>
                <a:cxn ang="0">
                  <a:pos x="324" y="96"/>
                </a:cxn>
                <a:cxn ang="0">
                  <a:pos x="339" y="120"/>
                </a:cxn>
                <a:cxn ang="0">
                  <a:pos x="339" y="128"/>
                </a:cxn>
                <a:cxn ang="0">
                  <a:pos x="391" y="144"/>
                </a:cxn>
                <a:cxn ang="0">
                  <a:pos x="354" y="192"/>
                </a:cxn>
                <a:cxn ang="0">
                  <a:pos x="383" y="224"/>
                </a:cxn>
                <a:cxn ang="0">
                  <a:pos x="391" y="200"/>
                </a:cxn>
                <a:cxn ang="0">
                  <a:pos x="406" y="200"/>
                </a:cxn>
                <a:cxn ang="0">
                  <a:pos x="398" y="232"/>
                </a:cxn>
                <a:cxn ang="0">
                  <a:pos x="435" y="272"/>
                </a:cxn>
                <a:cxn ang="0">
                  <a:pos x="413" y="280"/>
                </a:cxn>
                <a:cxn ang="0">
                  <a:pos x="413" y="296"/>
                </a:cxn>
                <a:cxn ang="0">
                  <a:pos x="420" y="304"/>
                </a:cxn>
                <a:cxn ang="0">
                  <a:pos x="413" y="336"/>
                </a:cxn>
                <a:cxn ang="0">
                  <a:pos x="369" y="336"/>
                </a:cxn>
                <a:cxn ang="0">
                  <a:pos x="332" y="360"/>
                </a:cxn>
                <a:cxn ang="0">
                  <a:pos x="317" y="344"/>
                </a:cxn>
                <a:cxn ang="0">
                  <a:pos x="302" y="320"/>
                </a:cxn>
                <a:cxn ang="0">
                  <a:pos x="280" y="336"/>
                </a:cxn>
                <a:cxn ang="0">
                  <a:pos x="251" y="312"/>
                </a:cxn>
                <a:cxn ang="0">
                  <a:pos x="243" y="288"/>
                </a:cxn>
                <a:cxn ang="0">
                  <a:pos x="229" y="280"/>
                </a:cxn>
                <a:cxn ang="0">
                  <a:pos x="214" y="264"/>
                </a:cxn>
              </a:cxnLst>
              <a:rect l="0" t="0" r="r" b="b"/>
              <a:pathLst>
                <a:path w="436" h="361">
                  <a:moveTo>
                    <a:pt x="214" y="264"/>
                  </a:moveTo>
                  <a:lnTo>
                    <a:pt x="199" y="232"/>
                  </a:lnTo>
                  <a:lnTo>
                    <a:pt x="177" y="232"/>
                  </a:lnTo>
                  <a:lnTo>
                    <a:pt x="118" y="232"/>
                  </a:lnTo>
                  <a:lnTo>
                    <a:pt x="103" y="200"/>
                  </a:lnTo>
                  <a:lnTo>
                    <a:pt x="88" y="192"/>
                  </a:lnTo>
                  <a:lnTo>
                    <a:pt x="74" y="208"/>
                  </a:lnTo>
                  <a:lnTo>
                    <a:pt x="52" y="208"/>
                  </a:lnTo>
                  <a:lnTo>
                    <a:pt x="0" y="32"/>
                  </a:lnTo>
                  <a:lnTo>
                    <a:pt x="22" y="24"/>
                  </a:lnTo>
                  <a:lnTo>
                    <a:pt x="44" y="32"/>
                  </a:lnTo>
                  <a:lnTo>
                    <a:pt x="111" y="0"/>
                  </a:lnTo>
                  <a:lnTo>
                    <a:pt x="140" y="16"/>
                  </a:lnTo>
                  <a:lnTo>
                    <a:pt x="147" y="40"/>
                  </a:lnTo>
                  <a:lnTo>
                    <a:pt x="170" y="56"/>
                  </a:lnTo>
                  <a:lnTo>
                    <a:pt x="199" y="32"/>
                  </a:lnTo>
                  <a:lnTo>
                    <a:pt x="243" y="32"/>
                  </a:lnTo>
                  <a:lnTo>
                    <a:pt x="251" y="16"/>
                  </a:lnTo>
                  <a:lnTo>
                    <a:pt x="265" y="0"/>
                  </a:lnTo>
                  <a:lnTo>
                    <a:pt x="273" y="0"/>
                  </a:lnTo>
                  <a:lnTo>
                    <a:pt x="288" y="32"/>
                  </a:lnTo>
                  <a:lnTo>
                    <a:pt x="324" y="64"/>
                  </a:lnTo>
                  <a:lnTo>
                    <a:pt x="324" y="96"/>
                  </a:lnTo>
                  <a:lnTo>
                    <a:pt x="339" y="120"/>
                  </a:lnTo>
                  <a:lnTo>
                    <a:pt x="339" y="128"/>
                  </a:lnTo>
                  <a:lnTo>
                    <a:pt x="391" y="144"/>
                  </a:lnTo>
                  <a:lnTo>
                    <a:pt x="354" y="192"/>
                  </a:lnTo>
                  <a:lnTo>
                    <a:pt x="383" y="224"/>
                  </a:lnTo>
                  <a:lnTo>
                    <a:pt x="391" y="200"/>
                  </a:lnTo>
                  <a:lnTo>
                    <a:pt x="406" y="200"/>
                  </a:lnTo>
                  <a:lnTo>
                    <a:pt x="398" y="232"/>
                  </a:lnTo>
                  <a:lnTo>
                    <a:pt x="435" y="272"/>
                  </a:lnTo>
                  <a:lnTo>
                    <a:pt x="413" y="280"/>
                  </a:lnTo>
                  <a:lnTo>
                    <a:pt x="413" y="296"/>
                  </a:lnTo>
                  <a:lnTo>
                    <a:pt x="420" y="304"/>
                  </a:lnTo>
                  <a:lnTo>
                    <a:pt x="413" y="336"/>
                  </a:lnTo>
                  <a:lnTo>
                    <a:pt x="369" y="336"/>
                  </a:lnTo>
                  <a:lnTo>
                    <a:pt x="332" y="360"/>
                  </a:lnTo>
                  <a:lnTo>
                    <a:pt x="317" y="344"/>
                  </a:lnTo>
                  <a:lnTo>
                    <a:pt x="302" y="320"/>
                  </a:lnTo>
                  <a:lnTo>
                    <a:pt x="280" y="336"/>
                  </a:lnTo>
                  <a:lnTo>
                    <a:pt x="251" y="312"/>
                  </a:lnTo>
                  <a:lnTo>
                    <a:pt x="243" y="288"/>
                  </a:lnTo>
                  <a:lnTo>
                    <a:pt x="229" y="280"/>
                  </a:lnTo>
                  <a:lnTo>
                    <a:pt x="214" y="26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 rot="704206">
              <a:off x="3825875" y="5067300"/>
              <a:ext cx="238125" cy="244475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18" y="8"/>
                </a:cxn>
                <a:cxn ang="0">
                  <a:pos x="103" y="8"/>
                </a:cxn>
                <a:cxn ang="0">
                  <a:pos x="88" y="40"/>
                </a:cxn>
                <a:cxn ang="0">
                  <a:pos x="52" y="72"/>
                </a:cxn>
                <a:cxn ang="0">
                  <a:pos x="15" y="80"/>
                </a:cxn>
                <a:cxn ang="0">
                  <a:pos x="7" y="96"/>
                </a:cxn>
                <a:cxn ang="0">
                  <a:pos x="22" y="112"/>
                </a:cxn>
                <a:cxn ang="0">
                  <a:pos x="0" y="136"/>
                </a:cxn>
              </a:cxnLst>
              <a:rect l="0" t="0" r="r" b="b"/>
              <a:pathLst>
                <a:path w="126" h="137">
                  <a:moveTo>
                    <a:pt x="125" y="0"/>
                  </a:moveTo>
                  <a:lnTo>
                    <a:pt x="118" y="8"/>
                  </a:lnTo>
                  <a:lnTo>
                    <a:pt x="103" y="8"/>
                  </a:lnTo>
                  <a:lnTo>
                    <a:pt x="88" y="40"/>
                  </a:lnTo>
                  <a:lnTo>
                    <a:pt x="52" y="72"/>
                  </a:lnTo>
                  <a:lnTo>
                    <a:pt x="15" y="80"/>
                  </a:lnTo>
                  <a:lnTo>
                    <a:pt x="7" y="96"/>
                  </a:lnTo>
                  <a:lnTo>
                    <a:pt x="22" y="112"/>
                  </a:lnTo>
                  <a:lnTo>
                    <a:pt x="0" y="136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 rot="704206">
              <a:off x="3140075" y="4084638"/>
              <a:ext cx="406400" cy="615950"/>
            </a:xfrm>
            <a:custGeom>
              <a:avLst/>
              <a:gdLst/>
              <a:ahLst/>
              <a:cxnLst>
                <a:cxn ang="0">
                  <a:pos x="214" y="136"/>
                </a:cxn>
                <a:cxn ang="0">
                  <a:pos x="214" y="144"/>
                </a:cxn>
                <a:cxn ang="0">
                  <a:pos x="207" y="168"/>
                </a:cxn>
                <a:cxn ang="0">
                  <a:pos x="214" y="192"/>
                </a:cxn>
                <a:cxn ang="0">
                  <a:pos x="162" y="216"/>
                </a:cxn>
                <a:cxn ang="0">
                  <a:pos x="162" y="248"/>
                </a:cxn>
                <a:cxn ang="0">
                  <a:pos x="177" y="280"/>
                </a:cxn>
                <a:cxn ang="0">
                  <a:pos x="162" y="296"/>
                </a:cxn>
                <a:cxn ang="0">
                  <a:pos x="162" y="312"/>
                </a:cxn>
                <a:cxn ang="0">
                  <a:pos x="103" y="344"/>
                </a:cxn>
                <a:cxn ang="0">
                  <a:pos x="81" y="336"/>
                </a:cxn>
                <a:cxn ang="0">
                  <a:pos x="81" y="312"/>
                </a:cxn>
                <a:cxn ang="0">
                  <a:pos x="103" y="312"/>
                </a:cxn>
                <a:cxn ang="0">
                  <a:pos x="37" y="264"/>
                </a:cxn>
                <a:cxn ang="0">
                  <a:pos x="0" y="272"/>
                </a:cxn>
                <a:cxn ang="0">
                  <a:pos x="22" y="240"/>
                </a:cxn>
                <a:cxn ang="0">
                  <a:pos x="15" y="200"/>
                </a:cxn>
                <a:cxn ang="0">
                  <a:pos x="7" y="192"/>
                </a:cxn>
                <a:cxn ang="0">
                  <a:pos x="15" y="160"/>
                </a:cxn>
                <a:cxn ang="0">
                  <a:pos x="37" y="152"/>
                </a:cxn>
                <a:cxn ang="0">
                  <a:pos x="37" y="128"/>
                </a:cxn>
                <a:cxn ang="0">
                  <a:pos x="66" y="120"/>
                </a:cxn>
                <a:cxn ang="0">
                  <a:pos x="66" y="88"/>
                </a:cxn>
                <a:cxn ang="0">
                  <a:pos x="44" y="64"/>
                </a:cxn>
                <a:cxn ang="0">
                  <a:pos x="44" y="24"/>
                </a:cxn>
                <a:cxn ang="0">
                  <a:pos x="74" y="0"/>
                </a:cxn>
                <a:cxn ang="0">
                  <a:pos x="81" y="8"/>
                </a:cxn>
                <a:cxn ang="0">
                  <a:pos x="81" y="40"/>
                </a:cxn>
                <a:cxn ang="0">
                  <a:pos x="125" y="56"/>
                </a:cxn>
                <a:cxn ang="0">
                  <a:pos x="140" y="40"/>
                </a:cxn>
                <a:cxn ang="0">
                  <a:pos x="162" y="56"/>
                </a:cxn>
                <a:cxn ang="0">
                  <a:pos x="199" y="24"/>
                </a:cxn>
                <a:cxn ang="0">
                  <a:pos x="199" y="32"/>
                </a:cxn>
                <a:cxn ang="0">
                  <a:pos x="207" y="88"/>
                </a:cxn>
                <a:cxn ang="0">
                  <a:pos x="214" y="136"/>
                </a:cxn>
              </a:cxnLst>
              <a:rect l="0" t="0" r="r" b="b"/>
              <a:pathLst>
                <a:path w="215" h="345">
                  <a:moveTo>
                    <a:pt x="214" y="136"/>
                  </a:moveTo>
                  <a:lnTo>
                    <a:pt x="214" y="144"/>
                  </a:lnTo>
                  <a:lnTo>
                    <a:pt x="207" y="168"/>
                  </a:lnTo>
                  <a:lnTo>
                    <a:pt x="214" y="192"/>
                  </a:lnTo>
                  <a:lnTo>
                    <a:pt x="162" y="216"/>
                  </a:lnTo>
                  <a:lnTo>
                    <a:pt x="162" y="248"/>
                  </a:lnTo>
                  <a:lnTo>
                    <a:pt x="177" y="280"/>
                  </a:lnTo>
                  <a:lnTo>
                    <a:pt x="162" y="296"/>
                  </a:lnTo>
                  <a:lnTo>
                    <a:pt x="162" y="312"/>
                  </a:lnTo>
                  <a:lnTo>
                    <a:pt x="103" y="344"/>
                  </a:lnTo>
                  <a:lnTo>
                    <a:pt x="81" y="336"/>
                  </a:lnTo>
                  <a:lnTo>
                    <a:pt x="81" y="312"/>
                  </a:lnTo>
                  <a:lnTo>
                    <a:pt x="103" y="312"/>
                  </a:lnTo>
                  <a:lnTo>
                    <a:pt x="37" y="264"/>
                  </a:lnTo>
                  <a:lnTo>
                    <a:pt x="0" y="272"/>
                  </a:lnTo>
                  <a:lnTo>
                    <a:pt x="22" y="240"/>
                  </a:lnTo>
                  <a:lnTo>
                    <a:pt x="15" y="200"/>
                  </a:lnTo>
                  <a:lnTo>
                    <a:pt x="7" y="192"/>
                  </a:lnTo>
                  <a:lnTo>
                    <a:pt x="15" y="160"/>
                  </a:lnTo>
                  <a:lnTo>
                    <a:pt x="37" y="152"/>
                  </a:lnTo>
                  <a:lnTo>
                    <a:pt x="37" y="128"/>
                  </a:lnTo>
                  <a:lnTo>
                    <a:pt x="66" y="120"/>
                  </a:lnTo>
                  <a:lnTo>
                    <a:pt x="66" y="88"/>
                  </a:lnTo>
                  <a:lnTo>
                    <a:pt x="44" y="64"/>
                  </a:lnTo>
                  <a:lnTo>
                    <a:pt x="44" y="24"/>
                  </a:lnTo>
                  <a:lnTo>
                    <a:pt x="74" y="0"/>
                  </a:lnTo>
                  <a:lnTo>
                    <a:pt x="81" y="8"/>
                  </a:lnTo>
                  <a:lnTo>
                    <a:pt x="81" y="40"/>
                  </a:lnTo>
                  <a:lnTo>
                    <a:pt x="125" y="56"/>
                  </a:lnTo>
                  <a:lnTo>
                    <a:pt x="140" y="40"/>
                  </a:lnTo>
                  <a:lnTo>
                    <a:pt x="162" y="56"/>
                  </a:lnTo>
                  <a:lnTo>
                    <a:pt x="199" y="24"/>
                  </a:lnTo>
                  <a:lnTo>
                    <a:pt x="199" y="32"/>
                  </a:lnTo>
                  <a:lnTo>
                    <a:pt x="207" y="88"/>
                  </a:lnTo>
                  <a:lnTo>
                    <a:pt x="214" y="136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 rot="704206">
              <a:off x="2398713" y="2660650"/>
              <a:ext cx="1233487" cy="760413"/>
            </a:xfrm>
            <a:custGeom>
              <a:avLst/>
              <a:gdLst/>
              <a:ahLst/>
              <a:cxnLst>
                <a:cxn ang="0">
                  <a:pos x="643" y="64"/>
                </a:cxn>
                <a:cxn ang="0">
                  <a:pos x="643" y="96"/>
                </a:cxn>
                <a:cxn ang="0">
                  <a:pos x="650" y="120"/>
                </a:cxn>
                <a:cxn ang="0">
                  <a:pos x="598" y="160"/>
                </a:cxn>
                <a:cxn ang="0">
                  <a:pos x="561" y="168"/>
                </a:cxn>
                <a:cxn ang="0">
                  <a:pos x="517" y="200"/>
                </a:cxn>
                <a:cxn ang="0">
                  <a:pos x="502" y="208"/>
                </a:cxn>
                <a:cxn ang="0">
                  <a:pos x="488" y="208"/>
                </a:cxn>
                <a:cxn ang="0">
                  <a:pos x="473" y="232"/>
                </a:cxn>
                <a:cxn ang="0">
                  <a:pos x="458" y="232"/>
                </a:cxn>
                <a:cxn ang="0">
                  <a:pos x="436" y="224"/>
                </a:cxn>
                <a:cxn ang="0">
                  <a:pos x="414" y="248"/>
                </a:cxn>
                <a:cxn ang="0">
                  <a:pos x="414" y="280"/>
                </a:cxn>
                <a:cxn ang="0">
                  <a:pos x="384" y="304"/>
                </a:cxn>
                <a:cxn ang="0">
                  <a:pos x="362" y="392"/>
                </a:cxn>
                <a:cxn ang="0">
                  <a:pos x="355" y="400"/>
                </a:cxn>
                <a:cxn ang="0">
                  <a:pos x="325" y="424"/>
                </a:cxn>
                <a:cxn ang="0">
                  <a:pos x="266" y="392"/>
                </a:cxn>
                <a:cxn ang="0">
                  <a:pos x="207" y="392"/>
                </a:cxn>
                <a:cxn ang="0">
                  <a:pos x="163" y="376"/>
                </a:cxn>
                <a:cxn ang="0">
                  <a:pos x="155" y="352"/>
                </a:cxn>
                <a:cxn ang="0">
                  <a:pos x="111" y="352"/>
                </a:cxn>
                <a:cxn ang="0">
                  <a:pos x="118" y="392"/>
                </a:cxn>
                <a:cxn ang="0">
                  <a:pos x="89" y="392"/>
                </a:cxn>
                <a:cxn ang="0">
                  <a:pos x="74" y="384"/>
                </a:cxn>
                <a:cxn ang="0">
                  <a:pos x="37" y="384"/>
                </a:cxn>
                <a:cxn ang="0">
                  <a:pos x="22" y="400"/>
                </a:cxn>
                <a:cxn ang="0">
                  <a:pos x="7" y="400"/>
                </a:cxn>
                <a:cxn ang="0">
                  <a:pos x="0" y="344"/>
                </a:cxn>
                <a:cxn ang="0">
                  <a:pos x="30" y="296"/>
                </a:cxn>
                <a:cxn ang="0">
                  <a:pos x="44" y="280"/>
                </a:cxn>
                <a:cxn ang="0">
                  <a:pos x="81" y="280"/>
                </a:cxn>
                <a:cxn ang="0">
                  <a:pos x="74" y="248"/>
                </a:cxn>
                <a:cxn ang="0">
                  <a:pos x="133" y="208"/>
                </a:cxn>
                <a:cxn ang="0">
                  <a:pos x="103" y="192"/>
                </a:cxn>
                <a:cxn ang="0">
                  <a:pos x="81" y="208"/>
                </a:cxn>
                <a:cxn ang="0">
                  <a:pos x="59" y="184"/>
                </a:cxn>
                <a:cxn ang="0">
                  <a:pos x="81" y="160"/>
                </a:cxn>
                <a:cxn ang="0">
                  <a:pos x="103" y="104"/>
                </a:cxn>
                <a:cxn ang="0">
                  <a:pos x="81" y="72"/>
                </a:cxn>
                <a:cxn ang="0">
                  <a:pos x="89" y="56"/>
                </a:cxn>
                <a:cxn ang="0">
                  <a:pos x="133" y="80"/>
                </a:cxn>
                <a:cxn ang="0">
                  <a:pos x="155" y="112"/>
                </a:cxn>
                <a:cxn ang="0">
                  <a:pos x="185" y="104"/>
                </a:cxn>
                <a:cxn ang="0">
                  <a:pos x="199" y="120"/>
                </a:cxn>
                <a:cxn ang="0">
                  <a:pos x="214" y="104"/>
                </a:cxn>
                <a:cxn ang="0">
                  <a:pos x="214" y="64"/>
                </a:cxn>
                <a:cxn ang="0">
                  <a:pos x="199" y="48"/>
                </a:cxn>
                <a:cxn ang="0">
                  <a:pos x="229" y="16"/>
                </a:cxn>
                <a:cxn ang="0">
                  <a:pos x="303" y="8"/>
                </a:cxn>
                <a:cxn ang="0">
                  <a:pos x="310" y="0"/>
                </a:cxn>
                <a:cxn ang="0">
                  <a:pos x="332" y="8"/>
                </a:cxn>
                <a:cxn ang="0">
                  <a:pos x="421" y="64"/>
                </a:cxn>
                <a:cxn ang="0">
                  <a:pos x="510" y="104"/>
                </a:cxn>
                <a:cxn ang="0">
                  <a:pos x="554" y="104"/>
                </a:cxn>
                <a:cxn ang="0">
                  <a:pos x="569" y="88"/>
                </a:cxn>
                <a:cxn ang="0">
                  <a:pos x="598" y="88"/>
                </a:cxn>
                <a:cxn ang="0">
                  <a:pos x="613" y="72"/>
                </a:cxn>
                <a:cxn ang="0">
                  <a:pos x="643" y="64"/>
                </a:cxn>
              </a:cxnLst>
              <a:rect l="0" t="0" r="r" b="b"/>
              <a:pathLst>
                <a:path w="651" h="425">
                  <a:moveTo>
                    <a:pt x="643" y="64"/>
                  </a:moveTo>
                  <a:lnTo>
                    <a:pt x="643" y="96"/>
                  </a:lnTo>
                  <a:lnTo>
                    <a:pt x="650" y="120"/>
                  </a:lnTo>
                  <a:lnTo>
                    <a:pt x="598" y="160"/>
                  </a:lnTo>
                  <a:lnTo>
                    <a:pt x="561" y="168"/>
                  </a:lnTo>
                  <a:lnTo>
                    <a:pt x="517" y="200"/>
                  </a:lnTo>
                  <a:lnTo>
                    <a:pt x="502" y="208"/>
                  </a:lnTo>
                  <a:lnTo>
                    <a:pt x="488" y="208"/>
                  </a:lnTo>
                  <a:lnTo>
                    <a:pt x="473" y="232"/>
                  </a:lnTo>
                  <a:lnTo>
                    <a:pt x="458" y="232"/>
                  </a:lnTo>
                  <a:lnTo>
                    <a:pt x="436" y="224"/>
                  </a:lnTo>
                  <a:lnTo>
                    <a:pt x="414" y="248"/>
                  </a:lnTo>
                  <a:lnTo>
                    <a:pt x="414" y="280"/>
                  </a:lnTo>
                  <a:lnTo>
                    <a:pt x="384" y="304"/>
                  </a:lnTo>
                  <a:lnTo>
                    <a:pt x="362" y="392"/>
                  </a:lnTo>
                  <a:lnTo>
                    <a:pt x="355" y="400"/>
                  </a:lnTo>
                  <a:lnTo>
                    <a:pt x="325" y="424"/>
                  </a:lnTo>
                  <a:lnTo>
                    <a:pt x="266" y="392"/>
                  </a:lnTo>
                  <a:lnTo>
                    <a:pt x="207" y="392"/>
                  </a:lnTo>
                  <a:lnTo>
                    <a:pt x="163" y="376"/>
                  </a:lnTo>
                  <a:lnTo>
                    <a:pt x="155" y="352"/>
                  </a:lnTo>
                  <a:lnTo>
                    <a:pt x="111" y="352"/>
                  </a:lnTo>
                  <a:lnTo>
                    <a:pt x="118" y="392"/>
                  </a:lnTo>
                  <a:lnTo>
                    <a:pt x="89" y="392"/>
                  </a:lnTo>
                  <a:lnTo>
                    <a:pt x="74" y="384"/>
                  </a:lnTo>
                  <a:lnTo>
                    <a:pt x="37" y="384"/>
                  </a:lnTo>
                  <a:lnTo>
                    <a:pt x="22" y="400"/>
                  </a:lnTo>
                  <a:lnTo>
                    <a:pt x="7" y="400"/>
                  </a:lnTo>
                  <a:lnTo>
                    <a:pt x="0" y="344"/>
                  </a:lnTo>
                  <a:lnTo>
                    <a:pt x="30" y="296"/>
                  </a:lnTo>
                  <a:lnTo>
                    <a:pt x="44" y="280"/>
                  </a:lnTo>
                  <a:lnTo>
                    <a:pt x="81" y="280"/>
                  </a:lnTo>
                  <a:lnTo>
                    <a:pt x="74" y="248"/>
                  </a:lnTo>
                  <a:lnTo>
                    <a:pt x="133" y="208"/>
                  </a:lnTo>
                  <a:lnTo>
                    <a:pt x="103" y="192"/>
                  </a:lnTo>
                  <a:lnTo>
                    <a:pt x="81" y="208"/>
                  </a:lnTo>
                  <a:lnTo>
                    <a:pt x="59" y="184"/>
                  </a:lnTo>
                  <a:lnTo>
                    <a:pt x="81" y="160"/>
                  </a:lnTo>
                  <a:lnTo>
                    <a:pt x="103" y="104"/>
                  </a:lnTo>
                  <a:lnTo>
                    <a:pt x="81" y="72"/>
                  </a:lnTo>
                  <a:lnTo>
                    <a:pt x="89" y="56"/>
                  </a:lnTo>
                  <a:lnTo>
                    <a:pt x="133" y="80"/>
                  </a:lnTo>
                  <a:lnTo>
                    <a:pt x="155" y="112"/>
                  </a:lnTo>
                  <a:lnTo>
                    <a:pt x="185" y="104"/>
                  </a:lnTo>
                  <a:lnTo>
                    <a:pt x="199" y="120"/>
                  </a:lnTo>
                  <a:lnTo>
                    <a:pt x="214" y="104"/>
                  </a:lnTo>
                  <a:lnTo>
                    <a:pt x="214" y="64"/>
                  </a:lnTo>
                  <a:lnTo>
                    <a:pt x="199" y="48"/>
                  </a:lnTo>
                  <a:lnTo>
                    <a:pt x="229" y="16"/>
                  </a:lnTo>
                  <a:lnTo>
                    <a:pt x="303" y="8"/>
                  </a:lnTo>
                  <a:lnTo>
                    <a:pt x="310" y="0"/>
                  </a:lnTo>
                  <a:lnTo>
                    <a:pt x="332" y="8"/>
                  </a:lnTo>
                  <a:lnTo>
                    <a:pt x="421" y="64"/>
                  </a:lnTo>
                  <a:lnTo>
                    <a:pt x="510" y="104"/>
                  </a:lnTo>
                  <a:lnTo>
                    <a:pt x="554" y="104"/>
                  </a:lnTo>
                  <a:lnTo>
                    <a:pt x="569" y="88"/>
                  </a:lnTo>
                  <a:lnTo>
                    <a:pt x="598" y="88"/>
                  </a:lnTo>
                  <a:lnTo>
                    <a:pt x="613" y="72"/>
                  </a:lnTo>
                  <a:lnTo>
                    <a:pt x="643" y="6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 rot="704206">
              <a:off x="2093913" y="2216150"/>
              <a:ext cx="1619250" cy="944563"/>
            </a:xfrm>
            <a:custGeom>
              <a:avLst/>
              <a:gdLst/>
              <a:ahLst/>
              <a:cxnLst>
                <a:cxn ang="0">
                  <a:pos x="502" y="240"/>
                </a:cxn>
                <a:cxn ang="0">
                  <a:pos x="531" y="240"/>
                </a:cxn>
                <a:cxn ang="0">
                  <a:pos x="708" y="336"/>
                </a:cxn>
                <a:cxn ang="0">
                  <a:pos x="768" y="320"/>
                </a:cxn>
                <a:cxn ang="0">
                  <a:pos x="812" y="304"/>
                </a:cxn>
                <a:cxn ang="0">
                  <a:pos x="849" y="296"/>
                </a:cxn>
                <a:cxn ang="0">
                  <a:pos x="841" y="264"/>
                </a:cxn>
                <a:cxn ang="0">
                  <a:pos x="856" y="216"/>
                </a:cxn>
                <a:cxn ang="0">
                  <a:pos x="775" y="168"/>
                </a:cxn>
                <a:cxn ang="0">
                  <a:pos x="745" y="96"/>
                </a:cxn>
                <a:cxn ang="0">
                  <a:pos x="760" y="176"/>
                </a:cxn>
                <a:cxn ang="0">
                  <a:pos x="738" y="232"/>
                </a:cxn>
                <a:cxn ang="0">
                  <a:pos x="701" y="240"/>
                </a:cxn>
                <a:cxn ang="0">
                  <a:pos x="716" y="192"/>
                </a:cxn>
                <a:cxn ang="0">
                  <a:pos x="635" y="184"/>
                </a:cxn>
                <a:cxn ang="0">
                  <a:pos x="583" y="176"/>
                </a:cxn>
                <a:cxn ang="0">
                  <a:pos x="627" y="144"/>
                </a:cxn>
                <a:cxn ang="0">
                  <a:pos x="568" y="160"/>
                </a:cxn>
                <a:cxn ang="0">
                  <a:pos x="487" y="136"/>
                </a:cxn>
                <a:cxn ang="0">
                  <a:pos x="450" y="136"/>
                </a:cxn>
                <a:cxn ang="0">
                  <a:pos x="391" y="152"/>
                </a:cxn>
                <a:cxn ang="0">
                  <a:pos x="443" y="112"/>
                </a:cxn>
                <a:cxn ang="0">
                  <a:pos x="399" y="0"/>
                </a:cxn>
                <a:cxn ang="0">
                  <a:pos x="362" y="88"/>
                </a:cxn>
                <a:cxn ang="0">
                  <a:pos x="339" y="144"/>
                </a:cxn>
                <a:cxn ang="0">
                  <a:pos x="303" y="104"/>
                </a:cxn>
                <a:cxn ang="0">
                  <a:pos x="207" y="128"/>
                </a:cxn>
                <a:cxn ang="0">
                  <a:pos x="162" y="128"/>
                </a:cxn>
                <a:cxn ang="0">
                  <a:pos x="118" y="104"/>
                </a:cxn>
                <a:cxn ang="0">
                  <a:pos x="81" y="144"/>
                </a:cxn>
                <a:cxn ang="0">
                  <a:pos x="44" y="184"/>
                </a:cxn>
                <a:cxn ang="0">
                  <a:pos x="44" y="256"/>
                </a:cxn>
                <a:cxn ang="0">
                  <a:pos x="0" y="288"/>
                </a:cxn>
                <a:cxn ang="0">
                  <a:pos x="59" y="392"/>
                </a:cxn>
                <a:cxn ang="0">
                  <a:pos x="96" y="416"/>
                </a:cxn>
                <a:cxn ang="0">
                  <a:pos x="177" y="456"/>
                </a:cxn>
                <a:cxn ang="0">
                  <a:pos x="229" y="496"/>
                </a:cxn>
                <a:cxn ang="0">
                  <a:pos x="244" y="512"/>
                </a:cxn>
                <a:cxn ang="0">
                  <a:pos x="273" y="480"/>
                </a:cxn>
                <a:cxn ang="0">
                  <a:pos x="303" y="424"/>
                </a:cxn>
                <a:cxn ang="0">
                  <a:pos x="258" y="416"/>
                </a:cxn>
                <a:cxn ang="0">
                  <a:pos x="303" y="336"/>
                </a:cxn>
                <a:cxn ang="0">
                  <a:pos x="288" y="288"/>
                </a:cxn>
                <a:cxn ang="0">
                  <a:pos x="354" y="344"/>
                </a:cxn>
                <a:cxn ang="0">
                  <a:pos x="399" y="352"/>
                </a:cxn>
                <a:cxn ang="0">
                  <a:pos x="413" y="296"/>
                </a:cxn>
                <a:cxn ang="0">
                  <a:pos x="428" y="248"/>
                </a:cxn>
              </a:cxnLst>
              <a:rect l="0" t="0" r="r" b="b"/>
              <a:pathLst>
                <a:path w="857" h="529">
                  <a:moveTo>
                    <a:pt x="428" y="248"/>
                  </a:moveTo>
                  <a:lnTo>
                    <a:pt x="502" y="240"/>
                  </a:lnTo>
                  <a:lnTo>
                    <a:pt x="509" y="232"/>
                  </a:lnTo>
                  <a:lnTo>
                    <a:pt x="531" y="240"/>
                  </a:lnTo>
                  <a:lnTo>
                    <a:pt x="620" y="296"/>
                  </a:lnTo>
                  <a:lnTo>
                    <a:pt x="708" y="336"/>
                  </a:lnTo>
                  <a:lnTo>
                    <a:pt x="753" y="336"/>
                  </a:lnTo>
                  <a:lnTo>
                    <a:pt x="768" y="320"/>
                  </a:lnTo>
                  <a:lnTo>
                    <a:pt x="797" y="320"/>
                  </a:lnTo>
                  <a:lnTo>
                    <a:pt x="812" y="304"/>
                  </a:lnTo>
                  <a:lnTo>
                    <a:pt x="841" y="296"/>
                  </a:lnTo>
                  <a:lnTo>
                    <a:pt x="849" y="296"/>
                  </a:lnTo>
                  <a:lnTo>
                    <a:pt x="856" y="280"/>
                  </a:lnTo>
                  <a:lnTo>
                    <a:pt x="841" y="264"/>
                  </a:lnTo>
                  <a:lnTo>
                    <a:pt x="856" y="248"/>
                  </a:lnTo>
                  <a:lnTo>
                    <a:pt x="856" y="216"/>
                  </a:lnTo>
                  <a:lnTo>
                    <a:pt x="804" y="168"/>
                  </a:lnTo>
                  <a:lnTo>
                    <a:pt x="775" y="168"/>
                  </a:lnTo>
                  <a:lnTo>
                    <a:pt x="775" y="120"/>
                  </a:lnTo>
                  <a:lnTo>
                    <a:pt x="745" y="96"/>
                  </a:lnTo>
                  <a:lnTo>
                    <a:pt x="745" y="128"/>
                  </a:lnTo>
                  <a:lnTo>
                    <a:pt x="760" y="176"/>
                  </a:lnTo>
                  <a:lnTo>
                    <a:pt x="760" y="216"/>
                  </a:lnTo>
                  <a:lnTo>
                    <a:pt x="738" y="232"/>
                  </a:lnTo>
                  <a:lnTo>
                    <a:pt x="723" y="256"/>
                  </a:lnTo>
                  <a:lnTo>
                    <a:pt x="701" y="240"/>
                  </a:lnTo>
                  <a:lnTo>
                    <a:pt x="723" y="224"/>
                  </a:lnTo>
                  <a:lnTo>
                    <a:pt x="716" y="192"/>
                  </a:lnTo>
                  <a:lnTo>
                    <a:pt x="672" y="200"/>
                  </a:lnTo>
                  <a:lnTo>
                    <a:pt x="635" y="184"/>
                  </a:lnTo>
                  <a:lnTo>
                    <a:pt x="605" y="200"/>
                  </a:lnTo>
                  <a:lnTo>
                    <a:pt x="583" y="176"/>
                  </a:lnTo>
                  <a:lnTo>
                    <a:pt x="627" y="168"/>
                  </a:lnTo>
                  <a:lnTo>
                    <a:pt x="627" y="144"/>
                  </a:lnTo>
                  <a:lnTo>
                    <a:pt x="583" y="136"/>
                  </a:lnTo>
                  <a:lnTo>
                    <a:pt x="568" y="160"/>
                  </a:lnTo>
                  <a:lnTo>
                    <a:pt x="553" y="144"/>
                  </a:lnTo>
                  <a:lnTo>
                    <a:pt x="487" y="136"/>
                  </a:lnTo>
                  <a:lnTo>
                    <a:pt x="472" y="152"/>
                  </a:lnTo>
                  <a:lnTo>
                    <a:pt x="450" y="136"/>
                  </a:lnTo>
                  <a:lnTo>
                    <a:pt x="428" y="168"/>
                  </a:lnTo>
                  <a:lnTo>
                    <a:pt x="391" y="152"/>
                  </a:lnTo>
                  <a:lnTo>
                    <a:pt x="406" y="104"/>
                  </a:lnTo>
                  <a:lnTo>
                    <a:pt x="443" y="112"/>
                  </a:lnTo>
                  <a:lnTo>
                    <a:pt x="450" y="56"/>
                  </a:lnTo>
                  <a:lnTo>
                    <a:pt x="399" y="0"/>
                  </a:lnTo>
                  <a:lnTo>
                    <a:pt x="406" y="56"/>
                  </a:lnTo>
                  <a:lnTo>
                    <a:pt x="362" y="88"/>
                  </a:lnTo>
                  <a:lnTo>
                    <a:pt x="354" y="136"/>
                  </a:lnTo>
                  <a:lnTo>
                    <a:pt x="339" y="144"/>
                  </a:lnTo>
                  <a:lnTo>
                    <a:pt x="332" y="152"/>
                  </a:lnTo>
                  <a:lnTo>
                    <a:pt x="303" y="104"/>
                  </a:lnTo>
                  <a:lnTo>
                    <a:pt x="244" y="104"/>
                  </a:lnTo>
                  <a:lnTo>
                    <a:pt x="207" y="128"/>
                  </a:lnTo>
                  <a:lnTo>
                    <a:pt x="192" y="168"/>
                  </a:lnTo>
                  <a:lnTo>
                    <a:pt x="162" y="128"/>
                  </a:lnTo>
                  <a:lnTo>
                    <a:pt x="140" y="80"/>
                  </a:lnTo>
                  <a:lnTo>
                    <a:pt x="118" y="104"/>
                  </a:lnTo>
                  <a:lnTo>
                    <a:pt x="125" y="152"/>
                  </a:lnTo>
                  <a:lnTo>
                    <a:pt x="81" y="144"/>
                  </a:lnTo>
                  <a:lnTo>
                    <a:pt x="66" y="144"/>
                  </a:lnTo>
                  <a:lnTo>
                    <a:pt x="44" y="184"/>
                  </a:lnTo>
                  <a:lnTo>
                    <a:pt x="59" y="208"/>
                  </a:lnTo>
                  <a:lnTo>
                    <a:pt x="44" y="256"/>
                  </a:lnTo>
                  <a:lnTo>
                    <a:pt x="15" y="280"/>
                  </a:lnTo>
                  <a:lnTo>
                    <a:pt x="0" y="288"/>
                  </a:lnTo>
                  <a:lnTo>
                    <a:pt x="7" y="336"/>
                  </a:lnTo>
                  <a:lnTo>
                    <a:pt x="59" y="392"/>
                  </a:lnTo>
                  <a:lnTo>
                    <a:pt x="89" y="392"/>
                  </a:lnTo>
                  <a:lnTo>
                    <a:pt x="96" y="416"/>
                  </a:lnTo>
                  <a:lnTo>
                    <a:pt x="125" y="424"/>
                  </a:lnTo>
                  <a:lnTo>
                    <a:pt x="177" y="456"/>
                  </a:lnTo>
                  <a:lnTo>
                    <a:pt x="192" y="488"/>
                  </a:lnTo>
                  <a:lnTo>
                    <a:pt x="229" y="496"/>
                  </a:lnTo>
                  <a:lnTo>
                    <a:pt x="229" y="528"/>
                  </a:lnTo>
                  <a:lnTo>
                    <a:pt x="244" y="512"/>
                  </a:lnTo>
                  <a:lnTo>
                    <a:pt x="280" y="512"/>
                  </a:lnTo>
                  <a:lnTo>
                    <a:pt x="273" y="480"/>
                  </a:lnTo>
                  <a:lnTo>
                    <a:pt x="332" y="440"/>
                  </a:lnTo>
                  <a:lnTo>
                    <a:pt x="303" y="424"/>
                  </a:lnTo>
                  <a:lnTo>
                    <a:pt x="280" y="440"/>
                  </a:lnTo>
                  <a:lnTo>
                    <a:pt x="258" y="416"/>
                  </a:lnTo>
                  <a:lnTo>
                    <a:pt x="280" y="392"/>
                  </a:lnTo>
                  <a:lnTo>
                    <a:pt x="303" y="336"/>
                  </a:lnTo>
                  <a:lnTo>
                    <a:pt x="280" y="304"/>
                  </a:lnTo>
                  <a:lnTo>
                    <a:pt x="288" y="288"/>
                  </a:lnTo>
                  <a:lnTo>
                    <a:pt x="332" y="312"/>
                  </a:lnTo>
                  <a:lnTo>
                    <a:pt x="354" y="344"/>
                  </a:lnTo>
                  <a:lnTo>
                    <a:pt x="384" y="336"/>
                  </a:lnTo>
                  <a:lnTo>
                    <a:pt x="399" y="352"/>
                  </a:lnTo>
                  <a:lnTo>
                    <a:pt x="413" y="336"/>
                  </a:lnTo>
                  <a:lnTo>
                    <a:pt x="413" y="296"/>
                  </a:lnTo>
                  <a:lnTo>
                    <a:pt x="399" y="280"/>
                  </a:lnTo>
                  <a:lnTo>
                    <a:pt x="428" y="248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 rot="704206">
              <a:off x="2763838" y="2459038"/>
              <a:ext cx="166687" cy="187325"/>
            </a:xfrm>
            <a:custGeom>
              <a:avLst/>
              <a:gdLst/>
              <a:ahLst/>
              <a:cxnLst>
                <a:cxn ang="0">
                  <a:pos x="88" y="104"/>
                </a:cxn>
                <a:cxn ang="0">
                  <a:pos x="81" y="88"/>
                </a:cxn>
                <a:cxn ang="0">
                  <a:pos x="37" y="88"/>
                </a:cxn>
                <a:cxn ang="0">
                  <a:pos x="0" y="0"/>
                </a:cxn>
              </a:cxnLst>
              <a:rect l="0" t="0" r="r" b="b"/>
              <a:pathLst>
                <a:path w="89" h="105">
                  <a:moveTo>
                    <a:pt x="88" y="104"/>
                  </a:moveTo>
                  <a:lnTo>
                    <a:pt x="81" y="88"/>
                  </a:lnTo>
                  <a:lnTo>
                    <a:pt x="37" y="88"/>
                  </a:lnTo>
                  <a:lnTo>
                    <a:pt x="0" y="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 rot="704206">
              <a:off x="2638425" y="4022725"/>
              <a:ext cx="422275" cy="314325"/>
            </a:xfrm>
            <a:custGeom>
              <a:avLst/>
              <a:gdLst/>
              <a:ahLst/>
              <a:cxnLst>
                <a:cxn ang="0">
                  <a:pos x="215" y="120"/>
                </a:cxn>
                <a:cxn ang="0">
                  <a:pos x="192" y="112"/>
                </a:cxn>
                <a:cxn ang="0">
                  <a:pos x="185" y="88"/>
                </a:cxn>
                <a:cxn ang="0">
                  <a:pos x="155" y="88"/>
                </a:cxn>
                <a:cxn ang="0">
                  <a:pos x="141" y="56"/>
                </a:cxn>
                <a:cxn ang="0">
                  <a:pos x="141" y="24"/>
                </a:cxn>
                <a:cxn ang="0">
                  <a:pos x="126" y="16"/>
                </a:cxn>
                <a:cxn ang="0">
                  <a:pos x="96" y="24"/>
                </a:cxn>
                <a:cxn ang="0">
                  <a:pos x="67" y="0"/>
                </a:cxn>
                <a:cxn ang="0">
                  <a:pos x="52" y="0"/>
                </a:cxn>
                <a:cxn ang="0">
                  <a:pos x="30" y="16"/>
                </a:cxn>
                <a:cxn ang="0">
                  <a:pos x="22" y="56"/>
                </a:cxn>
                <a:cxn ang="0">
                  <a:pos x="0" y="80"/>
                </a:cxn>
                <a:cxn ang="0">
                  <a:pos x="7" y="112"/>
                </a:cxn>
                <a:cxn ang="0">
                  <a:pos x="22" y="120"/>
                </a:cxn>
                <a:cxn ang="0">
                  <a:pos x="22" y="152"/>
                </a:cxn>
                <a:cxn ang="0">
                  <a:pos x="59" y="152"/>
                </a:cxn>
                <a:cxn ang="0">
                  <a:pos x="81" y="176"/>
                </a:cxn>
                <a:cxn ang="0">
                  <a:pos x="104" y="152"/>
                </a:cxn>
                <a:cxn ang="0">
                  <a:pos x="185" y="160"/>
                </a:cxn>
                <a:cxn ang="0">
                  <a:pos x="222" y="144"/>
                </a:cxn>
                <a:cxn ang="0">
                  <a:pos x="215" y="120"/>
                </a:cxn>
              </a:cxnLst>
              <a:rect l="0" t="0" r="r" b="b"/>
              <a:pathLst>
                <a:path w="223" h="177">
                  <a:moveTo>
                    <a:pt x="215" y="120"/>
                  </a:moveTo>
                  <a:lnTo>
                    <a:pt x="192" y="112"/>
                  </a:lnTo>
                  <a:lnTo>
                    <a:pt x="185" y="88"/>
                  </a:lnTo>
                  <a:lnTo>
                    <a:pt x="155" y="88"/>
                  </a:lnTo>
                  <a:lnTo>
                    <a:pt x="141" y="56"/>
                  </a:lnTo>
                  <a:lnTo>
                    <a:pt x="141" y="24"/>
                  </a:lnTo>
                  <a:lnTo>
                    <a:pt x="126" y="16"/>
                  </a:lnTo>
                  <a:lnTo>
                    <a:pt x="96" y="24"/>
                  </a:lnTo>
                  <a:lnTo>
                    <a:pt x="67" y="0"/>
                  </a:lnTo>
                  <a:lnTo>
                    <a:pt x="52" y="0"/>
                  </a:lnTo>
                  <a:lnTo>
                    <a:pt x="30" y="16"/>
                  </a:lnTo>
                  <a:lnTo>
                    <a:pt x="22" y="56"/>
                  </a:lnTo>
                  <a:lnTo>
                    <a:pt x="0" y="80"/>
                  </a:lnTo>
                  <a:lnTo>
                    <a:pt x="7" y="112"/>
                  </a:lnTo>
                  <a:lnTo>
                    <a:pt x="22" y="120"/>
                  </a:lnTo>
                  <a:lnTo>
                    <a:pt x="22" y="152"/>
                  </a:lnTo>
                  <a:lnTo>
                    <a:pt x="59" y="152"/>
                  </a:lnTo>
                  <a:lnTo>
                    <a:pt x="81" y="176"/>
                  </a:lnTo>
                  <a:lnTo>
                    <a:pt x="104" y="152"/>
                  </a:lnTo>
                  <a:lnTo>
                    <a:pt x="185" y="160"/>
                  </a:lnTo>
                  <a:lnTo>
                    <a:pt x="222" y="144"/>
                  </a:lnTo>
                  <a:lnTo>
                    <a:pt x="215" y="12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 rot="704206">
              <a:off x="2338388" y="3883025"/>
              <a:ext cx="366712" cy="473075"/>
            </a:xfrm>
            <a:custGeom>
              <a:avLst/>
              <a:gdLst/>
              <a:ahLst/>
              <a:cxnLst>
                <a:cxn ang="0">
                  <a:pos x="0" y="232"/>
                </a:cxn>
                <a:cxn ang="0">
                  <a:pos x="0" y="200"/>
                </a:cxn>
                <a:cxn ang="0">
                  <a:pos x="37" y="136"/>
                </a:cxn>
                <a:cxn ang="0">
                  <a:pos x="66" y="136"/>
                </a:cxn>
                <a:cxn ang="0">
                  <a:pos x="89" y="104"/>
                </a:cxn>
                <a:cxn ang="0">
                  <a:pos x="22" y="96"/>
                </a:cxn>
                <a:cxn ang="0">
                  <a:pos x="15" y="72"/>
                </a:cxn>
                <a:cxn ang="0">
                  <a:pos x="7" y="48"/>
                </a:cxn>
                <a:cxn ang="0">
                  <a:pos x="22" y="32"/>
                </a:cxn>
                <a:cxn ang="0">
                  <a:pos x="52" y="48"/>
                </a:cxn>
                <a:cxn ang="0">
                  <a:pos x="37" y="64"/>
                </a:cxn>
                <a:cxn ang="0">
                  <a:pos x="66" y="64"/>
                </a:cxn>
                <a:cxn ang="0">
                  <a:pos x="103" y="56"/>
                </a:cxn>
                <a:cxn ang="0">
                  <a:pos x="103" y="16"/>
                </a:cxn>
                <a:cxn ang="0">
                  <a:pos x="111" y="0"/>
                </a:cxn>
                <a:cxn ang="0">
                  <a:pos x="140" y="32"/>
                </a:cxn>
                <a:cxn ang="0">
                  <a:pos x="170" y="32"/>
                </a:cxn>
                <a:cxn ang="0">
                  <a:pos x="192" y="56"/>
                </a:cxn>
                <a:cxn ang="0">
                  <a:pos x="185" y="96"/>
                </a:cxn>
                <a:cxn ang="0">
                  <a:pos x="163" y="120"/>
                </a:cxn>
                <a:cxn ang="0">
                  <a:pos x="170" y="152"/>
                </a:cxn>
                <a:cxn ang="0">
                  <a:pos x="185" y="160"/>
                </a:cxn>
                <a:cxn ang="0">
                  <a:pos x="185" y="192"/>
                </a:cxn>
                <a:cxn ang="0">
                  <a:pos x="140" y="192"/>
                </a:cxn>
                <a:cxn ang="0">
                  <a:pos x="111" y="168"/>
                </a:cxn>
                <a:cxn ang="0">
                  <a:pos x="96" y="208"/>
                </a:cxn>
                <a:cxn ang="0">
                  <a:pos x="111" y="256"/>
                </a:cxn>
                <a:cxn ang="0">
                  <a:pos x="59" y="240"/>
                </a:cxn>
                <a:cxn ang="0">
                  <a:pos x="59" y="264"/>
                </a:cxn>
                <a:cxn ang="0">
                  <a:pos x="22" y="264"/>
                </a:cxn>
                <a:cxn ang="0">
                  <a:pos x="37" y="248"/>
                </a:cxn>
                <a:cxn ang="0">
                  <a:pos x="22" y="232"/>
                </a:cxn>
                <a:cxn ang="0">
                  <a:pos x="0" y="232"/>
                </a:cxn>
              </a:cxnLst>
              <a:rect l="0" t="0" r="r" b="b"/>
              <a:pathLst>
                <a:path w="193" h="265">
                  <a:moveTo>
                    <a:pt x="0" y="232"/>
                  </a:moveTo>
                  <a:lnTo>
                    <a:pt x="0" y="200"/>
                  </a:lnTo>
                  <a:lnTo>
                    <a:pt x="37" y="136"/>
                  </a:lnTo>
                  <a:lnTo>
                    <a:pt x="66" y="136"/>
                  </a:lnTo>
                  <a:lnTo>
                    <a:pt x="89" y="104"/>
                  </a:lnTo>
                  <a:lnTo>
                    <a:pt x="22" y="96"/>
                  </a:lnTo>
                  <a:lnTo>
                    <a:pt x="15" y="72"/>
                  </a:lnTo>
                  <a:lnTo>
                    <a:pt x="7" y="48"/>
                  </a:lnTo>
                  <a:lnTo>
                    <a:pt x="22" y="32"/>
                  </a:lnTo>
                  <a:lnTo>
                    <a:pt x="52" y="48"/>
                  </a:lnTo>
                  <a:lnTo>
                    <a:pt x="37" y="64"/>
                  </a:lnTo>
                  <a:lnTo>
                    <a:pt x="66" y="64"/>
                  </a:lnTo>
                  <a:lnTo>
                    <a:pt x="103" y="56"/>
                  </a:lnTo>
                  <a:lnTo>
                    <a:pt x="103" y="16"/>
                  </a:lnTo>
                  <a:lnTo>
                    <a:pt x="111" y="0"/>
                  </a:lnTo>
                  <a:lnTo>
                    <a:pt x="140" y="32"/>
                  </a:lnTo>
                  <a:lnTo>
                    <a:pt x="170" y="32"/>
                  </a:lnTo>
                  <a:lnTo>
                    <a:pt x="192" y="56"/>
                  </a:lnTo>
                  <a:lnTo>
                    <a:pt x="185" y="96"/>
                  </a:lnTo>
                  <a:lnTo>
                    <a:pt x="163" y="120"/>
                  </a:lnTo>
                  <a:lnTo>
                    <a:pt x="170" y="152"/>
                  </a:lnTo>
                  <a:lnTo>
                    <a:pt x="185" y="160"/>
                  </a:lnTo>
                  <a:lnTo>
                    <a:pt x="185" y="192"/>
                  </a:lnTo>
                  <a:lnTo>
                    <a:pt x="140" y="192"/>
                  </a:lnTo>
                  <a:lnTo>
                    <a:pt x="111" y="168"/>
                  </a:lnTo>
                  <a:lnTo>
                    <a:pt x="96" y="208"/>
                  </a:lnTo>
                  <a:lnTo>
                    <a:pt x="111" y="256"/>
                  </a:lnTo>
                  <a:lnTo>
                    <a:pt x="59" y="240"/>
                  </a:lnTo>
                  <a:lnTo>
                    <a:pt x="59" y="264"/>
                  </a:lnTo>
                  <a:lnTo>
                    <a:pt x="22" y="264"/>
                  </a:lnTo>
                  <a:lnTo>
                    <a:pt x="37" y="248"/>
                  </a:lnTo>
                  <a:lnTo>
                    <a:pt x="22" y="232"/>
                  </a:lnTo>
                  <a:lnTo>
                    <a:pt x="0" y="232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 rot="704206">
              <a:off x="2120900" y="3684588"/>
              <a:ext cx="434975" cy="631825"/>
            </a:xfrm>
            <a:custGeom>
              <a:avLst/>
              <a:gdLst/>
              <a:ahLst/>
              <a:cxnLst>
                <a:cxn ang="0">
                  <a:pos x="126" y="320"/>
                </a:cxn>
                <a:cxn ang="0">
                  <a:pos x="118" y="320"/>
                </a:cxn>
                <a:cxn ang="0">
                  <a:pos x="96" y="344"/>
                </a:cxn>
                <a:cxn ang="0">
                  <a:pos x="81" y="352"/>
                </a:cxn>
                <a:cxn ang="0">
                  <a:pos x="74" y="336"/>
                </a:cxn>
                <a:cxn ang="0">
                  <a:pos x="59" y="328"/>
                </a:cxn>
                <a:cxn ang="0">
                  <a:pos x="37" y="336"/>
                </a:cxn>
                <a:cxn ang="0">
                  <a:pos x="30" y="320"/>
                </a:cxn>
                <a:cxn ang="0">
                  <a:pos x="30" y="288"/>
                </a:cxn>
                <a:cxn ang="0">
                  <a:pos x="44" y="272"/>
                </a:cxn>
                <a:cxn ang="0">
                  <a:pos x="30" y="256"/>
                </a:cxn>
                <a:cxn ang="0">
                  <a:pos x="15" y="272"/>
                </a:cxn>
                <a:cxn ang="0">
                  <a:pos x="7" y="240"/>
                </a:cxn>
                <a:cxn ang="0">
                  <a:pos x="15" y="208"/>
                </a:cxn>
                <a:cxn ang="0">
                  <a:pos x="0" y="168"/>
                </a:cxn>
                <a:cxn ang="0">
                  <a:pos x="0" y="104"/>
                </a:cxn>
                <a:cxn ang="0">
                  <a:pos x="22" y="80"/>
                </a:cxn>
                <a:cxn ang="0">
                  <a:pos x="15" y="56"/>
                </a:cxn>
                <a:cxn ang="0">
                  <a:pos x="52" y="56"/>
                </a:cxn>
                <a:cxn ang="0">
                  <a:pos x="59" y="24"/>
                </a:cxn>
                <a:cxn ang="0">
                  <a:pos x="96" y="0"/>
                </a:cxn>
                <a:cxn ang="0">
                  <a:pos x="103" y="0"/>
                </a:cxn>
                <a:cxn ang="0">
                  <a:pos x="103" y="16"/>
                </a:cxn>
                <a:cxn ang="0">
                  <a:pos x="118" y="24"/>
                </a:cxn>
                <a:cxn ang="0">
                  <a:pos x="118" y="40"/>
                </a:cxn>
                <a:cxn ang="0">
                  <a:pos x="148" y="40"/>
                </a:cxn>
                <a:cxn ang="0">
                  <a:pos x="148" y="56"/>
                </a:cxn>
                <a:cxn ang="0">
                  <a:pos x="170" y="64"/>
                </a:cxn>
                <a:cxn ang="0">
                  <a:pos x="185" y="88"/>
                </a:cxn>
                <a:cxn ang="0">
                  <a:pos x="229" y="104"/>
                </a:cxn>
                <a:cxn ang="0">
                  <a:pos x="229" y="144"/>
                </a:cxn>
                <a:cxn ang="0">
                  <a:pos x="192" y="152"/>
                </a:cxn>
                <a:cxn ang="0">
                  <a:pos x="163" y="152"/>
                </a:cxn>
                <a:cxn ang="0">
                  <a:pos x="177" y="136"/>
                </a:cxn>
                <a:cxn ang="0">
                  <a:pos x="148" y="120"/>
                </a:cxn>
                <a:cxn ang="0">
                  <a:pos x="133" y="136"/>
                </a:cxn>
                <a:cxn ang="0">
                  <a:pos x="140" y="160"/>
                </a:cxn>
                <a:cxn ang="0">
                  <a:pos x="148" y="184"/>
                </a:cxn>
                <a:cxn ang="0">
                  <a:pos x="214" y="192"/>
                </a:cxn>
                <a:cxn ang="0">
                  <a:pos x="192" y="224"/>
                </a:cxn>
                <a:cxn ang="0">
                  <a:pos x="163" y="224"/>
                </a:cxn>
                <a:cxn ang="0">
                  <a:pos x="126" y="288"/>
                </a:cxn>
                <a:cxn ang="0">
                  <a:pos x="126" y="320"/>
                </a:cxn>
              </a:cxnLst>
              <a:rect l="0" t="0" r="r" b="b"/>
              <a:pathLst>
                <a:path w="230" h="353">
                  <a:moveTo>
                    <a:pt x="126" y="320"/>
                  </a:moveTo>
                  <a:lnTo>
                    <a:pt x="118" y="320"/>
                  </a:lnTo>
                  <a:lnTo>
                    <a:pt x="96" y="344"/>
                  </a:lnTo>
                  <a:lnTo>
                    <a:pt x="81" y="352"/>
                  </a:lnTo>
                  <a:lnTo>
                    <a:pt x="74" y="336"/>
                  </a:lnTo>
                  <a:lnTo>
                    <a:pt x="59" y="328"/>
                  </a:lnTo>
                  <a:lnTo>
                    <a:pt x="37" y="336"/>
                  </a:lnTo>
                  <a:lnTo>
                    <a:pt x="30" y="320"/>
                  </a:lnTo>
                  <a:lnTo>
                    <a:pt x="30" y="288"/>
                  </a:lnTo>
                  <a:lnTo>
                    <a:pt x="44" y="272"/>
                  </a:lnTo>
                  <a:lnTo>
                    <a:pt x="30" y="256"/>
                  </a:lnTo>
                  <a:lnTo>
                    <a:pt x="15" y="272"/>
                  </a:lnTo>
                  <a:lnTo>
                    <a:pt x="7" y="240"/>
                  </a:lnTo>
                  <a:lnTo>
                    <a:pt x="15" y="208"/>
                  </a:lnTo>
                  <a:lnTo>
                    <a:pt x="0" y="168"/>
                  </a:lnTo>
                  <a:lnTo>
                    <a:pt x="0" y="104"/>
                  </a:lnTo>
                  <a:lnTo>
                    <a:pt x="22" y="80"/>
                  </a:lnTo>
                  <a:lnTo>
                    <a:pt x="15" y="56"/>
                  </a:lnTo>
                  <a:lnTo>
                    <a:pt x="52" y="56"/>
                  </a:lnTo>
                  <a:lnTo>
                    <a:pt x="59" y="24"/>
                  </a:lnTo>
                  <a:lnTo>
                    <a:pt x="96" y="0"/>
                  </a:lnTo>
                  <a:lnTo>
                    <a:pt x="103" y="0"/>
                  </a:lnTo>
                  <a:lnTo>
                    <a:pt x="103" y="16"/>
                  </a:lnTo>
                  <a:lnTo>
                    <a:pt x="118" y="24"/>
                  </a:lnTo>
                  <a:lnTo>
                    <a:pt x="118" y="40"/>
                  </a:lnTo>
                  <a:lnTo>
                    <a:pt x="148" y="40"/>
                  </a:lnTo>
                  <a:lnTo>
                    <a:pt x="148" y="56"/>
                  </a:lnTo>
                  <a:lnTo>
                    <a:pt x="170" y="64"/>
                  </a:lnTo>
                  <a:lnTo>
                    <a:pt x="185" y="88"/>
                  </a:lnTo>
                  <a:lnTo>
                    <a:pt x="229" y="104"/>
                  </a:lnTo>
                  <a:lnTo>
                    <a:pt x="229" y="144"/>
                  </a:lnTo>
                  <a:lnTo>
                    <a:pt x="192" y="152"/>
                  </a:lnTo>
                  <a:lnTo>
                    <a:pt x="163" y="152"/>
                  </a:lnTo>
                  <a:lnTo>
                    <a:pt x="177" y="136"/>
                  </a:lnTo>
                  <a:lnTo>
                    <a:pt x="148" y="120"/>
                  </a:lnTo>
                  <a:lnTo>
                    <a:pt x="133" y="136"/>
                  </a:lnTo>
                  <a:lnTo>
                    <a:pt x="140" y="160"/>
                  </a:lnTo>
                  <a:lnTo>
                    <a:pt x="148" y="184"/>
                  </a:lnTo>
                  <a:lnTo>
                    <a:pt x="214" y="192"/>
                  </a:lnTo>
                  <a:lnTo>
                    <a:pt x="192" y="224"/>
                  </a:lnTo>
                  <a:lnTo>
                    <a:pt x="163" y="224"/>
                  </a:lnTo>
                  <a:lnTo>
                    <a:pt x="126" y="288"/>
                  </a:lnTo>
                  <a:lnTo>
                    <a:pt x="126" y="32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 rot="704206">
              <a:off x="1782763" y="3800475"/>
              <a:ext cx="657225" cy="673100"/>
            </a:xfrm>
            <a:custGeom>
              <a:avLst/>
              <a:gdLst/>
              <a:ahLst/>
              <a:cxnLst>
                <a:cxn ang="0">
                  <a:pos x="288" y="232"/>
                </a:cxn>
                <a:cxn ang="0">
                  <a:pos x="310" y="232"/>
                </a:cxn>
                <a:cxn ang="0">
                  <a:pos x="325" y="248"/>
                </a:cxn>
                <a:cxn ang="0">
                  <a:pos x="310" y="264"/>
                </a:cxn>
                <a:cxn ang="0">
                  <a:pos x="347" y="336"/>
                </a:cxn>
                <a:cxn ang="0">
                  <a:pos x="318" y="376"/>
                </a:cxn>
                <a:cxn ang="0">
                  <a:pos x="281" y="336"/>
                </a:cxn>
                <a:cxn ang="0">
                  <a:pos x="251" y="352"/>
                </a:cxn>
                <a:cxn ang="0">
                  <a:pos x="229" y="288"/>
                </a:cxn>
                <a:cxn ang="0">
                  <a:pos x="192" y="288"/>
                </a:cxn>
                <a:cxn ang="0">
                  <a:pos x="177" y="272"/>
                </a:cxn>
                <a:cxn ang="0">
                  <a:pos x="111" y="272"/>
                </a:cxn>
                <a:cxn ang="0">
                  <a:pos x="118" y="248"/>
                </a:cxn>
                <a:cxn ang="0">
                  <a:pos x="81" y="208"/>
                </a:cxn>
                <a:cxn ang="0">
                  <a:pos x="74" y="168"/>
                </a:cxn>
                <a:cxn ang="0">
                  <a:pos x="44" y="168"/>
                </a:cxn>
                <a:cxn ang="0">
                  <a:pos x="52" y="144"/>
                </a:cxn>
                <a:cxn ang="0">
                  <a:pos x="15" y="136"/>
                </a:cxn>
                <a:cxn ang="0">
                  <a:pos x="0" y="112"/>
                </a:cxn>
                <a:cxn ang="0">
                  <a:pos x="30" y="112"/>
                </a:cxn>
                <a:cxn ang="0">
                  <a:pos x="44" y="80"/>
                </a:cxn>
                <a:cxn ang="0">
                  <a:pos x="81" y="72"/>
                </a:cxn>
                <a:cxn ang="0">
                  <a:pos x="89" y="40"/>
                </a:cxn>
                <a:cxn ang="0">
                  <a:pos x="111" y="32"/>
                </a:cxn>
                <a:cxn ang="0">
                  <a:pos x="133" y="0"/>
                </a:cxn>
                <a:cxn ang="0">
                  <a:pos x="162" y="16"/>
                </a:cxn>
                <a:cxn ang="0">
                  <a:pos x="162" y="80"/>
                </a:cxn>
                <a:cxn ang="0">
                  <a:pos x="177" y="120"/>
                </a:cxn>
                <a:cxn ang="0">
                  <a:pos x="170" y="152"/>
                </a:cxn>
                <a:cxn ang="0">
                  <a:pos x="177" y="184"/>
                </a:cxn>
                <a:cxn ang="0">
                  <a:pos x="192" y="168"/>
                </a:cxn>
                <a:cxn ang="0">
                  <a:pos x="207" y="184"/>
                </a:cxn>
                <a:cxn ang="0">
                  <a:pos x="192" y="200"/>
                </a:cxn>
                <a:cxn ang="0">
                  <a:pos x="192" y="232"/>
                </a:cxn>
                <a:cxn ang="0">
                  <a:pos x="199" y="248"/>
                </a:cxn>
                <a:cxn ang="0">
                  <a:pos x="222" y="240"/>
                </a:cxn>
                <a:cxn ang="0">
                  <a:pos x="236" y="248"/>
                </a:cxn>
                <a:cxn ang="0">
                  <a:pos x="244" y="264"/>
                </a:cxn>
                <a:cxn ang="0">
                  <a:pos x="258" y="256"/>
                </a:cxn>
                <a:cxn ang="0">
                  <a:pos x="281" y="232"/>
                </a:cxn>
                <a:cxn ang="0">
                  <a:pos x="288" y="232"/>
                </a:cxn>
              </a:cxnLst>
              <a:rect l="0" t="0" r="r" b="b"/>
              <a:pathLst>
                <a:path w="348" h="377">
                  <a:moveTo>
                    <a:pt x="288" y="232"/>
                  </a:moveTo>
                  <a:lnTo>
                    <a:pt x="310" y="232"/>
                  </a:lnTo>
                  <a:lnTo>
                    <a:pt x="325" y="248"/>
                  </a:lnTo>
                  <a:lnTo>
                    <a:pt x="310" y="264"/>
                  </a:lnTo>
                  <a:lnTo>
                    <a:pt x="347" y="336"/>
                  </a:lnTo>
                  <a:lnTo>
                    <a:pt x="318" y="376"/>
                  </a:lnTo>
                  <a:lnTo>
                    <a:pt x="281" y="336"/>
                  </a:lnTo>
                  <a:lnTo>
                    <a:pt x="251" y="352"/>
                  </a:lnTo>
                  <a:lnTo>
                    <a:pt x="229" y="288"/>
                  </a:lnTo>
                  <a:lnTo>
                    <a:pt x="192" y="288"/>
                  </a:lnTo>
                  <a:lnTo>
                    <a:pt x="177" y="272"/>
                  </a:lnTo>
                  <a:lnTo>
                    <a:pt x="111" y="272"/>
                  </a:lnTo>
                  <a:lnTo>
                    <a:pt x="118" y="248"/>
                  </a:lnTo>
                  <a:lnTo>
                    <a:pt x="81" y="208"/>
                  </a:lnTo>
                  <a:lnTo>
                    <a:pt x="74" y="168"/>
                  </a:lnTo>
                  <a:lnTo>
                    <a:pt x="44" y="168"/>
                  </a:lnTo>
                  <a:lnTo>
                    <a:pt x="52" y="144"/>
                  </a:lnTo>
                  <a:lnTo>
                    <a:pt x="15" y="136"/>
                  </a:lnTo>
                  <a:lnTo>
                    <a:pt x="0" y="112"/>
                  </a:lnTo>
                  <a:lnTo>
                    <a:pt x="30" y="112"/>
                  </a:lnTo>
                  <a:lnTo>
                    <a:pt x="44" y="80"/>
                  </a:lnTo>
                  <a:lnTo>
                    <a:pt x="81" y="72"/>
                  </a:lnTo>
                  <a:lnTo>
                    <a:pt x="89" y="40"/>
                  </a:lnTo>
                  <a:lnTo>
                    <a:pt x="111" y="32"/>
                  </a:lnTo>
                  <a:lnTo>
                    <a:pt x="133" y="0"/>
                  </a:lnTo>
                  <a:lnTo>
                    <a:pt x="162" y="16"/>
                  </a:lnTo>
                  <a:lnTo>
                    <a:pt x="162" y="80"/>
                  </a:lnTo>
                  <a:lnTo>
                    <a:pt x="177" y="120"/>
                  </a:lnTo>
                  <a:lnTo>
                    <a:pt x="170" y="152"/>
                  </a:lnTo>
                  <a:lnTo>
                    <a:pt x="177" y="184"/>
                  </a:lnTo>
                  <a:lnTo>
                    <a:pt x="192" y="168"/>
                  </a:lnTo>
                  <a:lnTo>
                    <a:pt x="207" y="184"/>
                  </a:lnTo>
                  <a:lnTo>
                    <a:pt x="192" y="200"/>
                  </a:lnTo>
                  <a:lnTo>
                    <a:pt x="192" y="232"/>
                  </a:lnTo>
                  <a:lnTo>
                    <a:pt x="199" y="248"/>
                  </a:lnTo>
                  <a:lnTo>
                    <a:pt x="222" y="240"/>
                  </a:lnTo>
                  <a:lnTo>
                    <a:pt x="236" y="248"/>
                  </a:lnTo>
                  <a:lnTo>
                    <a:pt x="244" y="264"/>
                  </a:lnTo>
                  <a:lnTo>
                    <a:pt x="258" y="256"/>
                  </a:lnTo>
                  <a:lnTo>
                    <a:pt x="281" y="232"/>
                  </a:lnTo>
                  <a:lnTo>
                    <a:pt x="288" y="232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 rot="704206">
              <a:off x="1765300" y="2481263"/>
              <a:ext cx="658812" cy="573088"/>
            </a:xfrm>
            <a:custGeom>
              <a:avLst/>
              <a:gdLst/>
              <a:ahLst/>
              <a:cxnLst>
                <a:cxn ang="0">
                  <a:pos x="22" y="144"/>
                </a:cxn>
                <a:cxn ang="0">
                  <a:pos x="15" y="128"/>
                </a:cxn>
                <a:cxn ang="0">
                  <a:pos x="0" y="112"/>
                </a:cxn>
                <a:cxn ang="0">
                  <a:pos x="7" y="80"/>
                </a:cxn>
                <a:cxn ang="0">
                  <a:pos x="44" y="80"/>
                </a:cxn>
                <a:cxn ang="0">
                  <a:pos x="52" y="48"/>
                </a:cxn>
                <a:cxn ang="0">
                  <a:pos x="111" y="0"/>
                </a:cxn>
                <a:cxn ang="0">
                  <a:pos x="133" y="0"/>
                </a:cxn>
                <a:cxn ang="0">
                  <a:pos x="170" y="40"/>
                </a:cxn>
                <a:cxn ang="0">
                  <a:pos x="155" y="48"/>
                </a:cxn>
                <a:cxn ang="0">
                  <a:pos x="162" y="96"/>
                </a:cxn>
                <a:cxn ang="0">
                  <a:pos x="214" y="152"/>
                </a:cxn>
                <a:cxn ang="0">
                  <a:pos x="244" y="152"/>
                </a:cxn>
                <a:cxn ang="0">
                  <a:pos x="251" y="176"/>
                </a:cxn>
                <a:cxn ang="0">
                  <a:pos x="281" y="184"/>
                </a:cxn>
                <a:cxn ang="0">
                  <a:pos x="332" y="216"/>
                </a:cxn>
                <a:cxn ang="0">
                  <a:pos x="347" y="248"/>
                </a:cxn>
                <a:cxn ang="0">
                  <a:pos x="347" y="264"/>
                </a:cxn>
                <a:cxn ang="0">
                  <a:pos x="325" y="288"/>
                </a:cxn>
                <a:cxn ang="0">
                  <a:pos x="318" y="312"/>
                </a:cxn>
                <a:cxn ang="0">
                  <a:pos x="258" y="320"/>
                </a:cxn>
                <a:cxn ang="0">
                  <a:pos x="177" y="240"/>
                </a:cxn>
                <a:cxn ang="0">
                  <a:pos x="126" y="248"/>
                </a:cxn>
                <a:cxn ang="0">
                  <a:pos x="103" y="240"/>
                </a:cxn>
                <a:cxn ang="0">
                  <a:pos x="103" y="216"/>
                </a:cxn>
                <a:cxn ang="0">
                  <a:pos x="118" y="200"/>
                </a:cxn>
                <a:cxn ang="0">
                  <a:pos x="111" y="184"/>
                </a:cxn>
                <a:cxn ang="0">
                  <a:pos x="37" y="184"/>
                </a:cxn>
                <a:cxn ang="0">
                  <a:pos x="37" y="144"/>
                </a:cxn>
                <a:cxn ang="0">
                  <a:pos x="22" y="144"/>
                </a:cxn>
              </a:cxnLst>
              <a:rect l="0" t="0" r="r" b="b"/>
              <a:pathLst>
                <a:path w="348" h="321">
                  <a:moveTo>
                    <a:pt x="22" y="144"/>
                  </a:moveTo>
                  <a:lnTo>
                    <a:pt x="15" y="128"/>
                  </a:lnTo>
                  <a:lnTo>
                    <a:pt x="0" y="112"/>
                  </a:lnTo>
                  <a:lnTo>
                    <a:pt x="7" y="80"/>
                  </a:lnTo>
                  <a:lnTo>
                    <a:pt x="44" y="80"/>
                  </a:lnTo>
                  <a:lnTo>
                    <a:pt x="52" y="48"/>
                  </a:lnTo>
                  <a:lnTo>
                    <a:pt x="111" y="0"/>
                  </a:lnTo>
                  <a:lnTo>
                    <a:pt x="133" y="0"/>
                  </a:lnTo>
                  <a:lnTo>
                    <a:pt x="170" y="40"/>
                  </a:lnTo>
                  <a:lnTo>
                    <a:pt x="155" y="48"/>
                  </a:lnTo>
                  <a:lnTo>
                    <a:pt x="162" y="96"/>
                  </a:lnTo>
                  <a:lnTo>
                    <a:pt x="214" y="152"/>
                  </a:lnTo>
                  <a:lnTo>
                    <a:pt x="244" y="152"/>
                  </a:lnTo>
                  <a:lnTo>
                    <a:pt x="251" y="176"/>
                  </a:lnTo>
                  <a:lnTo>
                    <a:pt x="281" y="184"/>
                  </a:lnTo>
                  <a:lnTo>
                    <a:pt x="332" y="216"/>
                  </a:lnTo>
                  <a:lnTo>
                    <a:pt x="347" y="248"/>
                  </a:lnTo>
                  <a:lnTo>
                    <a:pt x="347" y="264"/>
                  </a:lnTo>
                  <a:lnTo>
                    <a:pt x="325" y="288"/>
                  </a:lnTo>
                  <a:lnTo>
                    <a:pt x="318" y="312"/>
                  </a:lnTo>
                  <a:lnTo>
                    <a:pt x="258" y="320"/>
                  </a:lnTo>
                  <a:lnTo>
                    <a:pt x="177" y="240"/>
                  </a:lnTo>
                  <a:lnTo>
                    <a:pt x="126" y="248"/>
                  </a:lnTo>
                  <a:lnTo>
                    <a:pt x="103" y="240"/>
                  </a:lnTo>
                  <a:lnTo>
                    <a:pt x="103" y="216"/>
                  </a:lnTo>
                  <a:lnTo>
                    <a:pt x="118" y="200"/>
                  </a:lnTo>
                  <a:lnTo>
                    <a:pt x="111" y="184"/>
                  </a:lnTo>
                  <a:lnTo>
                    <a:pt x="37" y="184"/>
                  </a:lnTo>
                  <a:lnTo>
                    <a:pt x="37" y="144"/>
                  </a:lnTo>
                  <a:lnTo>
                    <a:pt x="22" y="14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 rot="704206">
              <a:off x="2066925" y="2986088"/>
              <a:ext cx="547687" cy="631825"/>
            </a:xfrm>
            <a:custGeom>
              <a:avLst/>
              <a:gdLst/>
              <a:ahLst/>
              <a:cxnLst>
                <a:cxn ang="0">
                  <a:pos x="251" y="256"/>
                </a:cxn>
                <a:cxn ang="0">
                  <a:pos x="229" y="264"/>
                </a:cxn>
                <a:cxn ang="0">
                  <a:pos x="214" y="264"/>
                </a:cxn>
                <a:cxn ang="0">
                  <a:pos x="199" y="240"/>
                </a:cxn>
                <a:cxn ang="0">
                  <a:pos x="177" y="232"/>
                </a:cxn>
                <a:cxn ang="0">
                  <a:pos x="163" y="272"/>
                </a:cxn>
                <a:cxn ang="0">
                  <a:pos x="133" y="280"/>
                </a:cxn>
                <a:cxn ang="0">
                  <a:pos x="126" y="312"/>
                </a:cxn>
                <a:cxn ang="0">
                  <a:pos x="96" y="352"/>
                </a:cxn>
                <a:cxn ang="0">
                  <a:pos x="89" y="312"/>
                </a:cxn>
                <a:cxn ang="0">
                  <a:pos x="81" y="304"/>
                </a:cxn>
                <a:cxn ang="0">
                  <a:pos x="81" y="296"/>
                </a:cxn>
                <a:cxn ang="0">
                  <a:pos x="74" y="272"/>
                </a:cxn>
                <a:cxn ang="0">
                  <a:pos x="81" y="248"/>
                </a:cxn>
                <a:cxn ang="0">
                  <a:pos x="37" y="240"/>
                </a:cxn>
                <a:cxn ang="0">
                  <a:pos x="0" y="216"/>
                </a:cxn>
                <a:cxn ang="0">
                  <a:pos x="0" y="208"/>
                </a:cxn>
                <a:cxn ang="0">
                  <a:pos x="7" y="184"/>
                </a:cxn>
                <a:cxn ang="0">
                  <a:pos x="44" y="192"/>
                </a:cxn>
                <a:cxn ang="0">
                  <a:pos x="59" y="168"/>
                </a:cxn>
                <a:cxn ang="0">
                  <a:pos x="37" y="136"/>
                </a:cxn>
                <a:cxn ang="0">
                  <a:pos x="59" y="120"/>
                </a:cxn>
                <a:cxn ang="0">
                  <a:pos x="89" y="120"/>
                </a:cxn>
                <a:cxn ang="0">
                  <a:pos x="103" y="64"/>
                </a:cxn>
                <a:cxn ang="0">
                  <a:pos x="111" y="40"/>
                </a:cxn>
                <a:cxn ang="0">
                  <a:pos x="133" y="16"/>
                </a:cxn>
                <a:cxn ang="0">
                  <a:pos x="133" y="0"/>
                </a:cxn>
                <a:cxn ang="0">
                  <a:pos x="170" y="8"/>
                </a:cxn>
                <a:cxn ang="0">
                  <a:pos x="170" y="40"/>
                </a:cxn>
                <a:cxn ang="0">
                  <a:pos x="140" y="88"/>
                </a:cxn>
                <a:cxn ang="0">
                  <a:pos x="148" y="144"/>
                </a:cxn>
                <a:cxn ang="0">
                  <a:pos x="163" y="144"/>
                </a:cxn>
                <a:cxn ang="0">
                  <a:pos x="177" y="128"/>
                </a:cxn>
                <a:cxn ang="0">
                  <a:pos x="214" y="128"/>
                </a:cxn>
                <a:cxn ang="0">
                  <a:pos x="229" y="136"/>
                </a:cxn>
                <a:cxn ang="0">
                  <a:pos x="259" y="136"/>
                </a:cxn>
                <a:cxn ang="0">
                  <a:pos x="259" y="144"/>
                </a:cxn>
                <a:cxn ang="0">
                  <a:pos x="288" y="160"/>
                </a:cxn>
                <a:cxn ang="0">
                  <a:pos x="259" y="192"/>
                </a:cxn>
                <a:cxn ang="0">
                  <a:pos x="251" y="256"/>
                </a:cxn>
              </a:cxnLst>
              <a:rect l="0" t="0" r="r" b="b"/>
              <a:pathLst>
                <a:path w="289" h="353">
                  <a:moveTo>
                    <a:pt x="251" y="256"/>
                  </a:moveTo>
                  <a:lnTo>
                    <a:pt x="229" y="264"/>
                  </a:lnTo>
                  <a:lnTo>
                    <a:pt x="214" y="264"/>
                  </a:lnTo>
                  <a:lnTo>
                    <a:pt x="199" y="240"/>
                  </a:lnTo>
                  <a:lnTo>
                    <a:pt x="177" y="232"/>
                  </a:lnTo>
                  <a:lnTo>
                    <a:pt x="163" y="272"/>
                  </a:lnTo>
                  <a:lnTo>
                    <a:pt x="133" y="280"/>
                  </a:lnTo>
                  <a:lnTo>
                    <a:pt x="126" y="312"/>
                  </a:lnTo>
                  <a:lnTo>
                    <a:pt x="96" y="352"/>
                  </a:lnTo>
                  <a:lnTo>
                    <a:pt x="89" y="312"/>
                  </a:lnTo>
                  <a:lnTo>
                    <a:pt x="81" y="304"/>
                  </a:lnTo>
                  <a:lnTo>
                    <a:pt x="81" y="296"/>
                  </a:lnTo>
                  <a:lnTo>
                    <a:pt x="74" y="272"/>
                  </a:lnTo>
                  <a:lnTo>
                    <a:pt x="81" y="248"/>
                  </a:lnTo>
                  <a:lnTo>
                    <a:pt x="37" y="240"/>
                  </a:lnTo>
                  <a:lnTo>
                    <a:pt x="0" y="216"/>
                  </a:lnTo>
                  <a:lnTo>
                    <a:pt x="0" y="208"/>
                  </a:lnTo>
                  <a:lnTo>
                    <a:pt x="7" y="184"/>
                  </a:lnTo>
                  <a:lnTo>
                    <a:pt x="44" y="192"/>
                  </a:lnTo>
                  <a:lnTo>
                    <a:pt x="59" y="168"/>
                  </a:lnTo>
                  <a:lnTo>
                    <a:pt x="37" y="136"/>
                  </a:lnTo>
                  <a:lnTo>
                    <a:pt x="59" y="120"/>
                  </a:lnTo>
                  <a:lnTo>
                    <a:pt x="89" y="120"/>
                  </a:lnTo>
                  <a:lnTo>
                    <a:pt x="103" y="64"/>
                  </a:lnTo>
                  <a:lnTo>
                    <a:pt x="111" y="40"/>
                  </a:lnTo>
                  <a:lnTo>
                    <a:pt x="133" y="16"/>
                  </a:lnTo>
                  <a:lnTo>
                    <a:pt x="133" y="0"/>
                  </a:lnTo>
                  <a:lnTo>
                    <a:pt x="170" y="8"/>
                  </a:lnTo>
                  <a:lnTo>
                    <a:pt x="170" y="40"/>
                  </a:lnTo>
                  <a:lnTo>
                    <a:pt x="140" y="88"/>
                  </a:lnTo>
                  <a:lnTo>
                    <a:pt x="148" y="144"/>
                  </a:lnTo>
                  <a:lnTo>
                    <a:pt x="163" y="144"/>
                  </a:lnTo>
                  <a:lnTo>
                    <a:pt x="177" y="128"/>
                  </a:lnTo>
                  <a:lnTo>
                    <a:pt x="214" y="128"/>
                  </a:lnTo>
                  <a:lnTo>
                    <a:pt x="229" y="136"/>
                  </a:lnTo>
                  <a:lnTo>
                    <a:pt x="259" y="136"/>
                  </a:lnTo>
                  <a:lnTo>
                    <a:pt x="259" y="144"/>
                  </a:lnTo>
                  <a:lnTo>
                    <a:pt x="288" y="160"/>
                  </a:lnTo>
                  <a:lnTo>
                    <a:pt x="259" y="192"/>
                  </a:lnTo>
                  <a:lnTo>
                    <a:pt x="251" y="256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 rot="704206">
              <a:off x="2197100" y="3403600"/>
              <a:ext cx="265112" cy="330200"/>
            </a:xfrm>
            <a:custGeom>
              <a:avLst/>
              <a:gdLst/>
              <a:ahLst/>
              <a:cxnLst>
                <a:cxn ang="0">
                  <a:pos x="133" y="32"/>
                </a:cxn>
                <a:cxn ang="0">
                  <a:pos x="140" y="64"/>
                </a:cxn>
                <a:cxn ang="0">
                  <a:pos x="125" y="80"/>
                </a:cxn>
                <a:cxn ang="0">
                  <a:pos x="125" y="112"/>
                </a:cxn>
                <a:cxn ang="0">
                  <a:pos x="81" y="128"/>
                </a:cxn>
                <a:cxn ang="0">
                  <a:pos x="103" y="152"/>
                </a:cxn>
                <a:cxn ang="0">
                  <a:pos x="66" y="176"/>
                </a:cxn>
                <a:cxn ang="0">
                  <a:pos x="59" y="184"/>
                </a:cxn>
                <a:cxn ang="0">
                  <a:pos x="59" y="136"/>
                </a:cxn>
                <a:cxn ang="0">
                  <a:pos x="37" y="136"/>
                </a:cxn>
                <a:cxn ang="0">
                  <a:pos x="29" y="152"/>
                </a:cxn>
                <a:cxn ang="0">
                  <a:pos x="0" y="120"/>
                </a:cxn>
                <a:cxn ang="0">
                  <a:pos x="29" y="80"/>
                </a:cxn>
                <a:cxn ang="0">
                  <a:pos x="37" y="48"/>
                </a:cxn>
                <a:cxn ang="0">
                  <a:pos x="66" y="40"/>
                </a:cxn>
                <a:cxn ang="0">
                  <a:pos x="81" y="0"/>
                </a:cxn>
                <a:cxn ang="0">
                  <a:pos x="103" y="8"/>
                </a:cxn>
                <a:cxn ang="0">
                  <a:pos x="118" y="32"/>
                </a:cxn>
                <a:cxn ang="0">
                  <a:pos x="133" y="32"/>
                </a:cxn>
              </a:cxnLst>
              <a:rect l="0" t="0" r="r" b="b"/>
              <a:pathLst>
                <a:path w="141" h="185">
                  <a:moveTo>
                    <a:pt x="133" y="32"/>
                  </a:moveTo>
                  <a:lnTo>
                    <a:pt x="140" y="64"/>
                  </a:lnTo>
                  <a:lnTo>
                    <a:pt x="125" y="80"/>
                  </a:lnTo>
                  <a:lnTo>
                    <a:pt x="125" y="112"/>
                  </a:lnTo>
                  <a:lnTo>
                    <a:pt x="81" y="128"/>
                  </a:lnTo>
                  <a:lnTo>
                    <a:pt x="103" y="152"/>
                  </a:lnTo>
                  <a:lnTo>
                    <a:pt x="66" y="176"/>
                  </a:lnTo>
                  <a:lnTo>
                    <a:pt x="59" y="184"/>
                  </a:lnTo>
                  <a:lnTo>
                    <a:pt x="59" y="136"/>
                  </a:lnTo>
                  <a:lnTo>
                    <a:pt x="37" y="136"/>
                  </a:lnTo>
                  <a:lnTo>
                    <a:pt x="29" y="152"/>
                  </a:lnTo>
                  <a:lnTo>
                    <a:pt x="0" y="120"/>
                  </a:lnTo>
                  <a:lnTo>
                    <a:pt x="29" y="80"/>
                  </a:lnTo>
                  <a:lnTo>
                    <a:pt x="37" y="48"/>
                  </a:lnTo>
                  <a:lnTo>
                    <a:pt x="66" y="40"/>
                  </a:lnTo>
                  <a:lnTo>
                    <a:pt x="81" y="0"/>
                  </a:lnTo>
                  <a:lnTo>
                    <a:pt x="103" y="8"/>
                  </a:lnTo>
                  <a:lnTo>
                    <a:pt x="118" y="32"/>
                  </a:lnTo>
                  <a:lnTo>
                    <a:pt x="133" y="32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 rot="704206">
              <a:off x="1882775" y="3470275"/>
              <a:ext cx="419100" cy="346075"/>
            </a:xfrm>
            <a:custGeom>
              <a:avLst/>
              <a:gdLst/>
              <a:ahLst/>
              <a:cxnLst>
                <a:cxn ang="0">
                  <a:pos x="140" y="0"/>
                </a:cxn>
                <a:cxn ang="0">
                  <a:pos x="59" y="8"/>
                </a:cxn>
                <a:cxn ang="0">
                  <a:pos x="29" y="24"/>
                </a:cxn>
                <a:cxn ang="0">
                  <a:pos x="29" y="40"/>
                </a:cxn>
                <a:cxn ang="0">
                  <a:pos x="0" y="56"/>
                </a:cxn>
                <a:cxn ang="0">
                  <a:pos x="22" y="80"/>
                </a:cxn>
                <a:cxn ang="0">
                  <a:pos x="52" y="80"/>
                </a:cxn>
                <a:cxn ang="0">
                  <a:pos x="59" y="112"/>
                </a:cxn>
                <a:cxn ang="0">
                  <a:pos x="66" y="136"/>
                </a:cxn>
                <a:cxn ang="0">
                  <a:pos x="103" y="136"/>
                </a:cxn>
                <a:cxn ang="0">
                  <a:pos x="133" y="176"/>
                </a:cxn>
                <a:cxn ang="0">
                  <a:pos x="162" y="192"/>
                </a:cxn>
                <a:cxn ang="0">
                  <a:pos x="184" y="168"/>
                </a:cxn>
                <a:cxn ang="0">
                  <a:pos x="177" y="144"/>
                </a:cxn>
                <a:cxn ang="0">
                  <a:pos x="214" y="144"/>
                </a:cxn>
                <a:cxn ang="0">
                  <a:pos x="221" y="112"/>
                </a:cxn>
                <a:cxn ang="0">
                  <a:pos x="214" y="120"/>
                </a:cxn>
                <a:cxn ang="0">
                  <a:pos x="214" y="72"/>
                </a:cxn>
                <a:cxn ang="0">
                  <a:pos x="192" y="72"/>
                </a:cxn>
                <a:cxn ang="0">
                  <a:pos x="184" y="88"/>
                </a:cxn>
                <a:cxn ang="0">
                  <a:pos x="155" y="56"/>
                </a:cxn>
                <a:cxn ang="0">
                  <a:pos x="147" y="16"/>
                </a:cxn>
                <a:cxn ang="0">
                  <a:pos x="140" y="8"/>
                </a:cxn>
                <a:cxn ang="0">
                  <a:pos x="140" y="0"/>
                </a:cxn>
              </a:cxnLst>
              <a:rect l="0" t="0" r="r" b="b"/>
              <a:pathLst>
                <a:path w="222" h="193">
                  <a:moveTo>
                    <a:pt x="140" y="0"/>
                  </a:moveTo>
                  <a:lnTo>
                    <a:pt x="59" y="8"/>
                  </a:lnTo>
                  <a:lnTo>
                    <a:pt x="29" y="24"/>
                  </a:lnTo>
                  <a:lnTo>
                    <a:pt x="29" y="40"/>
                  </a:lnTo>
                  <a:lnTo>
                    <a:pt x="0" y="56"/>
                  </a:lnTo>
                  <a:lnTo>
                    <a:pt x="22" y="80"/>
                  </a:lnTo>
                  <a:lnTo>
                    <a:pt x="52" y="80"/>
                  </a:lnTo>
                  <a:lnTo>
                    <a:pt x="59" y="112"/>
                  </a:lnTo>
                  <a:lnTo>
                    <a:pt x="66" y="136"/>
                  </a:lnTo>
                  <a:lnTo>
                    <a:pt x="103" y="136"/>
                  </a:lnTo>
                  <a:lnTo>
                    <a:pt x="133" y="176"/>
                  </a:lnTo>
                  <a:lnTo>
                    <a:pt x="162" y="192"/>
                  </a:lnTo>
                  <a:lnTo>
                    <a:pt x="184" y="168"/>
                  </a:lnTo>
                  <a:lnTo>
                    <a:pt x="177" y="144"/>
                  </a:lnTo>
                  <a:lnTo>
                    <a:pt x="214" y="144"/>
                  </a:lnTo>
                  <a:lnTo>
                    <a:pt x="221" y="112"/>
                  </a:lnTo>
                  <a:lnTo>
                    <a:pt x="214" y="120"/>
                  </a:lnTo>
                  <a:lnTo>
                    <a:pt x="214" y="72"/>
                  </a:lnTo>
                  <a:lnTo>
                    <a:pt x="192" y="72"/>
                  </a:lnTo>
                  <a:lnTo>
                    <a:pt x="184" y="88"/>
                  </a:lnTo>
                  <a:lnTo>
                    <a:pt x="155" y="56"/>
                  </a:lnTo>
                  <a:lnTo>
                    <a:pt x="147" y="16"/>
                  </a:lnTo>
                  <a:lnTo>
                    <a:pt x="140" y="8"/>
                  </a:lnTo>
                  <a:lnTo>
                    <a:pt x="140" y="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 rot="704206">
              <a:off x="1947863" y="3290888"/>
              <a:ext cx="252412" cy="187325"/>
            </a:xfrm>
            <a:custGeom>
              <a:avLst/>
              <a:gdLst/>
              <a:ahLst/>
              <a:cxnLst>
                <a:cxn ang="0">
                  <a:pos x="52" y="104"/>
                </a:cxn>
                <a:cxn ang="0">
                  <a:pos x="30" y="80"/>
                </a:cxn>
                <a:cxn ang="0">
                  <a:pos x="30" y="56"/>
                </a:cxn>
                <a:cxn ang="0">
                  <a:pos x="0" y="56"/>
                </a:cxn>
                <a:cxn ang="0">
                  <a:pos x="0" y="16"/>
                </a:cxn>
                <a:cxn ang="0">
                  <a:pos x="30" y="0"/>
                </a:cxn>
                <a:cxn ang="0">
                  <a:pos x="52" y="8"/>
                </a:cxn>
                <a:cxn ang="0">
                  <a:pos x="52" y="16"/>
                </a:cxn>
                <a:cxn ang="0">
                  <a:pos x="89" y="40"/>
                </a:cxn>
                <a:cxn ang="0">
                  <a:pos x="133" y="48"/>
                </a:cxn>
                <a:cxn ang="0">
                  <a:pos x="126" y="72"/>
                </a:cxn>
                <a:cxn ang="0">
                  <a:pos x="133" y="96"/>
                </a:cxn>
                <a:cxn ang="0">
                  <a:pos x="52" y="104"/>
                </a:cxn>
              </a:cxnLst>
              <a:rect l="0" t="0" r="r" b="b"/>
              <a:pathLst>
                <a:path w="134" h="105">
                  <a:moveTo>
                    <a:pt x="52" y="104"/>
                  </a:moveTo>
                  <a:lnTo>
                    <a:pt x="30" y="80"/>
                  </a:lnTo>
                  <a:lnTo>
                    <a:pt x="30" y="56"/>
                  </a:lnTo>
                  <a:lnTo>
                    <a:pt x="0" y="56"/>
                  </a:lnTo>
                  <a:lnTo>
                    <a:pt x="0" y="16"/>
                  </a:lnTo>
                  <a:lnTo>
                    <a:pt x="30" y="0"/>
                  </a:lnTo>
                  <a:lnTo>
                    <a:pt x="52" y="8"/>
                  </a:lnTo>
                  <a:lnTo>
                    <a:pt x="52" y="16"/>
                  </a:lnTo>
                  <a:lnTo>
                    <a:pt x="89" y="40"/>
                  </a:lnTo>
                  <a:lnTo>
                    <a:pt x="133" y="48"/>
                  </a:lnTo>
                  <a:lnTo>
                    <a:pt x="126" y="72"/>
                  </a:lnTo>
                  <a:lnTo>
                    <a:pt x="133" y="96"/>
                  </a:lnTo>
                  <a:lnTo>
                    <a:pt x="52" y="10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 rot="704206">
              <a:off x="1847850" y="3363913"/>
              <a:ext cx="184150" cy="174625"/>
            </a:xfrm>
            <a:custGeom>
              <a:avLst/>
              <a:gdLst/>
              <a:ahLst/>
              <a:cxnLst>
                <a:cxn ang="0">
                  <a:pos x="96" y="48"/>
                </a:cxn>
                <a:cxn ang="0">
                  <a:pos x="67" y="64"/>
                </a:cxn>
                <a:cxn ang="0">
                  <a:pos x="67" y="80"/>
                </a:cxn>
                <a:cxn ang="0">
                  <a:pos x="37" y="96"/>
                </a:cxn>
                <a:cxn ang="0">
                  <a:pos x="7" y="80"/>
                </a:cxn>
                <a:cxn ang="0">
                  <a:pos x="0" y="80"/>
                </a:cxn>
                <a:cxn ang="0">
                  <a:pos x="7" y="48"/>
                </a:cxn>
                <a:cxn ang="0">
                  <a:pos x="30" y="24"/>
                </a:cxn>
                <a:cxn ang="0">
                  <a:pos x="30" y="8"/>
                </a:cxn>
                <a:cxn ang="0">
                  <a:pos x="44" y="0"/>
                </a:cxn>
                <a:cxn ang="0">
                  <a:pos x="74" y="0"/>
                </a:cxn>
                <a:cxn ang="0">
                  <a:pos x="74" y="24"/>
                </a:cxn>
                <a:cxn ang="0">
                  <a:pos x="96" y="48"/>
                </a:cxn>
              </a:cxnLst>
              <a:rect l="0" t="0" r="r" b="b"/>
              <a:pathLst>
                <a:path w="97" h="97">
                  <a:moveTo>
                    <a:pt x="96" y="48"/>
                  </a:moveTo>
                  <a:lnTo>
                    <a:pt x="67" y="64"/>
                  </a:lnTo>
                  <a:lnTo>
                    <a:pt x="67" y="80"/>
                  </a:lnTo>
                  <a:lnTo>
                    <a:pt x="37" y="96"/>
                  </a:lnTo>
                  <a:lnTo>
                    <a:pt x="7" y="80"/>
                  </a:lnTo>
                  <a:lnTo>
                    <a:pt x="0" y="80"/>
                  </a:lnTo>
                  <a:lnTo>
                    <a:pt x="7" y="48"/>
                  </a:lnTo>
                  <a:lnTo>
                    <a:pt x="30" y="24"/>
                  </a:lnTo>
                  <a:lnTo>
                    <a:pt x="30" y="8"/>
                  </a:lnTo>
                  <a:lnTo>
                    <a:pt x="44" y="0"/>
                  </a:lnTo>
                  <a:lnTo>
                    <a:pt x="74" y="0"/>
                  </a:lnTo>
                  <a:lnTo>
                    <a:pt x="74" y="24"/>
                  </a:lnTo>
                  <a:lnTo>
                    <a:pt x="96" y="48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 rot="704206">
              <a:off x="1771650" y="3684588"/>
              <a:ext cx="325437" cy="273050"/>
            </a:xfrm>
            <a:custGeom>
              <a:avLst/>
              <a:gdLst/>
              <a:ahLst/>
              <a:cxnLst>
                <a:cxn ang="0">
                  <a:pos x="104" y="0"/>
                </a:cxn>
                <a:cxn ang="0">
                  <a:pos x="67" y="24"/>
                </a:cxn>
                <a:cxn ang="0">
                  <a:pos x="44" y="0"/>
                </a:cxn>
                <a:cxn ang="0">
                  <a:pos x="7" y="0"/>
                </a:cxn>
                <a:cxn ang="0">
                  <a:pos x="0" y="40"/>
                </a:cxn>
                <a:cxn ang="0">
                  <a:pos x="0" y="56"/>
                </a:cxn>
                <a:cxn ang="0">
                  <a:pos x="15" y="80"/>
                </a:cxn>
                <a:cxn ang="0">
                  <a:pos x="37" y="112"/>
                </a:cxn>
                <a:cxn ang="0">
                  <a:pos x="37" y="152"/>
                </a:cxn>
                <a:cxn ang="0">
                  <a:pos x="67" y="152"/>
                </a:cxn>
                <a:cxn ang="0">
                  <a:pos x="81" y="120"/>
                </a:cxn>
                <a:cxn ang="0">
                  <a:pos x="118" y="112"/>
                </a:cxn>
                <a:cxn ang="0">
                  <a:pos x="126" y="80"/>
                </a:cxn>
                <a:cxn ang="0">
                  <a:pos x="148" y="72"/>
                </a:cxn>
                <a:cxn ang="0">
                  <a:pos x="170" y="40"/>
                </a:cxn>
                <a:cxn ang="0">
                  <a:pos x="140" y="0"/>
                </a:cxn>
                <a:cxn ang="0">
                  <a:pos x="104" y="0"/>
                </a:cxn>
              </a:cxnLst>
              <a:rect l="0" t="0" r="r" b="b"/>
              <a:pathLst>
                <a:path w="171" h="153">
                  <a:moveTo>
                    <a:pt x="104" y="0"/>
                  </a:moveTo>
                  <a:lnTo>
                    <a:pt x="67" y="24"/>
                  </a:lnTo>
                  <a:lnTo>
                    <a:pt x="44" y="0"/>
                  </a:lnTo>
                  <a:lnTo>
                    <a:pt x="7" y="0"/>
                  </a:lnTo>
                  <a:lnTo>
                    <a:pt x="0" y="40"/>
                  </a:lnTo>
                  <a:lnTo>
                    <a:pt x="0" y="56"/>
                  </a:lnTo>
                  <a:lnTo>
                    <a:pt x="15" y="80"/>
                  </a:lnTo>
                  <a:lnTo>
                    <a:pt x="37" y="112"/>
                  </a:lnTo>
                  <a:lnTo>
                    <a:pt x="37" y="152"/>
                  </a:lnTo>
                  <a:lnTo>
                    <a:pt x="67" y="152"/>
                  </a:lnTo>
                  <a:lnTo>
                    <a:pt x="81" y="120"/>
                  </a:lnTo>
                  <a:lnTo>
                    <a:pt x="118" y="112"/>
                  </a:lnTo>
                  <a:lnTo>
                    <a:pt x="126" y="80"/>
                  </a:lnTo>
                  <a:lnTo>
                    <a:pt x="148" y="72"/>
                  </a:lnTo>
                  <a:lnTo>
                    <a:pt x="170" y="40"/>
                  </a:lnTo>
                  <a:lnTo>
                    <a:pt x="140" y="0"/>
                  </a:lnTo>
                  <a:lnTo>
                    <a:pt x="104" y="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 rot="704206">
              <a:off x="1362075" y="3502025"/>
              <a:ext cx="488950" cy="488950"/>
            </a:xfrm>
            <a:custGeom>
              <a:avLst/>
              <a:gdLst/>
              <a:ahLst/>
              <a:cxnLst>
                <a:cxn ang="0">
                  <a:pos x="111" y="264"/>
                </a:cxn>
                <a:cxn ang="0">
                  <a:pos x="133" y="272"/>
                </a:cxn>
                <a:cxn ang="0">
                  <a:pos x="140" y="240"/>
                </a:cxn>
                <a:cxn ang="0">
                  <a:pos x="199" y="224"/>
                </a:cxn>
                <a:cxn ang="0">
                  <a:pos x="229" y="224"/>
                </a:cxn>
                <a:cxn ang="0">
                  <a:pos x="258" y="216"/>
                </a:cxn>
                <a:cxn ang="0">
                  <a:pos x="258" y="176"/>
                </a:cxn>
                <a:cxn ang="0">
                  <a:pos x="236" y="144"/>
                </a:cxn>
                <a:cxn ang="0">
                  <a:pos x="221" y="120"/>
                </a:cxn>
                <a:cxn ang="0">
                  <a:pos x="221" y="104"/>
                </a:cxn>
                <a:cxn ang="0">
                  <a:pos x="177" y="104"/>
                </a:cxn>
                <a:cxn ang="0">
                  <a:pos x="162" y="80"/>
                </a:cxn>
                <a:cxn ang="0">
                  <a:pos x="147" y="64"/>
                </a:cxn>
                <a:cxn ang="0">
                  <a:pos x="125" y="64"/>
                </a:cxn>
                <a:cxn ang="0">
                  <a:pos x="96" y="32"/>
                </a:cxn>
                <a:cxn ang="0">
                  <a:pos x="81" y="32"/>
                </a:cxn>
                <a:cxn ang="0">
                  <a:pos x="52" y="0"/>
                </a:cxn>
                <a:cxn ang="0">
                  <a:pos x="44" y="0"/>
                </a:cxn>
                <a:cxn ang="0">
                  <a:pos x="22" y="16"/>
                </a:cxn>
                <a:cxn ang="0">
                  <a:pos x="0" y="16"/>
                </a:cxn>
                <a:cxn ang="0">
                  <a:pos x="0" y="56"/>
                </a:cxn>
                <a:cxn ang="0">
                  <a:pos x="0" y="88"/>
                </a:cxn>
                <a:cxn ang="0">
                  <a:pos x="59" y="112"/>
                </a:cxn>
                <a:cxn ang="0">
                  <a:pos x="59" y="144"/>
                </a:cxn>
                <a:cxn ang="0">
                  <a:pos x="44" y="152"/>
                </a:cxn>
                <a:cxn ang="0">
                  <a:pos x="59" y="160"/>
                </a:cxn>
                <a:cxn ang="0">
                  <a:pos x="96" y="176"/>
                </a:cxn>
                <a:cxn ang="0">
                  <a:pos x="96" y="200"/>
                </a:cxn>
                <a:cxn ang="0">
                  <a:pos x="96" y="208"/>
                </a:cxn>
                <a:cxn ang="0">
                  <a:pos x="111" y="264"/>
                </a:cxn>
              </a:cxnLst>
              <a:rect l="0" t="0" r="r" b="b"/>
              <a:pathLst>
                <a:path w="259" h="273">
                  <a:moveTo>
                    <a:pt x="111" y="264"/>
                  </a:moveTo>
                  <a:lnTo>
                    <a:pt x="133" y="272"/>
                  </a:lnTo>
                  <a:lnTo>
                    <a:pt x="140" y="240"/>
                  </a:lnTo>
                  <a:lnTo>
                    <a:pt x="199" y="224"/>
                  </a:lnTo>
                  <a:lnTo>
                    <a:pt x="229" y="224"/>
                  </a:lnTo>
                  <a:lnTo>
                    <a:pt x="258" y="216"/>
                  </a:lnTo>
                  <a:lnTo>
                    <a:pt x="258" y="176"/>
                  </a:lnTo>
                  <a:lnTo>
                    <a:pt x="236" y="144"/>
                  </a:lnTo>
                  <a:lnTo>
                    <a:pt x="221" y="120"/>
                  </a:lnTo>
                  <a:lnTo>
                    <a:pt x="221" y="104"/>
                  </a:lnTo>
                  <a:lnTo>
                    <a:pt x="177" y="104"/>
                  </a:lnTo>
                  <a:lnTo>
                    <a:pt x="162" y="80"/>
                  </a:lnTo>
                  <a:lnTo>
                    <a:pt x="147" y="64"/>
                  </a:lnTo>
                  <a:lnTo>
                    <a:pt x="125" y="64"/>
                  </a:lnTo>
                  <a:lnTo>
                    <a:pt x="96" y="32"/>
                  </a:lnTo>
                  <a:lnTo>
                    <a:pt x="81" y="32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22" y="16"/>
                  </a:lnTo>
                  <a:lnTo>
                    <a:pt x="0" y="16"/>
                  </a:lnTo>
                  <a:lnTo>
                    <a:pt x="0" y="56"/>
                  </a:lnTo>
                  <a:lnTo>
                    <a:pt x="0" y="88"/>
                  </a:lnTo>
                  <a:lnTo>
                    <a:pt x="59" y="112"/>
                  </a:lnTo>
                  <a:lnTo>
                    <a:pt x="59" y="144"/>
                  </a:lnTo>
                  <a:lnTo>
                    <a:pt x="44" y="152"/>
                  </a:lnTo>
                  <a:lnTo>
                    <a:pt x="59" y="160"/>
                  </a:lnTo>
                  <a:lnTo>
                    <a:pt x="96" y="176"/>
                  </a:lnTo>
                  <a:lnTo>
                    <a:pt x="96" y="200"/>
                  </a:lnTo>
                  <a:lnTo>
                    <a:pt x="96" y="208"/>
                  </a:lnTo>
                  <a:lnTo>
                    <a:pt x="111" y="26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 rot="704206">
              <a:off x="1701800" y="3495675"/>
              <a:ext cx="306387" cy="244475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96" y="16"/>
                </a:cxn>
                <a:cxn ang="0">
                  <a:pos x="118" y="40"/>
                </a:cxn>
                <a:cxn ang="0">
                  <a:pos x="147" y="40"/>
                </a:cxn>
                <a:cxn ang="0">
                  <a:pos x="155" y="72"/>
                </a:cxn>
                <a:cxn ang="0">
                  <a:pos x="162" y="96"/>
                </a:cxn>
                <a:cxn ang="0">
                  <a:pos x="125" y="120"/>
                </a:cxn>
                <a:cxn ang="0">
                  <a:pos x="103" y="96"/>
                </a:cxn>
                <a:cxn ang="0">
                  <a:pos x="66" y="96"/>
                </a:cxn>
                <a:cxn ang="0">
                  <a:pos x="59" y="136"/>
                </a:cxn>
                <a:cxn ang="0">
                  <a:pos x="15" y="136"/>
                </a:cxn>
                <a:cxn ang="0">
                  <a:pos x="0" y="112"/>
                </a:cxn>
                <a:cxn ang="0">
                  <a:pos x="22" y="80"/>
                </a:cxn>
                <a:cxn ang="0">
                  <a:pos x="15" y="56"/>
                </a:cxn>
                <a:cxn ang="0">
                  <a:pos x="29" y="40"/>
                </a:cxn>
                <a:cxn ang="0">
                  <a:pos x="22" y="16"/>
                </a:cxn>
                <a:cxn ang="0">
                  <a:pos x="44" y="16"/>
                </a:cxn>
                <a:cxn ang="0">
                  <a:pos x="66" y="0"/>
                </a:cxn>
              </a:cxnLst>
              <a:rect l="0" t="0" r="r" b="b"/>
              <a:pathLst>
                <a:path w="163" h="137">
                  <a:moveTo>
                    <a:pt x="66" y="0"/>
                  </a:moveTo>
                  <a:lnTo>
                    <a:pt x="96" y="16"/>
                  </a:lnTo>
                  <a:lnTo>
                    <a:pt x="118" y="40"/>
                  </a:lnTo>
                  <a:lnTo>
                    <a:pt x="147" y="40"/>
                  </a:lnTo>
                  <a:lnTo>
                    <a:pt x="155" y="72"/>
                  </a:lnTo>
                  <a:lnTo>
                    <a:pt x="162" y="96"/>
                  </a:lnTo>
                  <a:lnTo>
                    <a:pt x="125" y="120"/>
                  </a:lnTo>
                  <a:lnTo>
                    <a:pt x="103" y="96"/>
                  </a:lnTo>
                  <a:lnTo>
                    <a:pt x="66" y="96"/>
                  </a:lnTo>
                  <a:lnTo>
                    <a:pt x="59" y="136"/>
                  </a:lnTo>
                  <a:lnTo>
                    <a:pt x="15" y="136"/>
                  </a:lnTo>
                  <a:lnTo>
                    <a:pt x="0" y="112"/>
                  </a:lnTo>
                  <a:lnTo>
                    <a:pt x="22" y="80"/>
                  </a:lnTo>
                  <a:lnTo>
                    <a:pt x="15" y="56"/>
                  </a:lnTo>
                  <a:lnTo>
                    <a:pt x="29" y="40"/>
                  </a:lnTo>
                  <a:lnTo>
                    <a:pt x="22" y="16"/>
                  </a:lnTo>
                  <a:lnTo>
                    <a:pt x="44" y="16"/>
                  </a:lnTo>
                  <a:lnTo>
                    <a:pt x="66" y="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 rot="704206">
              <a:off x="1066800" y="3498850"/>
              <a:ext cx="477837" cy="460375"/>
            </a:xfrm>
            <a:custGeom>
              <a:avLst/>
              <a:gdLst/>
              <a:ahLst/>
              <a:cxnLst>
                <a:cxn ang="0">
                  <a:pos x="37" y="232"/>
                </a:cxn>
                <a:cxn ang="0">
                  <a:pos x="15" y="216"/>
                </a:cxn>
                <a:cxn ang="0">
                  <a:pos x="22" y="184"/>
                </a:cxn>
                <a:cxn ang="0">
                  <a:pos x="0" y="160"/>
                </a:cxn>
                <a:cxn ang="0">
                  <a:pos x="7" y="152"/>
                </a:cxn>
                <a:cxn ang="0">
                  <a:pos x="59" y="144"/>
                </a:cxn>
                <a:cxn ang="0">
                  <a:pos x="52" y="112"/>
                </a:cxn>
                <a:cxn ang="0">
                  <a:pos x="66" y="88"/>
                </a:cxn>
                <a:cxn ang="0">
                  <a:pos x="81" y="80"/>
                </a:cxn>
                <a:cxn ang="0">
                  <a:pos x="66" y="40"/>
                </a:cxn>
                <a:cxn ang="0">
                  <a:pos x="81" y="32"/>
                </a:cxn>
                <a:cxn ang="0">
                  <a:pos x="81" y="8"/>
                </a:cxn>
                <a:cxn ang="0">
                  <a:pos x="118" y="0"/>
                </a:cxn>
                <a:cxn ang="0">
                  <a:pos x="133" y="16"/>
                </a:cxn>
                <a:cxn ang="0">
                  <a:pos x="155" y="24"/>
                </a:cxn>
                <a:cxn ang="0">
                  <a:pos x="155" y="56"/>
                </a:cxn>
                <a:cxn ang="0">
                  <a:pos x="214" y="80"/>
                </a:cxn>
                <a:cxn ang="0">
                  <a:pos x="214" y="112"/>
                </a:cxn>
                <a:cxn ang="0">
                  <a:pos x="199" y="120"/>
                </a:cxn>
                <a:cxn ang="0">
                  <a:pos x="214" y="128"/>
                </a:cxn>
                <a:cxn ang="0">
                  <a:pos x="251" y="144"/>
                </a:cxn>
                <a:cxn ang="0">
                  <a:pos x="251" y="168"/>
                </a:cxn>
                <a:cxn ang="0">
                  <a:pos x="251" y="176"/>
                </a:cxn>
                <a:cxn ang="0">
                  <a:pos x="192" y="216"/>
                </a:cxn>
                <a:cxn ang="0">
                  <a:pos x="192" y="248"/>
                </a:cxn>
                <a:cxn ang="0">
                  <a:pos x="170" y="256"/>
                </a:cxn>
                <a:cxn ang="0">
                  <a:pos x="155" y="224"/>
                </a:cxn>
                <a:cxn ang="0">
                  <a:pos x="118" y="232"/>
                </a:cxn>
                <a:cxn ang="0">
                  <a:pos x="118" y="240"/>
                </a:cxn>
                <a:cxn ang="0">
                  <a:pos x="96" y="240"/>
                </a:cxn>
                <a:cxn ang="0">
                  <a:pos x="89" y="208"/>
                </a:cxn>
                <a:cxn ang="0">
                  <a:pos x="74" y="224"/>
                </a:cxn>
                <a:cxn ang="0">
                  <a:pos x="37" y="232"/>
                </a:cxn>
              </a:cxnLst>
              <a:rect l="0" t="0" r="r" b="b"/>
              <a:pathLst>
                <a:path w="252" h="257">
                  <a:moveTo>
                    <a:pt x="37" y="232"/>
                  </a:moveTo>
                  <a:lnTo>
                    <a:pt x="15" y="216"/>
                  </a:lnTo>
                  <a:lnTo>
                    <a:pt x="22" y="184"/>
                  </a:lnTo>
                  <a:lnTo>
                    <a:pt x="0" y="160"/>
                  </a:lnTo>
                  <a:lnTo>
                    <a:pt x="7" y="152"/>
                  </a:lnTo>
                  <a:lnTo>
                    <a:pt x="59" y="144"/>
                  </a:lnTo>
                  <a:lnTo>
                    <a:pt x="52" y="112"/>
                  </a:lnTo>
                  <a:lnTo>
                    <a:pt x="66" y="88"/>
                  </a:lnTo>
                  <a:lnTo>
                    <a:pt x="81" y="80"/>
                  </a:lnTo>
                  <a:lnTo>
                    <a:pt x="66" y="40"/>
                  </a:lnTo>
                  <a:lnTo>
                    <a:pt x="81" y="32"/>
                  </a:lnTo>
                  <a:lnTo>
                    <a:pt x="81" y="8"/>
                  </a:lnTo>
                  <a:lnTo>
                    <a:pt x="118" y="0"/>
                  </a:lnTo>
                  <a:lnTo>
                    <a:pt x="133" y="16"/>
                  </a:lnTo>
                  <a:lnTo>
                    <a:pt x="155" y="24"/>
                  </a:lnTo>
                  <a:lnTo>
                    <a:pt x="155" y="56"/>
                  </a:lnTo>
                  <a:lnTo>
                    <a:pt x="214" y="80"/>
                  </a:lnTo>
                  <a:lnTo>
                    <a:pt x="214" y="112"/>
                  </a:lnTo>
                  <a:lnTo>
                    <a:pt x="199" y="120"/>
                  </a:lnTo>
                  <a:lnTo>
                    <a:pt x="214" y="128"/>
                  </a:lnTo>
                  <a:lnTo>
                    <a:pt x="251" y="144"/>
                  </a:lnTo>
                  <a:lnTo>
                    <a:pt x="251" y="168"/>
                  </a:lnTo>
                  <a:lnTo>
                    <a:pt x="251" y="176"/>
                  </a:lnTo>
                  <a:lnTo>
                    <a:pt x="192" y="216"/>
                  </a:lnTo>
                  <a:lnTo>
                    <a:pt x="192" y="248"/>
                  </a:lnTo>
                  <a:lnTo>
                    <a:pt x="170" y="256"/>
                  </a:lnTo>
                  <a:lnTo>
                    <a:pt x="155" y="224"/>
                  </a:lnTo>
                  <a:lnTo>
                    <a:pt x="118" y="232"/>
                  </a:lnTo>
                  <a:lnTo>
                    <a:pt x="118" y="240"/>
                  </a:lnTo>
                  <a:lnTo>
                    <a:pt x="96" y="240"/>
                  </a:lnTo>
                  <a:lnTo>
                    <a:pt x="89" y="208"/>
                  </a:lnTo>
                  <a:lnTo>
                    <a:pt x="74" y="224"/>
                  </a:lnTo>
                  <a:lnTo>
                    <a:pt x="37" y="232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 rot="704206">
              <a:off x="854075" y="3829050"/>
              <a:ext cx="419100" cy="458788"/>
            </a:xfrm>
            <a:custGeom>
              <a:avLst/>
              <a:gdLst/>
              <a:ahLst/>
              <a:cxnLst>
                <a:cxn ang="0">
                  <a:pos x="111" y="24"/>
                </a:cxn>
                <a:cxn ang="0">
                  <a:pos x="147" y="16"/>
                </a:cxn>
                <a:cxn ang="0">
                  <a:pos x="162" y="0"/>
                </a:cxn>
                <a:cxn ang="0">
                  <a:pos x="169" y="32"/>
                </a:cxn>
                <a:cxn ang="0">
                  <a:pos x="192" y="32"/>
                </a:cxn>
                <a:cxn ang="0">
                  <a:pos x="184" y="48"/>
                </a:cxn>
                <a:cxn ang="0">
                  <a:pos x="192" y="96"/>
                </a:cxn>
                <a:cxn ang="0">
                  <a:pos x="221" y="120"/>
                </a:cxn>
                <a:cxn ang="0">
                  <a:pos x="199" y="128"/>
                </a:cxn>
                <a:cxn ang="0">
                  <a:pos x="199" y="168"/>
                </a:cxn>
                <a:cxn ang="0">
                  <a:pos x="169" y="168"/>
                </a:cxn>
                <a:cxn ang="0">
                  <a:pos x="177" y="200"/>
                </a:cxn>
                <a:cxn ang="0">
                  <a:pos x="155" y="216"/>
                </a:cxn>
                <a:cxn ang="0">
                  <a:pos x="169" y="224"/>
                </a:cxn>
                <a:cxn ang="0">
                  <a:pos x="118" y="256"/>
                </a:cxn>
                <a:cxn ang="0">
                  <a:pos x="111" y="232"/>
                </a:cxn>
                <a:cxn ang="0">
                  <a:pos x="88" y="224"/>
                </a:cxn>
                <a:cxn ang="0">
                  <a:pos x="81" y="176"/>
                </a:cxn>
                <a:cxn ang="0">
                  <a:pos x="74" y="152"/>
                </a:cxn>
                <a:cxn ang="0">
                  <a:pos x="52" y="120"/>
                </a:cxn>
                <a:cxn ang="0">
                  <a:pos x="29" y="88"/>
                </a:cxn>
                <a:cxn ang="0">
                  <a:pos x="15" y="80"/>
                </a:cxn>
                <a:cxn ang="0">
                  <a:pos x="0" y="40"/>
                </a:cxn>
                <a:cxn ang="0">
                  <a:pos x="15" y="32"/>
                </a:cxn>
                <a:cxn ang="0">
                  <a:pos x="29" y="56"/>
                </a:cxn>
                <a:cxn ang="0">
                  <a:pos x="44" y="56"/>
                </a:cxn>
                <a:cxn ang="0">
                  <a:pos x="37" y="80"/>
                </a:cxn>
                <a:cxn ang="0">
                  <a:pos x="52" y="80"/>
                </a:cxn>
                <a:cxn ang="0">
                  <a:pos x="74" y="96"/>
                </a:cxn>
                <a:cxn ang="0">
                  <a:pos x="133" y="56"/>
                </a:cxn>
                <a:cxn ang="0">
                  <a:pos x="125" y="40"/>
                </a:cxn>
                <a:cxn ang="0">
                  <a:pos x="103" y="40"/>
                </a:cxn>
                <a:cxn ang="0">
                  <a:pos x="111" y="24"/>
                </a:cxn>
              </a:cxnLst>
              <a:rect l="0" t="0" r="r" b="b"/>
              <a:pathLst>
                <a:path w="222" h="257">
                  <a:moveTo>
                    <a:pt x="111" y="24"/>
                  </a:moveTo>
                  <a:lnTo>
                    <a:pt x="147" y="16"/>
                  </a:lnTo>
                  <a:lnTo>
                    <a:pt x="162" y="0"/>
                  </a:lnTo>
                  <a:lnTo>
                    <a:pt x="169" y="32"/>
                  </a:lnTo>
                  <a:lnTo>
                    <a:pt x="192" y="32"/>
                  </a:lnTo>
                  <a:lnTo>
                    <a:pt x="184" y="48"/>
                  </a:lnTo>
                  <a:lnTo>
                    <a:pt x="192" y="96"/>
                  </a:lnTo>
                  <a:lnTo>
                    <a:pt x="221" y="120"/>
                  </a:lnTo>
                  <a:lnTo>
                    <a:pt x="199" y="128"/>
                  </a:lnTo>
                  <a:lnTo>
                    <a:pt x="199" y="168"/>
                  </a:lnTo>
                  <a:lnTo>
                    <a:pt x="169" y="168"/>
                  </a:lnTo>
                  <a:lnTo>
                    <a:pt x="177" y="200"/>
                  </a:lnTo>
                  <a:lnTo>
                    <a:pt x="155" y="216"/>
                  </a:lnTo>
                  <a:lnTo>
                    <a:pt x="169" y="224"/>
                  </a:lnTo>
                  <a:lnTo>
                    <a:pt x="118" y="256"/>
                  </a:lnTo>
                  <a:lnTo>
                    <a:pt x="111" y="232"/>
                  </a:lnTo>
                  <a:lnTo>
                    <a:pt x="88" y="224"/>
                  </a:lnTo>
                  <a:lnTo>
                    <a:pt x="81" y="176"/>
                  </a:lnTo>
                  <a:lnTo>
                    <a:pt x="74" y="152"/>
                  </a:lnTo>
                  <a:lnTo>
                    <a:pt x="52" y="120"/>
                  </a:lnTo>
                  <a:lnTo>
                    <a:pt x="29" y="88"/>
                  </a:lnTo>
                  <a:lnTo>
                    <a:pt x="15" y="80"/>
                  </a:lnTo>
                  <a:lnTo>
                    <a:pt x="0" y="40"/>
                  </a:lnTo>
                  <a:lnTo>
                    <a:pt x="15" y="32"/>
                  </a:lnTo>
                  <a:lnTo>
                    <a:pt x="29" y="56"/>
                  </a:lnTo>
                  <a:lnTo>
                    <a:pt x="44" y="56"/>
                  </a:lnTo>
                  <a:lnTo>
                    <a:pt x="37" y="80"/>
                  </a:lnTo>
                  <a:lnTo>
                    <a:pt x="52" y="80"/>
                  </a:lnTo>
                  <a:lnTo>
                    <a:pt x="74" y="96"/>
                  </a:lnTo>
                  <a:lnTo>
                    <a:pt x="133" y="56"/>
                  </a:lnTo>
                  <a:lnTo>
                    <a:pt x="125" y="40"/>
                  </a:lnTo>
                  <a:lnTo>
                    <a:pt x="103" y="40"/>
                  </a:lnTo>
                  <a:lnTo>
                    <a:pt x="111" y="2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 rot="704206">
              <a:off x="1858963" y="1811338"/>
              <a:ext cx="603250" cy="744538"/>
            </a:xfrm>
            <a:custGeom>
              <a:avLst/>
              <a:gdLst/>
              <a:ahLst/>
              <a:cxnLst>
                <a:cxn ang="0">
                  <a:pos x="0" y="224"/>
                </a:cxn>
                <a:cxn ang="0">
                  <a:pos x="104" y="216"/>
                </a:cxn>
                <a:cxn ang="0">
                  <a:pos x="118" y="144"/>
                </a:cxn>
                <a:cxn ang="0">
                  <a:pos x="141" y="136"/>
                </a:cxn>
                <a:cxn ang="0">
                  <a:pos x="170" y="96"/>
                </a:cxn>
                <a:cxn ang="0">
                  <a:pos x="185" y="56"/>
                </a:cxn>
                <a:cxn ang="0">
                  <a:pos x="229" y="40"/>
                </a:cxn>
                <a:cxn ang="0">
                  <a:pos x="252" y="0"/>
                </a:cxn>
                <a:cxn ang="0">
                  <a:pos x="281" y="32"/>
                </a:cxn>
                <a:cxn ang="0">
                  <a:pos x="274" y="64"/>
                </a:cxn>
                <a:cxn ang="0">
                  <a:pos x="288" y="80"/>
                </a:cxn>
                <a:cxn ang="0">
                  <a:pos x="296" y="56"/>
                </a:cxn>
                <a:cxn ang="0">
                  <a:pos x="311" y="64"/>
                </a:cxn>
                <a:cxn ang="0">
                  <a:pos x="303" y="72"/>
                </a:cxn>
                <a:cxn ang="0">
                  <a:pos x="318" y="128"/>
                </a:cxn>
                <a:cxn ang="0">
                  <a:pos x="274" y="168"/>
                </a:cxn>
                <a:cxn ang="0">
                  <a:pos x="259" y="224"/>
                </a:cxn>
                <a:cxn ang="0">
                  <a:pos x="274" y="256"/>
                </a:cxn>
                <a:cxn ang="0">
                  <a:pos x="252" y="280"/>
                </a:cxn>
                <a:cxn ang="0">
                  <a:pos x="237" y="280"/>
                </a:cxn>
                <a:cxn ang="0">
                  <a:pos x="215" y="320"/>
                </a:cxn>
                <a:cxn ang="0">
                  <a:pos x="229" y="344"/>
                </a:cxn>
                <a:cxn ang="0">
                  <a:pos x="215" y="392"/>
                </a:cxn>
                <a:cxn ang="0">
                  <a:pos x="185" y="416"/>
                </a:cxn>
                <a:cxn ang="0">
                  <a:pos x="148" y="376"/>
                </a:cxn>
                <a:cxn ang="0">
                  <a:pos x="126" y="376"/>
                </a:cxn>
                <a:cxn ang="0">
                  <a:pos x="81" y="328"/>
                </a:cxn>
                <a:cxn ang="0">
                  <a:pos x="74" y="344"/>
                </a:cxn>
                <a:cxn ang="0">
                  <a:pos x="44" y="344"/>
                </a:cxn>
                <a:cxn ang="0">
                  <a:pos x="0" y="224"/>
                </a:cxn>
              </a:cxnLst>
              <a:rect l="0" t="0" r="r" b="b"/>
              <a:pathLst>
                <a:path w="319" h="417">
                  <a:moveTo>
                    <a:pt x="0" y="224"/>
                  </a:moveTo>
                  <a:lnTo>
                    <a:pt x="104" y="216"/>
                  </a:lnTo>
                  <a:lnTo>
                    <a:pt x="118" y="144"/>
                  </a:lnTo>
                  <a:lnTo>
                    <a:pt x="141" y="136"/>
                  </a:lnTo>
                  <a:lnTo>
                    <a:pt x="170" y="96"/>
                  </a:lnTo>
                  <a:lnTo>
                    <a:pt x="185" y="56"/>
                  </a:lnTo>
                  <a:lnTo>
                    <a:pt x="229" y="40"/>
                  </a:lnTo>
                  <a:lnTo>
                    <a:pt x="252" y="0"/>
                  </a:lnTo>
                  <a:lnTo>
                    <a:pt x="281" y="32"/>
                  </a:lnTo>
                  <a:lnTo>
                    <a:pt x="274" y="64"/>
                  </a:lnTo>
                  <a:lnTo>
                    <a:pt x="288" y="80"/>
                  </a:lnTo>
                  <a:lnTo>
                    <a:pt x="296" y="56"/>
                  </a:lnTo>
                  <a:lnTo>
                    <a:pt x="311" y="64"/>
                  </a:lnTo>
                  <a:lnTo>
                    <a:pt x="303" y="72"/>
                  </a:lnTo>
                  <a:lnTo>
                    <a:pt x="318" y="128"/>
                  </a:lnTo>
                  <a:lnTo>
                    <a:pt x="274" y="168"/>
                  </a:lnTo>
                  <a:lnTo>
                    <a:pt x="259" y="224"/>
                  </a:lnTo>
                  <a:lnTo>
                    <a:pt x="274" y="256"/>
                  </a:lnTo>
                  <a:lnTo>
                    <a:pt x="252" y="280"/>
                  </a:lnTo>
                  <a:lnTo>
                    <a:pt x="237" y="280"/>
                  </a:lnTo>
                  <a:lnTo>
                    <a:pt x="215" y="320"/>
                  </a:lnTo>
                  <a:lnTo>
                    <a:pt x="229" y="344"/>
                  </a:lnTo>
                  <a:lnTo>
                    <a:pt x="215" y="392"/>
                  </a:lnTo>
                  <a:lnTo>
                    <a:pt x="185" y="416"/>
                  </a:lnTo>
                  <a:lnTo>
                    <a:pt x="148" y="376"/>
                  </a:lnTo>
                  <a:lnTo>
                    <a:pt x="126" y="376"/>
                  </a:lnTo>
                  <a:lnTo>
                    <a:pt x="81" y="328"/>
                  </a:lnTo>
                  <a:lnTo>
                    <a:pt x="74" y="344"/>
                  </a:lnTo>
                  <a:lnTo>
                    <a:pt x="44" y="344"/>
                  </a:lnTo>
                  <a:lnTo>
                    <a:pt x="0" y="22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 rot="704206">
              <a:off x="2384425" y="1671638"/>
              <a:ext cx="476250" cy="615950"/>
            </a:xfrm>
            <a:custGeom>
              <a:avLst/>
              <a:gdLst/>
              <a:ahLst/>
              <a:cxnLst>
                <a:cxn ang="0">
                  <a:pos x="22" y="96"/>
                </a:cxn>
                <a:cxn ang="0">
                  <a:pos x="74" y="80"/>
                </a:cxn>
                <a:cxn ang="0">
                  <a:pos x="59" y="40"/>
                </a:cxn>
                <a:cxn ang="0">
                  <a:pos x="96" y="8"/>
                </a:cxn>
                <a:cxn ang="0">
                  <a:pos x="140" y="0"/>
                </a:cxn>
                <a:cxn ang="0">
                  <a:pos x="162" y="0"/>
                </a:cxn>
                <a:cxn ang="0">
                  <a:pos x="185" y="24"/>
                </a:cxn>
                <a:cxn ang="0">
                  <a:pos x="214" y="56"/>
                </a:cxn>
                <a:cxn ang="0">
                  <a:pos x="185" y="64"/>
                </a:cxn>
                <a:cxn ang="0">
                  <a:pos x="222" y="112"/>
                </a:cxn>
                <a:cxn ang="0">
                  <a:pos x="229" y="192"/>
                </a:cxn>
                <a:cxn ang="0">
                  <a:pos x="251" y="280"/>
                </a:cxn>
                <a:cxn ang="0">
                  <a:pos x="192" y="344"/>
                </a:cxn>
                <a:cxn ang="0">
                  <a:pos x="148" y="336"/>
                </a:cxn>
                <a:cxn ang="0">
                  <a:pos x="81" y="216"/>
                </a:cxn>
                <a:cxn ang="0">
                  <a:pos x="81" y="168"/>
                </a:cxn>
                <a:cxn ang="0">
                  <a:pos x="59" y="192"/>
                </a:cxn>
                <a:cxn ang="0">
                  <a:pos x="44" y="184"/>
                </a:cxn>
                <a:cxn ang="0">
                  <a:pos x="37" y="208"/>
                </a:cxn>
                <a:cxn ang="0">
                  <a:pos x="22" y="192"/>
                </a:cxn>
                <a:cxn ang="0">
                  <a:pos x="30" y="160"/>
                </a:cxn>
                <a:cxn ang="0">
                  <a:pos x="0" y="128"/>
                </a:cxn>
                <a:cxn ang="0">
                  <a:pos x="22" y="96"/>
                </a:cxn>
              </a:cxnLst>
              <a:rect l="0" t="0" r="r" b="b"/>
              <a:pathLst>
                <a:path w="252" h="345">
                  <a:moveTo>
                    <a:pt x="22" y="96"/>
                  </a:moveTo>
                  <a:lnTo>
                    <a:pt x="74" y="80"/>
                  </a:lnTo>
                  <a:lnTo>
                    <a:pt x="59" y="40"/>
                  </a:lnTo>
                  <a:lnTo>
                    <a:pt x="96" y="8"/>
                  </a:lnTo>
                  <a:lnTo>
                    <a:pt x="140" y="0"/>
                  </a:lnTo>
                  <a:lnTo>
                    <a:pt x="162" y="0"/>
                  </a:lnTo>
                  <a:lnTo>
                    <a:pt x="185" y="24"/>
                  </a:lnTo>
                  <a:lnTo>
                    <a:pt x="214" y="56"/>
                  </a:lnTo>
                  <a:lnTo>
                    <a:pt x="185" y="64"/>
                  </a:lnTo>
                  <a:lnTo>
                    <a:pt x="222" y="112"/>
                  </a:lnTo>
                  <a:lnTo>
                    <a:pt x="229" y="192"/>
                  </a:lnTo>
                  <a:lnTo>
                    <a:pt x="251" y="280"/>
                  </a:lnTo>
                  <a:lnTo>
                    <a:pt x="192" y="344"/>
                  </a:lnTo>
                  <a:lnTo>
                    <a:pt x="148" y="336"/>
                  </a:lnTo>
                  <a:lnTo>
                    <a:pt x="81" y="216"/>
                  </a:lnTo>
                  <a:lnTo>
                    <a:pt x="81" y="168"/>
                  </a:lnTo>
                  <a:lnTo>
                    <a:pt x="59" y="192"/>
                  </a:lnTo>
                  <a:lnTo>
                    <a:pt x="44" y="184"/>
                  </a:lnTo>
                  <a:lnTo>
                    <a:pt x="37" y="208"/>
                  </a:lnTo>
                  <a:lnTo>
                    <a:pt x="22" y="192"/>
                  </a:lnTo>
                  <a:lnTo>
                    <a:pt x="30" y="160"/>
                  </a:lnTo>
                  <a:lnTo>
                    <a:pt x="0" y="128"/>
                  </a:lnTo>
                  <a:lnTo>
                    <a:pt x="22" y="96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 rot="704206">
              <a:off x="1565275" y="2141538"/>
              <a:ext cx="490537" cy="417513"/>
            </a:xfrm>
            <a:custGeom>
              <a:avLst/>
              <a:gdLst/>
              <a:ahLst/>
              <a:cxnLst>
                <a:cxn ang="0">
                  <a:pos x="259" y="152"/>
                </a:cxn>
                <a:cxn ang="0">
                  <a:pos x="200" y="200"/>
                </a:cxn>
                <a:cxn ang="0">
                  <a:pos x="192" y="232"/>
                </a:cxn>
                <a:cxn ang="0">
                  <a:pos x="155" y="232"/>
                </a:cxn>
                <a:cxn ang="0">
                  <a:pos x="133" y="216"/>
                </a:cxn>
                <a:cxn ang="0">
                  <a:pos x="126" y="184"/>
                </a:cxn>
                <a:cxn ang="0">
                  <a:pos x="104" y="176"/>
                </a:cxn>
                <a:cxn ang="0">
                  <a:pos x="89" y="144"/>
                </a:cxn>
                <a:cxn ang="0">
                  <a:pos x="52" y="152"/>
                </a:cxn>
                <a:cxn ang="0">
                  <a:pos x="30" y="136"/>
                </a:cxn>
                <a:cxn ang="0">
                  <a:pos x="15" y="136"/>
                </a:cxn>
                <a:cxn ang="0">
                  <a:pos x="0" y="64"/>
                </a:cxn>
                <a:cxn ang="0">
                  <a:pos x="22" y="40"/>
                </a:cxn>
                <a:cxn ang="0">
                  <a:pos x="59" y="48"/>
                </a:cxn>
                <a:cxn ang="0">
                  <a:pos x="81" y="88"/>
                </a:cxn>
                <a:cxn ang="0">
                  <a:pos x="89" y="40"/>
                </a:cxn>
                <a:cxn ang="0">
                  <a:pos x="89" y="8"/>
                </a:cxn>
                <a:cxn ang="0">
                  <a:pos x="133" y="0"/>
                </a:cxn>
                <a:cxn ang="0">
                  <a:pos x="178" y="120"/>
                </a:cxn>
                <a:cxn ang="0">
                  <a:pos x="207" y="120"/>
                </a:cxn>
                <a:cxn ang="0">
                  <a:pos x="215" y="104"/>
                </a:cxn>
                <a:cxn ang="0">
                  <a:pos x="259" y="152"/>
                </a:cxn>
              </a:cxnLst>
              <a:rect l="0" t="0" r="r" b="b"/>
              <a:pathLst>
                <a:path w="260" h="233">
                  <a:moveTo>
                    <a:pt x="259" y="152"/>
                  </a:moveTo>
                  <a:lnTo>
                    <a:pt x="200" y="200"/>
                  </a:lnTo>
                  <a:lnTo>
                    <a:pt x="192" y="232"/>
                  </a:lnTo>
                  <a:lnTo>
                    <a:pt x="155" y="232"/>
                  </a:lnTo>
                  <a:lnTo>
                    <a:pt x="133" y="216"/>
                  </a:lnTo>
                  <a:lnTo>
                    <a:pt x="126" y="184"/>
                  </a:lnTo>
                  <a:lnTo>
                    <a:pt x="104" y="176"/>
                  </a:lnTo>
                  <a:lnTo>
                    <a:pt x="89" y="144"/>
                  </a:lnTo>
                  <a:lnTo>
                    <a:pt x="52" y="152"/>
                  </a:lnTo>
                  <a:lnTo>
                    <a:pt x="30" y="136"/>
                  </a:lnTo>
                  <a:lnTo>
                    <a:pt x="15" y="136"/>
                  </a:lnTo>
                  <a:lnTo>
                    <a:pt x="0" y="64"/>
                  </a:lnTo>
                  <a:lnTo>
                    <a:pt x="22" y="40"/>
                  </a:lnTo>
                  <a:lnTo>
                    <a:pt x="59" y="48"/>
                  </a:lnTo>
                  <a:lnTo>
                    <a:pt x="81" y="88"/>
                  </a:lnTo>
                  <a:lnTo>
                    <a:pt x="89" y="40"/>
                  </a:lnTo>
                  <a:lnTo>
                    <a:pt x="89" y="8"/>
                  </a:lnTo>
                  <a:lnTo>
                    <a:pt x="133" y="0"/>
                  </a:lnTo>
                  <a:lnTo>
                    <a:pt x="178" y="120"/>
                  </a:lnTo>
                  <a:lnTo>
                    <a:pt x="207" y="120"/>
                  </a:lnTo>
                  <a:lnTo>
                    <a:pt x="215" y="104"/>
                  </a:lnTo>
                  <a:lnTo>
                    <a:pt x="259" y="152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 rot="704206">
              <a:off x="1300163" y="2168525"/>
              <a:ext cx="280987" cy="431800"/>
            </a:xfrm>
            <a:custGeom>
              <a:avLst/>
              <a:gdLst/>
              <a:ahLst/>
              <a:cxnLst>
                <a:cxn ang="0">
                  <a:pos x="96" y="184"/>
                </a:cxn>
                <a:cxn ang="0">
                  <a:pos x="89" y="192"/>
                </a:cxn>
                <a:cxn ang="0">
                  <a:pos x="89" y="224"/>
                </a:cxn>
                <a:cxn ang="0">
                  <a:pos x="67" y="240"/>
                </a:cxn>
                <a:cxn ang="0">
                  <a:pos x="44" y="240"/>
                </a:cxn>
                <a:cxn ang="0">
                  <a:pos x="30" y="200"/>
                </a:cxn>
                <a:cxn ang="0">
                  <a:pos x="15" y="192"/>
                </a:cxn>
                <a:cxn ang="0">
                  <a:pos x="22" y="176"/>
                </a:cxn>
                <a:cxn ang="0">
                  <a:pos x="0" y="144"/>
                </a:cxn>
                <a:cxn ang="0">
                  <a:pos x="0" y="136"/>
                </a:cxn>
                <a:cxn ang="0">
                  <a:pos x="30" y="112"/>
                </a:cxn>
                <a:cxn ang="0">
                  <a:pos x="30" y="88"/>
                </a:cxn>
                <a:cxn ang="0">
                  <a:pos x="44" y="80"/>
                </a:cxn>
                <a:cxn ang="0">
                  <a:pos x="52" y="56"/>
                </a:cxn>
                <a:cxn ang="0">
                  <a:pos x="74" y="48"/>
                </a:cxn>
                <a:cxn ang="0">
                  <a:pos x="111" y="0"/>
                </a:cxn>
                <a:cxn ang="0">
                  <a:pos x="133" y="8"/>
                </a:cxn>
                <a:cxn ang="0">
                  <a:pos x="148" y="80"/>
                </a:cxn>
                <a:cxn ang="0">
                  <a:pos x="126" y="88"/>
                </a:cxn>
                <a:cxn ang="0">
                  <a:pos x="126" y="136"/>
                </a:cxn>
                <a:cxn ang="0">
                  <a:pos x="96" y="184"/>
                </a:cxn>
              </a:cxnLst>
              <a:rect l="0" t="0" r="r" b="b"/>
              <a:pathLst>
                <a:path w="149" h="241">
                  <a:moveTo>
                    <a:pt x="96" y="184"/>
                  </a:moveTo>
                  <a:lnTo>
                    <a:pt x="89" y="192"/>
                  </a:lnTo>
                  <a:lnTo>
                    <a:pt x="89" y="224"/>
                  </a:lnTo>
                  <a:lnTo>
                    <a:pt x="67" y="240"/>
                  </a:lnTo>
                  <a:lnTo>
                    <a:pt x="44" y="240"/>
                  </a:lnTo>
                  <a:lnTo>
                    <a:pt x="30" y="200"/>
                  </a:lnTo>
                  <a:lnTo>
                    <a:pt x="15" y="192"/>
                  </a:lnTo>
                  <a:lnTo>
                    <a:pt x="22" y="176"/>
                  </a:lnTo>
                  <a:lnTo>
                    <a:pt x="0" y="144"/>
                  </a:lnTo>
                  <a:lnTo>
                    <a:pt x="0" y="136"/>
                  </a:lnTo>
                  <a:lnTo>
                    <a:pt x="30" y="112"/>
                  </a:lnTo>
                  <a:lnTo>
                    <a:pt x="30" y="88"/>
                  </a:lnTo>
                  <a:lnTo>
                    <a:pt x="44" y="80"/>
                  </a:lnTo>
                  <a:lnTo>
                    <a:pt x="52" y="56"/>
                  </a:lnTo>
                  <a:lnTo>
                    <a:pt x="74" y="48"/>
                  </a:lnTo>
                  <a:lnTo>
                    <a:pt x="111" y="0"/>
                  </a:lnTo>
                  <a:lnTo>
                    <a:pt x="133" y="8"/>
                  </a:lnTo>
                  <a:lnTo>
                    <a:pt x="148" y="80"/>
                  </a:lnTo>
                  <a:lnTo>
                    <a:pt x="126" y="88"/>
                  </a:lnTo>
                  <a:lnTo>
                    <a:pt x="126" y="136"/>
                  </a:lnTo>
                  <a:lnTo>
                    <a:pt x="96" y="18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 rot="704206">
              <a:off x="1460500" y="2355850"/>
              <a:ext cx="395287" cy="290513"/>
            </a:xfrm>
            <a:custGeom>
              <a:avLst/>
              <a:gdLst/>
              <a:ahLst/>
              <a:cxnLst>
                <a:cxn ang="0">
                  <a:pos x="207" y="160"/>
                </a:cxn>
                <a:cxn ang="0">
                  <a:pos x="200" y="144"/>
                </a:cxn>
                <a:cxn ang="0">
                  <a:pos x="185" y="128"/>
                </a:cxn>
                <a:cxn ang="0">
                  <a:pos x="192" y="96"/>
                </a:cxn>
                <a:cxn ang="0">
                  <a:pos x="170" y="80"/>
                </a:cxn>
                <a:cxn ang="0">
                  <a:pos x="163" y="48"/>
                </a:cxn>
                <a:cxn ang="0">
                  <a:pos x="141" y="40"/>
                </a:cxn>
                <a:cxn ang="0">
                  <a:pos x="126" y="8"/>
                </a:cxn>
                <a:cxn ang="0">
                  <a:pos x="89" y="16"/>
                </a:cxn>
                <a:cxn ang="0">
                  <a:pos x="67" y="0"/>
                </a:cxn>
                <a:cxn ang="0">
                  <a:pos x="52" y="0"/>
                </a:cxn>
                <a:cxn ang="0">
                  <a:pos x="30" y="8"/>
                </a:cxn>
                <a:cxn ang="0">
                  <a:pos x="30" y="56"/>
                </a:cxn>
                <a:cxn ang="0">
                  <a:pos x="0" y="104"/>
                </a:cxn>
                <a:cxn ang="0">
                  <a:pos x="74" y="136"/>
                </a:cxn>
                <a:cxn ang="0">
                  <a:pos x="104" y="136"/>
                </a:cxn>
                <a:cxn ang="0">
                  <a:pos x="126" y="128"/>
                </a:cxn>
                <a:cxn ang="0">
                  <a:pos x="148" y="144"/>
                </a:cxn>
                <a:cxn ang="0">
                  <a:pos x="192" y="160"/>
                </a:cxn>
                <a:cxn ang="0">
                  <a:pos x="207" y="160"/>
                </a:cxn>
              </a:cxnLst>
              <a:rect l="0" t="0" r="r" b="b"/>
              <a:pathLst>
                <a:path w="208" h="161">
                  <a:moveTo>
                    <a:pt x="207" y="160"/>
                  </a:moveTo>
                  <a:lnTo>
                    <a:pt x="200" y="144"/>
                  </a:lnTo>
                  <a:lnTo>
                    <a:pt x="185" y="128"/>
                  </a:lnTo>
                  <a:lnTo>
                    <a:pt x="192" y="96"/>
                  </a:lnTo>
                  <a:lnTo>
                    <a:pt x="170" y="80"/>
                  </a:lnTo>
                  <a:lnTo>
                    <a:pt x="163" y="48"/>
                  </a:lnTo>
                  <a:lnTo>
                    <a:pt x="141" y="40"/>
                  </a:lnTo>
                  <a:lnTo>
                    <a:pt x="126" y="8"/>
                  </a:lnTo>
                  <a:lnTo>
                    <a:pt x="89" y="16"/>
                  </a:lnTo>
                  <a:lnTo>
                    <a:pt x="67" y="0"/>
                  </a:lnTo>
                  <a:lnTo>
                    <a:pt x="52" y="0"/>
                  </a:lnTo>
                  <a:lnTo>
                    <a:pt x="30" y="8"/>
                  </a:lnTo>
                  <a:lnTo>
                    <a:pt x="30" y="56"/>
                  </a:lnTo>
                  <a:lnTo>
                    <a:pt x="0" y="104"/>
                  </a:lnTo>
                  <a:lnTo>
                    <a:pt x="74" y="136"/>
                  </a:lnTo>
                  <a:lnTo>
                    <a:pt x="104" y="136"/>
                  </a:lnTo>
                  <a:lnTo>
                    <a:pt x="126" y="128"/>
                  </a:lnTo>
                  <a:lnTo>
                    <a:pt x="148" y="144"/>
                  </a:lnTo>
                  <a:lnTo>
                    <a:pt x="192" y="160"/>
                  </a:lnTo>
                  <a:lnTo>
                    <a:pt x="207" y="16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 rot="704206">
              <a:off x="1363663" y="2536825"/>
              <a:ext cx="476250" cy="330200"/>
            </a:xfrm>
            <a:custGeom>
              <a:avLst/>
              <a:gdLst/>
              <a:ahLst/>
              <a:cxnLst>
                <a:cxn ang="0">
                  <a:pos x="96" y="152"/>
                </a:cxn>
                <a:cxn ang="0">
                  <a:pos x="111" y="136"/>
                </a:cxn>
                <a:cxn ang="0">
                  <a:pos x="148" y="168"/>
                </a:cxn>
                <a:cxn ang="0">
                  <a:pos x="170" y="168"/>
                </a:cxn>
                <a:cxn ang="0">
                  <a:pos x="192" y="184"/>
                </a:cxn>
                <a:cxn ang="0">
                  <a:pos x="222" y="160"/>
                </a:cxn>
                <a:cxn ang="0">
                  <a:pos x="214" y="128"/>
                </a:cxn>
                <a:cxn ang="0">
                  <a:pos x="251" y="96"/>
                </a:cxn>
                <a:cxn ang="0">
                  <a:pos x="251" y="56"/>
                </a:cxn>
                <a:cxn ang="0">
                  <a:pos x="236" y="56"/>
                </a:cxn>
                <a:cxn ang="0">
                  <a:pos x="222" y="56"/>
                </a:cxn>
                <a:cxn ang="0">
                  <a:pos x="177" y="40"/>
                </a:cxn>
                <a:cxn ang="0">
                  <a:pos x="155" y="24"/>
                </a:cxn>
                <a:cxn ang="0">
                  <a:pos x="133" y="32"/>
                </a:cxn>
                <a:cxn ang="0">
                  <a:pos x="103" y="32"/>
                </a:cxn>
                <a:cxn ang="0">
                  <a:pos x="30" y="0"/>
                </a:cxn>
                <a:cxn ang="0">
                  <a:pos x="22" y="8"/>
                </a:cxn>
                <a:cxn ang="0">
                  <a:pos x="22" y="40"/>
                </a:cxn>
                <a:cxn ang="0">
                  <a:pos x="0" y="56"/>
                </a:cxn>
                <a:cxn ang="0">
                  <a:pos x="30" y="112"/>
                </a:cxn>
                <a:cxn ang="0">
                  <a:pos x="74" y="112"/>
                </a:cxn>
                <a:cxn ang="0">
                  <a:pos x="96" y="152"/>
                </a:cxn>
              </a:cxnLst>
              <a:rect l="0" t="0" r="r" b="b"/>
              <a:pathLst>
                <a:path w="252" h="185">
                  <a:moveTo>
                    <a:pt x="96" y="152"/>
                  </a:moveTo>
                  <a:lnTo>
                    <a:pt x="111" y="136"/>
                  </a:lnTo>
                  <a:lnTo>
                    <a:pt x="148" y="168"/>
                  </a:lnTo>
                  <a:lnTo>
                    <a:pt x="170" y="168"/>
                  </a:lnTo>
                  <a:lnTo>
                    <a:pt x="192" y="184"/>
                  </a:lnTo>
                  <a:lnTo>
                    <a:pt x="222" y="160"/>
                  </a:lnTo>
                  <a:lnTo>
                    <a:pt x="214" y="128"/>
                  </a:lnTo>
                  <a:lnTo>
                    <a:pt x="251" y="96"/>
                  </a:lnTo>
                  <a:lnTo>
                    <a:pt x="251" y="56"/>
                  </a:lnTo>
                  <a:lnTo>
                    <a:pt x="236" y="56"/>
                  </a:lnTo>
                  <a:lnTo>
                    <a:pt x="222" y="56"/>
                  </a:lnTo>
                  <a:lnTo>
                    <a:pt x="177" y="40"/>
                  </a:lnTo>
                  <a:lnTo>
                    <a:pt x="155" y="24"/>
                  </a:lnTo>
                  <a:lnTo>
                    <a:pt x="133" y="32"/>
                  </a:lnTo>
                  <a:lnTo>
                    <a:pt x="103" y="32"/>
                  </a:lnTo>
                  <a:lnTo>
                    <a:pt x="30" y="0"/>
                  </a:lnTo>
                  <a:lnTo>
                    <a:pt x="22" y="8"/>
                  </a:lnTo>
                  <a:lnTo>
                    <a:pt x="22" y="40"/>
                  </a:lnTo>
                  <a:lnTo>
                    <a:pt x="0" y="56"/>
                  </a:lnTo>
                  <a:lnTo>
                    <a:pt x="30" y="112"/>
                  </a:lnTo>
                  <a:lnTo>
                    <a:pt x="74" y="112"/>
                  </a:lnTo>
                  <a:lnTo>
                    <a:pt x="96" y="152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 rot="704206">
              <a:off x="1174750" y="2587625"/>
              <a:ext cx="365125" cy="258763"/>
            </a:xfrm>
            <a:custGeom>
              <a:avLst/>
              <a:gdLst/>
              <a:ahLst/>
              <a:cxnLst>
                <a:cxn ang="0">
                  <a:pos x="192" y="96"/>
                </a:cxn>
                <a:cxn ang="0">
                  <a:pos x="185" y="96"/>
                </a:cxn>
                <a:cxn ang="0">
                  <a:pos x="163" y="120"/>
                </a:cxn>
                <a:cxn ang="0">
                  <a:pos x="170" y="136"/>
                </a:cxn>
                <a:cxn ang="0">
                  <a:pos x="103" y="144"/>
                </a:cxn>
                <a:cxn ang="0">
                  <a:pos x="81" y="128"/>
                </a:cxn>
                <a:cxn ang="0">
                  <a:pos x="66" y="144"/>
                </a:cxn>
                <a:cxn ang="0">
                  <a:pos x="37" y="144"/>
                </a:cxn>
                <a:cxn ang="0">
                  <a:pos x="15" y="144"/>
                </a:cxn>
                <a:cxn ang="0">
                  <a:pos x="0" y="104"/>
                </a:cxn>
                <a:cxn ang="0">
                  <a:pos x="15" y="88"/>
                </a:cxn>
                <a:cxn ang="0">
                  <a:pos x="22" y="24"/>
                </a:cxn>
                <a:cxn ang="0">
                  <a:pos x="44" y="24"/>
                </a:cxn>
                <a:cxn ang="0">
                  <a:pos x="74" y="0"/>
                </a:cxn>
                <a:cxn ang="0">
                  <a:pos x="96" y="0"/>
                </a:cxn>
                <a:cxn ang="0">
                  <a:pos x="126" y="56"/>
                </a:cxn>
                <a:cxn ang="0">
                  <a:pos x="170" y="56"/>
                </a:cxn>
                <a:cxn ang="0">
                  <a:pos x="192" y="96"/>
                </a:cxn>
              </a:cxnLst>
              <a:rect l="0" t="0" r="r" b="b"/>
              <a:pathLst>
                <a:path w="193" h="145">
                  <a:moveTo>
                    <a:pt x="192" y="96"/>
                  </a:moveTo>
                  <a:lnTo>
                    <a:pt x="185" y="96"/>
                  </a:lnTo>
                  <a:lnTo>
                    <a:pt x="163" y="120"/>
                  </a:lnTo>
                  <a:lnTo>
                    <a:pt x="170" y="136"/>
                  </a:lnTo>
                  <a:lnTo>
                    <a:pt x="103" y="144"/>
                  </a:lnTo>
                  <a:lnTo>
                    <a:pt x="81" y="128"/>
                  </a:lnTo>
                  <a:lnTo>
                    <a:pt x="66" y="144"/>
                  </a:lnTo>
                  <a:lnTo>
                    <a:pt x="37" y="144"/>
                  </a:lnTo>
                  <a:lnTo>
                    <a:pt x="15" y="144"/>
                  </a:lnTo>
                  <a:lnTo>
                    <a:pt x="0" y="104"/>
                  </a:lnTo>
                  <a:lnTo>
                    <a:pt x="15" y="88"/>
                  </a:lnTo>
                  <a:lnTo>
                    <a:pt x="22" y="24"/>
                  </a:lnTo>
                  <a:lnTo>
                    <a:pt x="44" y="24"/>
                  </a:lnTo>
                  <a:lnTo>
                    <a:pt x="74" y="0"/>
                  </a:lnTo>
                  <a:lnTo>
                    <a:pt x="96" y="0"/>
                  </a:lnTo>
                  <a:lnTo>
                    <a:pt x="126" y="56"/>
                  </a:lnTo>
                  <a:lnTo>
                    <a:pt x="170" y="56"/>
                  </a:lnTo>
                  <a:lnTo>
                    <a:pt x="192" y="96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 rot="704206">
              <a:off x="993775" y="2762250"/>
              <a:ext cx="280987" cy="273050"/>
            </a:xfrm>
            <a:custGeom>
              <a:avLst/>
              <a:gdLst/>
              <a:ahLst/>
              <a:cxnLst>
                <a:cxn ang="0">
                  <a:pos x="89" y="24"/>
                </a:cxn>
                <a:cxn ang="0">
                  <a:pos x="111" y="24"/>
                </a:cxn>
                <a:cxn ang="0">
                  <a:pos x="141" y="24"/>
                </a:cxn>
                <a:cxn ang="0">
                  <a:pos x="148" y="64"/>
                </a:cxn>
                <a:cxn ang="0">
                  <a:pos x="133" y="72"/>
                </a:cxn>
                <a:cxn ang="0">
                  <a:pos x="148" y="104"/>
                </a:cxn>
                <a:cxn ang="0">
                  <a:pos x="118" y="112"/>
                </a:cxn>
                <a:cxn ang="0">
                  <a:pos x="104" y="144"/>
                </a:cxn>
                <a:cxn ang="0">
                  <a:pos x="74" y="152"/>
                </a:cxn>
                <a:cxn ang="0">
                  <a:pos x="52" y="144"/>
                </a:cxn>
                <a:cxn ang="0">
                  <a:pos x="67" y="136"/>
                </a:cxn>
                <a:cxn ang="0">
                  <a:pos x="67" y="112"/>
                </a:cxn>
                <a:cxn ang="0">
                  <a:pos x="59" y="104"/>
                </a:cxn>
                <a:cxn ang="0">
                  <a:pos x="44" y="72"/>
                </a:cxn>
                <a:cxn ang="0">
                  <a:pos x="15" y="72"/>
                </a:cxn>
                <a:cxn ang="0">
                  <a:pos x="0" y="40"/>
                </a:cxn>
                <a:cxn ang="0">
                  <a:pos x="7" y="40"/>
                </a:cxn>
                <a:cxn ang="0">
                  <a:pos x="37" y="0"/>
                </a:cxn>
                <a:cxn ang="0">
                  <a:pos x="89" y="24"/>
                </a:cxn>
              </a:cxnLst>
              <a:rect l="0" t="0" r="r" b="b"/>
              <a:pathLst>
                <a:path w="149" h="153">
                  <a:moveTo>
                    <a:pt x="89" y="24"/>
                  </a:moveTo>
                  <a:lnTo>
                    <a:pt x="111" y="24"/>
                  </a:lnTo>
                  <a:lnTo>
                    <a:pt x="141" y="24"/>
                  </a:lnTo>
                  <a:lnTo>
                    <a:pt x="148" y="64"/>
                  </a:lnTo>
                  <a:lnTo>
                    <a:pt x="133" y="72"/>
                  </a:lnTo>
                  <a:lnTo>
                    <a:pt x="148" y="104"/>
                  </a:lnTo>
                  <a:lnTo>
                    <a:pt x="118" y="112"/>
                  </a:lnTo>
                  <a:lnTo>
                    <a:pt x="104" y="144"/>
                  </a:lnTo>
                  <a:lnTo>
                    <a:pt x="74" y="152"/>
                  </a:lnTo>
                  <a:lnTo>
                    <a:pt x="52" y="144"/>
                  </a:lnTo>
                  <a:lnTo>
                    <a:pt x="67" y="136"/>
                  </a:lnTo>
                  <a:lnTo>
                    <a:pt x="67" y="112"/>
                  </a:lnTo>
                  <a:lnTo>
                    <a:pt x="59" y="104"/>
                  </a:lnTo>
                  <a:lnTo>
                    <a:pt x="44" y="72"/>
                  </a:lnTo>
                  <a:lnTo>
                    <a:pt x="15" y="72"/>
                  </a:lnTo>
                  <a:lnTo>
                    <a:pt x="0" y="40"/>
                  </a:lnTo>
                  <a:lnTo>
                    <a:pt x="7" y="40"/>
                  </a:lnTo>
                  <a:lnTo>
                    <a:pt x="37" y="0"/>
                  </a:lnTo>
                  <a:lnTo>
                    <a:pt x="89" y="24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 rot="704206">
              <a:off x="581025" y="3973513"/>
              <a:ext cx="155575" cy="158750"/>
            </a:xfrm>
            <a:custGeom>
              <a:avLst/>
              <a:gdLst/>
              <a:ahLst/>
              <a:cxnLst>
                <a:cxn ang="0">
                  <a:pos x="67" y="8"/>
                </a:cxn>
                <a:cxn ang="0">
                  <a:pos x="52" y="8"/>
                </a:cxn>
                <a:cxn ang="0">
                  <a:pos x="30" y="0"/>
                </a:cxn>
                <a:cxn ang="0">
                  <a:pos x="0" y="24"/>
                </a:cxn>
                <a:cxn ang="0">
                  <a:pos x="7" y="32"/>
                </a:cxn>
                <a:cxn ang="0">
                  <a:pos x="45" y="88"/>
                </a:cxn>
                <a:cxn ang="0">
                  <a:pos x="52" y="72"/>
                </a:cxn>
                <a:cxn ang="0">
                  <a:pos x="75" y="64"/>
                </a:cxn>
                <a:cxn ang="0">
                  <a:pos x="82" y="24"/>
                </a:cxn>
                <a:cxn ang="0">
                  <a:pos x="67" y="8"/>
                </a:cxn>
              </a:cxnLst>
              <a:rect l="0" t="0" r="r" b="b"/>
              <a:pathLst>
                <a:path w="83" h="89">
                  <a:moveTo>
                    <a:pt x="67" y="8"/>
                  </a:moveTo>
                  <a:lnTo>
                    <a:pt x="52" y="8"/>
                  </a:lnTo>
                  <a:lnTo>
                    <a:pt x="30" y="0"/>
                  </a:lnTo>
                  <a:lnTo>
                    <a:pt x="0" y="24"/>
                  </a:lnTo>
                  <a:lnTo>
                    <a:pt x="7" y="32"/>
                  </a:lnTo>
                  <a:lnTo>
                    <a:pt x="45" y="88"/>
                  </a:lnTo>
                  <a:lnTo>
                    <a:pt x="52" y="72"/>
                  </a:lnTo>
                  <a:lnTo>
                    <a:pt x="75" y="64"/>
                  </a:lnTo>
                  <a:lnTo>
                    <a:pt x="82" y="24"/>
                  </a:lnTo>
                  <a:lnTo>
                    <a:pt x="67" y="8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 rot="704206">
              <a:off x="708025" y="3859213"/>
              <a:ext cx="309562" cy="401638"/>
            </a:xfrm>
            <a:custGeom>
              <a:avLst/>
              <a:gdLst/>
              <a:ahLst/>
              <a:cxnLst>
                <a:cxn ang="0">
                  <a:pos x="74" y="224"/>
                </a:cxn>
                <a:cxn ang="0">
                  <a:pos x="74" y="200"/>
                </a:cxn>
                <a:cxn ang="0">
                  <a:pos x="59" y="184"/>
                </a:cxn>
                <a:cxn ang="0">
                  <a:pos x="22" y="160"/>
                </a:cxn>
                <a:cxn ang="0">
                  <a:pos x="7" y="152"/>
                </a:cxn>
                <a:cxn ang="0">
                  <a:pos x="15" y="112"/>
                </a:cxn>
                <a:cxn ang="0">
                  <a:pos x="0" y="96"/>
                </a:cxn>
                <a:cxn ang="0">
                  <a:pos x="0" y="72"/>
                </a:cxn>
                <a:cxn ang="0">
                  <a:pos x="22" y="64"/>
                </a:cxn>
                <a:cxn ang="0">
                  <a:pos x="7" y="24"/>
                </a:cxn>
                <a:cxn ang="0">
                  <a:pos x="37" y="0"/>
                </a:cxn>
                <a:cxn ang="0">
                  <a:pos x="74" y="0"/>
                </a:cxn>
                <a:cxn ang="0">
                  <a:pos x="88" y="40"/>
                </a:cxn>
                <a:cxn ang="0">
                  <a:pos x="103" y="48"/>
                </a:cxn>
                <a:cxn ang="0">
                  <a:pos x="125" y="80"/>
                </a:cxn>
                <a:cxn ang="0">
                  <a:pos x="147" y="112"/>
                </a:cxn>
                <a:cxn ang="0">
                  <a:pos x="155" y="136"/>
                </a:cxn>
                <a:cxn ang="0">
                  <a:pos x="162" y="184"/>
                </a:cxn>
                <a:cxn ang="0">
                  <a:pos x="125" y="192"/>
                </a:cxn>
                <a:cxn ang="0">
                  <a:pos x="118" y="216"/>
                </a:cxn>
                <a:cxn ang="0">
                  <a:pos x="96" y="216"/>
                </a:cxn>
                <a:cxn ang="0">
                  <a:pos x="74" y="224"/>
                </a:cxn>
              </a:cxnLst>
              <a:rect l="0" t="0" r="r" b="b"/>
              <a:pathLst>
                <a:path w="163" h="225">
                  <a:moveTo>
                    <a:pt x="74" y="224"/>
                  </a:moveTo>
                  <a:lnTo>
                    <a:pt x="74" y="200"/>
                  </a:lnTo>
                  <a:lnTo>
                    <a:pt x="59" y="184"/>
                  </a:lnTo>
                  <a:lnTo>
                    <a:pt x="22" y="160"/>
                  </a:lnTo>
                  <a:lnTo>
                    <a:pt x="7" y="152"/>
                  </a:lnTo>
                  <a:lnTo>
                    <a:pt x="15" y="112"/>
                  </a:lnTo>
                  <a:lnTo>
                    <a:pt x="0" y="96"/>
                  </a:lnTo>
                  <a:lnTo>
                    <a:pt x="0" y="72"/>
                  </a:lnTo>
                  <a:lnTo>
                    <a:pt x="22" y="64"/>
                  </a:lnTo>
                  <a:lnTo>
                    <a:pt x="7" y="24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88" y="40"/>
                  </a:lnTo>
                  <a:lnTo>
                    <a:pt x="103" y="48"/>
                  </a:lnTo>
                  <a:lnTo>
                    <a:pt x="125" y="80"/>
                  </a:lnTo>
                  <a:lnTo>
                    <a:pt x="147" y="112"/>
                  </a:lnTo>
                  <a:lnTo>
                    <a:pt x="155" y="136"/>
                  </a:lnTo>
                  <a:lnTo>
                    <a:pt x="162" y="184"/>
                  </a:lnTo>
                  <a:lnTo>
                    <a:pt x="125" y="192"/>
                  </a:lnTo>
                  <a:lnTo>
                    <a:pt x="118" y="216"/>
                  </a:lnTo>
                  <a:lnTo>
                    <a:pt x="96" y="216"/>
                  </a:lnTo>
                  <a:lnTo>
                    <a:pt x="74" y="22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 rot="704206">
              <a:off x="641350" y="4106863"/>
              <a:ext cx="184150" cy="130175"/>
            </a:xfrm>
            <a:custGeom>
              <a:avLst/>
              <a:gdLst/>
              <a:ahLst/>
              <a:cxnLst>
                <a:cxn ang="0">
                  <a:pos x="74" y="64"/>
                </a:cxn>
                <a:cxn ang="0">
                  <a:pos x="52" y="64"/>
                </a:cxn>
                <a:cxn ang="0">
                  <a:pos x="37" y="72"/>
                </a:cxn>
                <a:cxn ang="0">
                  <a:pos x="7" y="32"/>
                </a:cxn>
                <a:cxn ang="0">
                  <a:pos x="0" y="24"/>
                </a:cxn>
                <a:cxn ang="0">
                  <a:pos x="7" y="8"/>
                </a:cxn>
                <a:cxn ang="0">
                  <a:pos x="30" y="0"/>
                </a:cxn>
                <a:cxn ang="0">
                  <a:pos x="44" y="8"/>
                </a:cxn>
                <a:cxn ang="0">
                  <a:pos x="81" y="32"/>
                </a:cxn>
                <a:cxn ang="0">
                  <a:pos x="96" y="48"/>
                </a:cxn>
                <a:cxn ang="0">
                  <a:pos x="74" y="64"/>
                </a:cxn>
              </a:cxnLst>
              <a:rect l="0" t="0" r="r" b="b"/>
              <a:pathLst>
                <a:path w="97" h="73">
                  <a:moveTo>
                    <a:pt x="74" y="64"/>
                  </a:moveTo>
                  <a:lnTo>
                    <a:pt x="52" y="64"/>
                  </a:lnTo>
                  <a:lnTo>
                    <a:pt x="37" y="72"/>
                  </a:lnTo>
                  <a:lnTo>
                    <a:pt x="7" y="32"/>
                  </a:lnTo>
                  <a:lnTo>
                    <a:pt x="0" y="24"/>
                  </a:lnTo>
                  <a:lnTo>
                    <a:pt x="7" y="8"/>
                  </a:lnTo>
                  <a:lnTo>
                    <a:pt x="30" y="0"/>
                  </a:lnTo>
                  <a:lnTo>
                    <a:pt x="44" y="8"/>
                  </a:lnTo>
                  <a:lnTo>
                    <a:pt x="81" y="32"/>
                  </a:lnTo>
                  <a:lnTo>
                    <a:pt x="96" y="48"/>
                  </a:lnTo>
                  <a:lnTo>
                    <a:pt x="74" y="6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 rot="704206">
              <a:off x="709613" y="4241800"/>
              <a:ext cx="225425" cy="171450"/>
            </a:xfrm>
            <a:custGeom>
              <a:avLst/>
              <a:gdLst/>
              <a:ahLst/>
              <a:cxnLst>
                <a:cxn ang="0">
                  <a:pos x="44" y="96"/>
                </a:cxn>
                <a:cxn ang="0">
                  <a:pos x="89" y="80"/>
                </a:cxn>
                <a:cxn ang="0">
                  <a:pos x="89" y="64"/>
                </a:cxn>
                <a:cxn ang="0">
                  <a:pos x="111" y="56"/>
                </a:cxn>
                <a:cxn ang="0">
                  <a:pos x="118" y="32"/>
                </a:cxn>
                <a:cxn ang="0">
                  <a:pos x="96" y="24"/>
                </a:cxn>
                <a:cxn ang="0">
                  <a:pos x="89" y="0"/>
                </a:cxn>
                <a:cxn ang="0">
                  <a:pos x="66" y="0"/>
                </a:cxn>
                <a:cxn ang="0">
                  <a:pos x="44" y="8"/>
                </a:cxn>
                <a:cxn ang="0">
                  <a:pos x="30" y="8"/>
                </a:cxn>
                <a:cxn ang="0">
                  <a:pos x="30" y="16"/>
                </a:cxn>
                <a:cxn ang="0">
                  <a:pos x="30" y="56"/>
                </a:cxn>
                <a:cxn ang="0">
                  <a:pos x="7" y="56"/>
                </a:cxn>
                <a:cxn ang="0">
                  <a:pos x="0" y="56"/>
                </a:cxn>
                <a:cxn ang="0">
                  <a:pos x="44" y="96"/>
                </a:cxn>
              </a:cxnLst>
              <a:rect l="0" t="0" r="r" b="b"/>
              <a:pathLst>
                <a:path w="119" h="97">
                  <a:moveTo>
                    <a:pt x="44" y="96"/>
                  </a:moveTo>
                  <a:lnTo>
                    <a:pt x="89" y="80"/>
                  </a:lnTo>
                  <a:lnTo>
                    <a:pt x="89" y="64"/>
                  </a:lnTo>
                  <a:lnTo>
                    <a:pt x="111" y="56"/>
                  </a:lnTo>
                  <a:lnTo>
                    <a:pt x="118" y="32"/>
                  </a:lnTo>
                  <a:lnTo>
                    <a:pt x="96" y="24"/>
                  </a:lnTo>
                  <a:lnTo>
                    <a:pt x="89" y="0"/>
                  </a:lnTo>
                  <a:lnTo>
                    <a:pt x="66" y="0"/>
                  </a:lnTo>
                  <a:lnTo>
                    <a:pt x="44" y="8"/>
                  </a:lnTo>
                  <a:lnTo>
                    <a:pt x="30" y="8"/>
                  </a:lnTo>
                  <a:lnTo>
                    <a:pt x="30" y="16"/>
                  </a:lnTo>
                  <a:lnTo>
                    <a:pt x="30" y="56"/>
                  </a:lnTo>
                  <a:lnTo>
                    <a:pt x="7" y="56"/>
                  </a:lnTo>
                  <a:lnTo>
                    <a:pt x="0" y="56"/>
                  </a:lnTo>
                  <a:lnTo>
                    <a:pt x="44" y="96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 rot="704206">
              <a:off x="665163" y="4195763"/>
              <a:ext cx="142875" cy="130175"/>
            </a:xfrm>
            <a:custGeom>
              <a:avLst/>
              <a:gdLst/>
              <a:ahLst/>
              <a:cxnLst>
                <a:cxn ang="0">
                  <a:pos x="52" y="16"/>
                </a:cxn>
                <a:cxn ang="0">
                  <a:pos x="30" y="16"/>
                </a:cxn>
                <a:cxn ang="0">
                  <a:pos x="15" y="24"/>
                </a:cxn>
                <a:cxn ang="0">
                  <a:pos x="0" y="40"/>
                </a:cxn>
                <a:cxn ang="0">
                  <a:pos x="30" y="72"/>
                </a:cxn>
                <a:cxn ang="0">
                  <a:pos x="37" y="72"/>
                </a:cxn>
                <a:cxn ang="0">
                  <a:pos x="59" y="72"/>
                </a:cxn>
                <a:cxn ang="0">
                  <a:pos x="59" y="32"/>
                </a:cxn>
                <a:cxn ang="0">
                  <a:pos x="59" y="24"/>
                </a:cxn>
                <a:cxn ang="0">
                  <a:pos x="74" y="24"/>
                </a:cxn>
                <a:cxn ang="0">
                  <a:pos x="74" y="0"/>
                </a:cxn>
                <a:cxn ang="0">
                  <a:pos x="52" y="16"/>
                </a:cxn>
              </a:cxnLst>
              <a:rect l="0" t="0" r="r" b="b"/>
              <a:pathLst>
                <a:path w="75" h="73">
                  <a:moveTo>
                    <a:pt x="52" y="16"/>
                  </a:moveTo>
                  <a:lnTo>
                    <a:pt x="30" y="16"/>
                  </a:lnTo>
                  <a:lnTo>
                    <a:pt x="15" y="24"/>
                  </a:lnTo>
                  <a:lnTo>
                    <a:pt x="0" y="40"/>
                  </a:lnTo>
                  <a:lnTo>
                    <a:pt x="30" y="72"/>
                  </a:lnTo>
                  <a:lnTo>
                    <a:pt x="37" y="72"/>
                  </a:lnTo>
                  <a:lnTo>
                    <a:pt x="59" y="72"/>
                  </a:lnTo>
                  <a:lnTo>
                    <a:pt x="59" y="32"/>
                  </a:lnTo>
                  <a:lnTo>
                    <a:pt x="59" y="24"/>
                  </a:lnTo>
                  <a:lnTo>
                    <a:pt x="74" y="24"/>
                  </a:lnTo>
                  <a:lnTo>
                    <a:pt x="74" y="0"/>
                  </a:lnTo>
                  <a:lnTo>
                    <a:pt x="52" y="16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 rot="704206">
              <a:off x="1144588" y="3897313"/>
              <a:ext cx="223837" cy="401638"/>
            </a:xfrm>
            <a:custGeom>
              <a:avLst/>
              <a:gdLst/>
              <a:ahLst/>
              <a:cxnLst>
                <a:cxn ang="0">
                  <a:pos x="15" y="208"/>
                </a:cxn>
                <a:cxn ang="0">
                  <a:pos x="0" y="200"/>
                </a:cxn>
                <a:cxn ang="0">
                  <a:pos x="22" y="184"/>
                </a:cxn>
                <a:cxn ang="0">
                  <a:pos x="15" y="152"/>
                </a:cxn>
                <a:cxn ang="0">
                  <a:pos x="44" y="152"/>
                </a:cxn>
                <a:cxn ang="0">
                  <a:pos x="44" y="112"/>
                </a:cxn>
                <a:cxn ang="0">
                  <a:pos x="66" y="104"/>
                </a:cxn>
                <a:cxn ang="0">
                  <a:pos x="37" y="80"/>
                </a:cxn>
                <a:cxn ang="0">
                  <a:pos x="30" y="32"/>
                </a:cxn>
                <a:cxn ang="0">
                  <a:pos x="37" y="16"/>
                </a:cxn>
                <a:cxn ang="0">
                  <a:pos x="37" y="8"/>
                </a:cxn>
                <a:cxn ang="0">
                  <a:pos x="74" y="0"/>
                </a:cxn>
                <a:cxn ang="0">
                  <a:pos x="89" y="32"/>
                </a:cxn>
                <a:cxn ang="0">
                  <a:pos x="74" y="32"/>
                </a:cxn>
                <a:cxn ang="0">
                  <a:pos x="96" y="72"/>
                </a:cxn>
                <a:cxn ang="0">
                  <a:pos x="81" y="96"/>
                </a:cxn>
                <a:cxn ang="0">
                  <a:pos x="118" y="120"/>
                </a:cxn>
                <a:cxn ang="0">
                  <a:pos x="96" y="184"/>
                </a:cxn>
                <a:cxn ang="0">
                  <a:pos x="74" y="184"/>
                </a:cxn>
                <a:cxn ang="0">
                  <a:pos x="81" y="216"/>
                </a:cxn>
                <a:cxn ang="0">
                  <a:pos x="59" y="224"/>
                </a:cxn>
                <a:cxn ang="0">
                  <a:pos x="15" y="208"/>
                </a:cxn>
              </a:cxnLst>
              <a:rect l="0" t="0" r="r" b="b"/>
              <a:pathLst>
                <a:path w="119" h="225">
                  <a:moveTo>
                    <a:pt x="15" y="208"/>
                  </a:moveTo>
                  <a:lnTo>
                    <a:pt x="0" y="200"/>
                  </a:lnTo>
                  <a:lnTo>
                    <a:pt x="22" y="184"/>
                  </a:lnTo>
                  <a:lnTo>
                    <a:pt x="15" y="152"/>
                  </a:lnTo>
                  <a:lnTo>
                    <a:pt x="44" y="152"/>
                  </a:lnTo>
                  <a:lnTo>
                    <a:pt x="44" y="112"/>
                  </a:lnTo>
                  <a:lnTo>
                    <a:pt x="66" y="104"/>
                  </a:lnTo>
                  <a:lnTo>
                    <a:pt x="37" y="80"/>
                  </a:lnTo>
                  <a:lnTo>
                    <a:pt x="30" y="32"/>
                  </a:lnTo>
                  <a:lnTo>
                    <a:pt x="37" y="16"/>
                  </a:lnTo>
                  <a:lnTo>
                    <a:pt x="37" y="8"/>
                  </a:lnTo>
                  <a:lnTo>
                    <a:pt x="74" y="0"/>
                  </a:lnTo>
                  <a:lnTo>
                    <a:pt x="89" y="32"/>
                  </a:lnTo>
                  <a:lnTo>
                    <a:pt x="74" y="32"/>
                  </a:lnTo>
                  <a:lnTo>
                    <a:pt x="96" y="72"/>
                  </a:lnTo>
                  <a:lnTo>
                    <a:pt x="81" y="96"/>
                  </a:lnTo>
                  <a:lnTo>
                    <a:pt x="118" y="120"/>
                  </a:lnTo>
                  <a:lnTo>
                    <a:pt x="96" y="184"/>
                  </a:lnTo>
                  <a:lnTo>
                    <a:pt x="74" y="184"/>
                  </a:lnTo>
                  <a:lnTo>
                    <a:pt x="81" y="216"/>
                  </a:lnTo>
                  <a:lnTo>
                    <a:pt x="59" y="224"/>
                  </a:lnTo>
                  <a:lnTo>
                    <a:pt x="15" y="208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 rot="704206">
              <a:off x="746125" y="4197350"/>
              <a:ext cx="252412" cy="473075"/>
            </a:xfrm>
            <a:custGeom>
              <a:avLst/>
              <a:gdLst/>
              <a:ahLst/>
              <a:cxnLst>
                <a:cxn ang="0">
                  <a:pos x="133" y="32"/>
                </a:cxn>
                <a:cxn ang="0">
                  <a:pos x="126" y="8"/>
                </a:cxn>
                <a:cxn ang="0">
                  <a:pos x="104" y="0"/>
                </a:cxn>
                <a:cxn ang="0">
                  <a:pos x="67" y="8"/>
                </a:cxn>
                <a:cxn ang="0">
                  <a:pos x="59" y="32"/>
                </a:cxn>
                <a:cxn ang="0">
                  <a:pos x="67" y="56"/>
                </a:cxn>
                <a:cxn ang="0">
                  <a:pos x="89" y="64"/>
                </a:cxn>
                <a:cxn ang="0">
                  <a:pos x="81" y="88"/>
                </a:cxn>
                <a:cxn ang="0">
                  <a:pos x="59" y="96"/>
                </a:cxn>
                <a:cxn ang="0">
                  <a:pos x="59" y="112"/>
                </a:cxn>
                <a:cxn ang="0">
                  <a:pos x="15" y="128"/>
                </a:cxn>
                <a:cxn ang="0">
                  <a:pos x="0" y="144"/>
                </a:cxn>
                <a:cxn ang="0">
                  <a:pos x="22" y="192"/>
                </a:cxn>
                <a:cxn ang="0">
                  <a:pos x="30" y="200"/>
                </a:cxn>
                <a:cxn ang="0">
                  <a:pos x="30" y="256"/>
                </a:cxn>
                <a:cxn ang="0">
                  <a:pos x="81" y="264"/>
                </a:cxn>
                <a:cxn ang="0">
                  <a:pos x="96" y="144"/>
                </a:cxn>
                <a:cxn ang="0">
                  <a:pos x="133" y="96"/>
                </a:cxn>
                <a:cxn ang="0">
                  <a:pos x="118" y="80"/>
                </a:cxn>
                <a:cxn ang="0">
                  <a:pos x="126" y="40"/>
                </a:cxn>
                <a:cxn ang="0">
                  <a:pos x="133" y="32"/>
                </a:cxn>
              </a:cxnLst>
              <a:rect l="0" t="0" r="r" b="b"/>
              <a:pathLst>
                <a:path w="134" h="265">
                  <a:moveTo>
                    <a:pt x="133" y="32"/>
                  </a:moveTo>
                  <a:lnTo>
                    <a:pt x="126" y="8"/>
                  </a:lnTo>
                  <a:lnTo>
                    <a:pt x="104" y="0"/>
                  </a:lnTo>
                  <a:lnTo>
                    <a:pt x="67" y="8"/>
                  </a:lnTo>
                  <a:lnTo>
                    <a:pt x="59" y="32"/>
                  </a:lnTo>
                  <a:lnTo>
                    <a:pt x="67" y="56"/>
                  </a:lnTo>
                  <a:lnTo>
                    <a:pt x="89" y="64"/>
                  </a:lnTo>
                  <a:lnTo>
                    <a:pt x="81" y="88"/>
                  </a:lnTo>
                  <a:lnTo>
                    <a:pt x="59" y="96"/>
                  </a:lnTo>
                  <a:lnTo>
                    <a:pt x="59" y="112"/>
                  </a:lnTo>
                  <a:lnTo>
                    <a:pt x="15" y="128"/>
                  </a:lnTo>
                  <a:lnTo>
                    <a:pt x="0" y="144"/>
                  </a:lnTo>
                  <a:lnTo>
                    <a:pt x="22" y="192"/>
                  </a:lnTo>
                  <a:lnTo>
                    <a:pt x="30" y="200"/>
                  </a:lnTo>
                  <a:lnTo>
                    <a:pt x="30" y="256"/>
                  </a:lnTo>
                  <a:lnTo>
                    <a:pt x="81" y="264"/>
                  </a:lnTo>
                  <a:lnTo>
                    <a:pt x="96" y="144"/>
                  </a:lnTo>
                  <a:lnTo>
                    <a:pt x="133" y="96"/>
                  </a:lnTo>
                  <a:lnTo>
                    <a:pt x="118" y="80"/>
                  </a:lnTo>
                  <a:lnTo>
                    <a:pt x="126" y="40"/>
                  </a:lnTo>
                  <a:lnTo>
                    <a:pt x="133" y="32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63"/>
            <p:cNvSpPr>
              <a:spLocks/>
            </p:cNvSpPr>
            <p:nvPr/>
          </p:nvSpPr>
          <p:spPr bwMode="auto">
            <a:xfrm rot="704206">
              <a:off x="509588" y="3557588"/>
              <a:ext cx="336550" cy="460375"/>
            </a:xfrm>
            <a:custGeom>
              <a:avLst/>
              <a:gdLst/>
              <a:ahLst/>
              <a:cxnLst>
                <a:cxn ang="0">
                  <a:pos x="170" y="144"/>
                </a:cxn>
                <a:cxn ang="0">
                  <a:pos x="177" y="112"/>
                </a:cxn>
                <a:cxn ang="0">
                  <a:pos x="148" y="96"/>
                </a:cxn>
                <a:cxn ang="0">
                  <a:pos x="155" y="72"/>
                </a:cxn>
                <a:cxn ang="0">
                  <a:pos x="170" y="64"/>
                </a:cxn>
                <a:cxn ang="0">
                  <a:pos x="162" y="40"/>
                </a:cxn>
                <a:cxn ang="0">
                  <a:pos x="133" y="40"/>
                </a:cxn>
                <a:cxn ang="0">
                  <a:pos x="125" y="8"/>
                </a:cxn>
                <a:cxn ang="0">
                  <a:pos x="81" y="0"/>
                </a:cxn>
                <a:cxn ang="0">
                  <a:pos x="89" y="40"/>
                </a:cxn>
                <a:cxn ang="0">
                  <a:pos x="44" y="40"/>
                </a:cxn>
                <a:cxn ang="0">
                  <a:pos x="37" y="56"/>
                </a:cxn>
                <a:cxn ang="0">
                  <a:pos x="7" y="32"/>
                </a:cxn>
                <a:cxn ang="0">
                  <a:pos x="0" y="64"/>
                </a:cxn>
                <a:cxn ang="0">
                  <a:pos x="30" y="232"/>
                </a:cxn>
                <a:cxn ang="0">
                  <a:pos x="44" y="224"/>
                </a:cxn>
                <a:cxn ang="0">
                  <a:pos x="66" y="256"/>
                </a:cxn>
                <a:cxn ang="0">
                  <a:pos x="96" y="232"/>
                </a:cxn>
                <a:cxn ang="0">
                  <a:pos x="118" y="240"/>
                </a:cxn>
                <a:cxn ang="0">
                  <a:pos x="133" y="240"/>
                </a:cxn>
                <a:cxn ang="0">
                  <a:pos x="133" y="216"/>
                </a:cxn>
                <a:cxn ang="0">
                  <a:pos x="155" y="208"/>
                </a:cxn>
                <a:cxn ang="0">
                  <a:pos x="140" y="168"/>
                </a:cxn>
                <a:cxn ang="0">
                  <a:pos x="170" y="144"/>
                </a:cxn>
              </a:cxnLst>
              <a:rect l="0" t="0" r="r" b="b"/>
              <a:pathLst>
                <a:path w="178" h="257">
                  <a:moveTo>
                    <a:pt x="170" y="144"/>
                  </a:moveTo>
                  <a:lnTo>
                    <a:pt x="177" y="112"/>
                  </a:lnTo>
                  <a:lnTo>
                    <a:pt x="148" y="96"/>
                  </a:lnTo>
                  <a:lnTo>
                    <a:pt x="155" y="72"/>
                  </a:lnTo>
                  <a:lnTo>
                    <a:pt x="170" y="64"/>
                  </a:lnTo>
                  <a:lnTo>
                    <a:pt x="162" y="40"/>
                  </a:lnTo>
                  <a:lnTo>
                    <a:pt x="133" y="40"/>
                  </a:lnTo>
                  <a:lnTo>
                    <a:pt x="125" y="8"/>
                  </a:lnTo>
                  <a:lnTo>
                    <a:pt x="81" y="0"/>
                  </a:lnTo>
                  <a:lnTo>
                    <a:pt x="89" y="40"/>
                  </a:lnTo>
                  <a:lnTo>
                    <a:pt x="44" y="40"/>
                  </a:lnTo>
                  <a:lnTo>
                    <a:pt x="37" y="56"/>
                  </a:lnTo>
                  <a:lnTo>
                    <a:pt x="7" y="32"/>
                  </a:lnTo>
                  <a:lnTo>
                    <a:pt x="0" y="64"/>
                  </a:lnTo>
                  <a:lnTo>
                    <a:pt x="30" y="232"/>
                  </a:lnTo>
                  <a:lnTo>
                    <a:pt x="44" y="224"/>
                  </a:lnTo>
                  <a:lnTo>
                    <a:pt x="66" y="256"/>
                  </a:lnTo>
                  <a:lnTo>
                    <a:pt x="96" y="232"/>
                  </a:lnTo>
                  <a:lnTo>
                    <a:pt x="118" y="240"/>
                  </a:lnTo>
                  <a:lnTo>
                    <a:pt x="133" y="240"/>
                  </a:lnTo>
                  <a:lnTo>
                    <a:pt x="133" y="216"/>
                  </a:lnTo>
                  <a:lnTo>
                    <a:pt x="155" y="208"/>
                  </a:lnTo>
                  <a:lnTo>
                    <a:pt x="140" y="168"/>
                  </a:lnTo>
                  <a:lnTo>
                    <a:pt x="170" y="144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Freeform 64"/>
            <p:cNvSpPr>
              <a:spLocks/>
            </p:cNvSpPr>
            <p:nvPr/>
          </p:nvSpPr>
          <p:spPr bwMode="auto">
            <a:xfrm rot="704206">
              <a:off x="606425" y="3740150"/>
              <a:ext cx="84137" cy="230188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22" y="48"/>
                </a:cxn>
                <a:cxn ang="0">
                  <a:pos x="0" y="32"/>
                </a:cxn>
                <a:cxn ang="0">
                  <a:pos x="0" y="0"/>
                </a:cxn>
                <a:cxn ang="0">
                  <a:pos x="22" y="24"/>
                </a:cxn>
                <a:cxn ang="0">
                  <a:pos x="44" y="40"/>
                </a:cxn>
                <a:cxn ang="0">
                  <a:pos x="44" y="88"/>
                </a:cxn>
                <a:cxn ang="0">
                  <a:pos x="29" y="80"/>
                </a:cxn>
                <a:cxn ang="0">
                  <a:pos x="22" y="104"/>
                </a:cxn>
                <a:cxn ang="0">
                  <a:pos x="7" y="128"/>
                </a:cxn>
                <a:cxn ang="0">
                  <a:pos x="0" y="96"/>
                </a:cxn>
                <a:cxn ang="0">
                  <a:pos x="15" y="64"/>
                </a:cxn>
              </a:cxnLst>
              <a:rect l="0" t="0" r="r" b="b"/>
              <a:pathLst>
                <a:path w="45" h="129">
                  <a:moveTo>
                    <a:pt x="15" y="64"/>
                  </a:moveTo>
                  <a:lnTo>
                    <a:pt x="22" y="48"/>
                  </a:lnTo>
                  <a:lnTo>
                    <a:pt x="0" y="32"/>
                  </a:lnTo>
                  <a:lnTo>
                    <a:pt x="0" y="0"/>
                  </a:lnTo>
                  <a:lnTo>
                    <a:pt x="22" y="24"/>
                  </a:lnTo>
                  <a:lnTo>
                    <a:pt x="44" y="40"/>
                  </a:lnTo>
                  <a:lnTo>
                    <a:pt x="44" y="88"/>
                  </a:lnTo>
                  <a:lnTo>
                    <a:pt x="29" y="80"/>
                  </a:lnTo>
                  <a:lnTo>
                    <a:pt x="22" y="104"/>
                  </a:lnTo>
                  <a:lnTo>
                    <a:pt x="7" y="128"/>
                  </a:lnTo>
                  <a:lnTo>
                    <a:pt x="0" y="96"/>
                  </a:lnTo>
                  <a:lnTo>
                    <a:pt x="15" y="64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 rot="704206">
              <a:off x="1604963" y="3278188"/>
              <a:ext cx="265112" cy="217488"/>
            </a:xfrm>
            <a:custGeom>
              <a:avLst/>
              <a:gdLst/>
              <a:ahLst/>
              <a:cxnLst>
                <a:cxn ang="0">
                  <a:pos x="118" y="120"/>
                </a:cxn>
                <a:cxn ang="0">
                  <a:pos x="96" y="120"/>
                </a:cxn>
                <a:cxn ang="0">
                  <a:pos x="66" y="96"/>
                </a:cxn>
                <a:cxn ang="0">
                  <a:pos x="44" y="104"/>
                </a:cxn>
                <a:cxn ang="0">
                  <a:pos x="44" y="72"/>
                </a:cxn>
                <a:cxn ang="0">
                  <a:pos x="22" y="56"/>
                </a:cxn>
                <a:cxn ang="0">
                  <a:pos x="0" y="56"/>
                </a:cxn>
                <a:cxn ang="0">
                  <a:pos x="0" y="32"/>
                </a:cxn>
                <a:cxn ang="0">
                  <a:pos x="29" y="0"/>
                </a:cxn>
                <a:cxn ang="0">
                  <a:pos x="59" y="24"/>
                </a:cxn>
                <a:cxn ang="0">
                  <a:pos x="66" y="56"/>
                </a:cxn>
                <a:cxn ang="0">
                  <a:pos x="88" y="72"/>
                </a:cxn>
                <a:cxn ang="0">
                  <a:pos x="118" y="56"/>
                </a:cxn>
                <a:cxn ang="0">
                  <a:pos x="140" y="72"/>
                </a:cxn>
                <a:cxn ang="0">
                  <a:pos x="133" y="104"/>
                </a:cxn>
                <a:cxn ang="0">
                  <a:pos x="140" y="104"/>
                </a:cxn>
                <a:cxn ang="0">
                  <a:pos x="118" y="120"/>
                </a:cxn>
              </a:cxnLst>
              <a:rect l="0" t="0" r="r" b="b"/>
              <a:pathLst>
                <a:path w="141" h="121">
                  <a:moveTo>
                    <a:pt x="118" y="120"/>
                  </a:moveTo>
                  <a:lnTo>
                    <a:pt x="96" y="120"/>
                  </a:lnTo>
                  <a:lnTo>
                    <a:pt x="66" y="96"/>
                  </a:lnTo>
                  <a:lnTo>
                    <a:pt x="44" y="104"/>
                  </a:lnTo>
                  <a:lnTo>
                    <a:pt x="44" y="72"/>
                  </a:lnTo>
                  <a:lnTo>
                    <a:pt x="22" y="56"/>
                  </a:lnTo>
                  <a:lnTo>
                    <a:pt x="0" y="56"/>
                  </a:lnTo>
                  <a:lnTo>
                    <a:pt x="0" y="32"/>
                  </a:lnTo>
                  <a:lnTo>
                    <a:pt x="29" y="0"/>
                  </a:lnTo>
                  <a:lnTo>
                    <a:pt x="59" y="24"/>
                  </a:lnTo>
                  <a:lnTo>
                    <a:pt x="66" y="56"/>
                  </a:lnTo>
                  <a:lnTo>
                    <a:pt x="88" y="72"/>
                  </a:lnTo>
                  <a:lnTo>
                    <a:pt x="118" y="56"/>
                  </a:lnTo>
                  <a:lnTo>
                    <a:pt x="140" y="72"/>
                  </a:lnTo>
                  <a:lnTo>
                    <a:pt x="133" y="104"/>
                  </a:lnTo>
                  <a:lnTo>
                    <a:pt x="140" y="104"/>
                  </a:lnTo>
                  <a:lnTo>
                    <a:pt x="118" y="12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8" name="Freeform 66"/>
            <p:cNvSpPr>
              <a:spLocks/>
            </p:cNvSpPr>
            <p:nvPr/>
          </p:nvSpPr>
          <p:spPr bwMode="auto">
            <a:xfrm rot="704206">
              <a:off x="1514475" y="3319463"/>
              <a:ext cx="268287" cy="330200"/>
            </a:xfrm>
            <a:custGeom>
              <a:avLst/>
              <a:gdLst/>
              <a:ahLst/>
              <a:cxnLst>
                <a:cxn ang="0">
                  <a:pos x="134" y="88"/>
                </a:cxn>
                <a:cxn ang="0">
                  <a:pos x="104" y="64"/>
                </a:cxn>
                <a:cxn ang="0">
                  <a:pos x="82" y="72"/>
                </a:cxn>
                <a:cxn ang="0">
                  <a:pos x="82" y="40"/>
                </a:cxn>
                <a:cxn ang="0">
                  <a:pos x="59" y="24"/>
                </a:cxn>
                <a:cxn ang="0">
                  <a:pos x="37" y="24"/>
                </a:cxn>
                <a:cxn ang="0">
                  <a:pos x="37" y="0"/>
                </a:cxn>
                <a:cxn ang="0">
                  <a:pos x="30" y="8"/>
                </a:cxn>
                <a:cxn ang="0">
                  <a:pos x="0" y="104"/>
                </a:cxn>
                <a:cxn ang="0">
                  <a:pos x="30" y="136"/>
                </a:cxn>
                <a:cxn ang="0">
                  <a:pos x="45" y="136"/>
                </a:cxn>
                <a:cxn ang="0">
                  <a:pos x="74" y="168"/>
                </a:cxn>
                <a:cxn ang="0">
                  <a:pos x="97" y="168"/>
                </a:cxn>
                <a:cxn ang="0">
                  <a:pos x="111" y="184"/>
                </a:cxn>
                <a:cxn ang="0">
                  <a:pos x="134" y="152"/>
                </a:cxn>
                <a:cxn ang="0">
                  <a:pos x="126" y="128"/>
                </a:cxn>
                <a:cxn ang="0">
                  <a:pos x="141" y="112"/>
                </a:cxn>
                <a:cxn ang="0">
                  <a:pos x="134" y="88"/>
                </a:cxn>
              </a:cxnLst>
              <a:rect l="0" t="0" r="r" b="b"/>
              <a:pathLst>
                <a:path w="142" h="185">
                  <a:moveTo>
                    <a:pt x="134" y="88"/>
                  </a:moveTo>
                  <a:lnTo>
                    <a:pt x="104" y="64"/>
                  </a:lnTo>
                  <a:lnTo>
                    <a:pt x="82" y="72"/>
                  </a:lnTo>
                  <a:lnTo>
                    <a:pt x="82" y="40"/>
                  </a:lnTo>
                  <a:lnTo>
                    <a:pt x="59" y="24"/>
                  </a:lnTo>
                  <a:lnTo>
                    <a:pt x="37" y="24"/>
                  </a:lnTo>
                  <a:lnTo>
                    <a:pt x="37" y="0"/>
                  </a:lnTo>
                  <a:lnTo>
                    <a:pt x="30" y="8"/>
                  </a:lnTo>
                  <a:lnTo>
                    <a:pt x="0" y="104"/>
                  </a:lnTo>
                  <a:lnTo>
                    <a:pt x="30" y="136"/>
                  </a:lnTo>
                  <a:lnTo>
                    <a:pt x="45" y="136"/>
                  </a:lnTo>
                  <a:lnTo>
                    <a:pt x="74" y="168"/>
                  </a:lnTo>
                  <a:lnTo>
                    <a:pt x="97" y="168"/>
                  </a:lnTo>
                  <a:lnTo>
                    <a:pt x="111" y="184"/>
                  </a:lnTo>
                  <a:lnTo>
                    <a:pt x="134" y="152"/>
                  </a:lnTo>
                  <a:lnTo>
                    <a:pt x="126" y="128"/>
                  </a:lnTo>
                  <a:lnTo>
                    <a:pt x="141" y="112"/>
                  </a:lnTo>
                  <a:lnTo>
                    <a:pt x="134" y="88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Freeform 67"/>
            <p:cNvSpPr>
              <a:spLocks/>
            </p:cNvSpPr>
            <p:nvPr/>
          </p:nvSpPr>
          <p:spPr bwMode="auto">
            <a:xfrm rot="704206">
              <a:off x="1428750" y="3097213"/>
              <a:ext cx="266700" cy="215900"/>
            </a:xfrm>
            <a:custGeom>
              <a:avLst/>
              <a:gdLst/>
              <a:ahLst/>
              <a:cxnLst>
                <a:cxn ang="0">
                  <a:pos x="141" y="40"/>
                </a:cxn>
                <a:cxn ang="0">
                  <a:pos x="141" y="80"/>
                </a:cxn>
                <a:cxn ang="0">
                  <a:pos x="111" y="112"/>
                </a:cxn>
                <a:cxn ang="0">
                  <a:pos x="104" y="120"/>
                </a:cxn>
                <a:cxn ang="0">
                  <a:pos x="74" y="112"/>
                </a:cxn>
                <a:cxn ang="0">
                  <a:pos x="59" y="120"/>
                </a:cxn>
                <a:cxn ang="0">
                  <a:pos x="52" y="104"/>
                </a:cxn>
                <a:cxn ang="0">
                  <a:pos x="7" y="96"/>
                </a:cxn>
                <a:cxn ang="0">
                  <a:pos x="22" y="80"/>
                </a:cxn>
                <a:cxn ang="0">
                  <a:pos x="0" y="72"/>
                </a:cxn>
                <a:cxn ang="0">
                  <a:pos x="0" y="48"/>
                </a:cxn>
                <a:cxn ang="0">
                  <a:pos x="7" y="32"/>
                </a:cxn>
                <a:cxn ang="0">
                  <a:pos x="30" y="0"/>
                </a:cxn>
                <a:cxn ang="0">
                  <a:pos x="104" y="0"/>
                </a:cxn>
                <a:cxn ang="0">
                  <a:pos x="141" y="32"/>
                </a:cxn>
                <a:cxn ang="0">
                  <a:pos x="141" y="40"/>
                </a:cxn>
              </a:cxnLst>
              <a:rect l="0" t="0" r="r" b="b"/>
              <a:pathLst>
                <a:path w="142" h="121">
                  <a:moveTo>
                    <a:pt x="141" y="40"/>
                  </a:moveTo>
                  <a:lnTo>
                    <a:pt x="141" y="80"/>
                  </a:lnTo>
                  <a:lnTo>
                    <a:pt x="111" y="112"/>
                  </a:lnTo>
                  <a:lnTo>
                    <a:pt x="104" y="120"/>
                  </a:lnTo>
                  <a:lnTo>
                    <a:pt x="74" y="112"/>
                  </a:lnTo>
                  <a:lnTo>
                    <a:pt x="59" y="120"/>
                  </a:lnTo>
                  <a:lnTo>
                    <a:pt x="52" y="104"/>
                  </a:lnTo>
                  <a:lnTo>
                    <a:pt x="7" y="96"/>
                  </a:lnTo>
                  <a:lnTo>
                    <a:pt x="22" y="80"/>
                  </a:lnTo>
                  <a:lnTo>
                    <a:pt x="0" y="72"/>
                  </a:lnTo>
                  <a:lnTo>
                    <a:pt x="0" y="48"/>
                  </a:lnTo>
                  <a:lnTo>
                    <a:pt x="7" y="32"/>
                  </a:lnTo>
                  <a:lnTo>
                    <a:pt x="30" y="0"/>
                  </a:lnTo>
                  <a:lnTo>
                    <a:pt x="104" y="0"/>
                  </a:lnTo>
                  <a:lnTo>
                    <a:pt x="141" y="32"/>
                  </a:lnTo>
                  <a:lnTo>
                    <a:pt x="141" y="40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 rot="704206">
              <a:off x="1685925" y="3116263"/>
              <a:ext cx="490537" cy="331788"/>
            </a:xfrm>
            <a:custGeom>
              <a:avLst/>
              <a:gdLst/>
              <a:ahLst/>
              <a:cxnLst>
                <a:cxn ang="0">
                  <a:pos x="133" y="144"/>
                </a:cxn>
                <a:cxn ang="0">
                  <a:pos x="133" y="160"/>
                </a:cxn>
                <a:cxn ang="0">
                  <a:pos x="111" y="184"/>
                </a:cxn>
                <a:cxn ang="0">
                  <a:pos x="88" y="168"/>
                </a:cxn>
                <a:cxn ang="0">
                  <a:pos x="59" y="184"/>
                </a:cxn>
                <a:cxn ang="0">
                  <a:pos x="37" y="168"/>
                </a:cxn>
                <a:cxn ang="0">
                  <a:pos x="29" y="136"/>
                </a:cxn>
                <a:cxn ang="0">
                  <a:pos x="0" y="112"/>
                </a:cxn>
                <a:cxn ang="0">
                  <a:pos x="0" y="72"/>
                </a:cxn>
                <a:cxn ang="0">
                  <a:pos x="59" y="48"/>
                </a:cxn>
                <a:cxn ang="0">
                  <a:pos x="74" y="40"/>
                </a:cxn>
                <a:cxn ang="0">
                  <a:pos x="81" y="24"/>
                </a:cxn>
                <a:cxn ang="0">
                  <a:pos x="118" y="32"/>
                </a:cxn>
                <a:cxn ang="0">
                  <a:pos x="125" y="0"/>
                </a:cxn>
                <a:cxn ang="0">
                  <a:pos x="155" y="16"/>
                </a:cxn>
                <a:cxn ang="0">
                  <a:pos x="184" y="0"/>
                </a:cxn>
                <a:cxn ang="0">
                  <a:pos x="214" y="16"/>
                </a:cxn>
                <a:cxn ang="0">
                  <a:pos x="236" y="16"/>
                </a:cxn>
                <a:cxn ang="0">
                  <a:pos x="258" y="48"/>
                </a:cxn>
                <a:cxn ang="0">
                  <a:pos x="243" y="72"/>
                </a:cxn>
                <a:cxn ang="0">
                  <a:pos x="206" y="64"/>
                </a:cxn>
                <a:cxn ang="0">
                  <a:pos x="199" y="88"/>
                </a:cxn>
                <a:cxn ang="0">
                  <a:pos x="177" y="80"/>
                </a:cxn>
                <a:cxn ang="0">
                  <a:pos x="147" y="96"/>
                </a:cxn>
                <a:cxn ang="0">
                  <a:pos x="147" y="136"/>
                </a:cxn>
                <a:cxn ang="0">
                  <a:pos x="133" y="144"/>
                </a:cxn>
              </a:cxnLst>
              <a:rect l="0" t="0" r="r" b="b"/>
              <a:pathLst>
                <a:path w="259" h="185">
                  <a:moveTo>
                    <a:pt x="133" y="144"/>
                  </a:moveTo>
                  <a:lnTo>
                    <a:pt x="133" y="160"/>
                  </a:lnTo>
                  <a:lnTo>
                    <a:pt x="111" y="184"/>
                  </a:lnTo>
                  <a:lnTo>
                    <a:pt x="88" y="168"/>
                  </a:lnTo>
                  <a:lnTo>
                    <a:pt x="59" y="184"/>
                  </a:lnTo>
                  <a:lnTo>
                    <a:pt x="37" y="168"/>
                  </a:lnTo>
                  <a:lnTo>
                    <a:pt x="29" y="136"/>
                  </a:lnTo>
                  <a:lnTo>
                    <a:pt x="0" y="112"/>
                  </a:lnTo>
                  <a:lnTo>
                    <a:pt x="0" y="72"/>
                  </a:lnTo>
                  <a:lnTo>
                    <a:pt x="59" y="48"/>
                  </a:lnTo>
                  <a:lnTo>
                    <a:pt x="74" y="40"/>
                  </a:lnTo>
                  <a:lnTo>
                    <a:pt x="81" y="24"/>
                  </a:lnTo>
                  <a:lnTo>
                    <a:pt x="118" y="32"/>
                  </a:lnTo>
                  <a:lnTo>
                    <a:pt x="125" y="0"/>
                  </a:lnTo>
                  <a:lnTo>
                    <a:pt x="155" y="16"/>
                  </a:lnTo>
                  <a:lnTo>
                    <a:pt x="184" y="0"/>
                  </a:lnTo>
                  <a:lnTo>
                    <a:pt x="214" y="16"/>
                  </a:lnTo>
                  <a:lnTo>
                    <a:pt x="236" y="16"/>
                  </a:lnTo>
                  <a:lnTo>
                    <a:pt x="258" y="48"/>
                  </a:lnTo>
                  <a:lnTo>
                    <a:pt x="243" y="72"/>
                  </a:lnTo>
                  <a:lnTo>
                    <a:pt x="206" y="64"/>
                  </a:lnTo>
                  <a:lnTo>
                    <a:pt x="199" y="88"/>
                  </a:lnTo>
                  <a:lnTo>
                    <a:pt x="177" y="80"/>
                  </a:lnTo>
                  <a:lnTo>
                    <a:pt x="147" y="96"/>
                  </a:lnTo>
                  <a:lnTo>
                    <a:pt x="147" y="136"/>
                  </a:lnTo>
                  <a:lnTo>
                    <a:pt x="133" y="14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1" name="Freeform 69"/>
            <p:cNvSpPr>
              <a:spLocks/>
            </p:cNvSpPr>
            <p:nvPr/>
          </p:nvSpPr>
          <p:spPr bwMode="auto">
            <a:xfrm rot="704206">
              <a:off x="1835150" y="2909888"/>
              <a:ext cx="477837" cy="260350"/>
            </a:xfrm>
            <a:custGeom>
              <a:avLst/>
              <a:gdLst/>
              <a:ahLst/>
              <a:cxnLst>
                <a:cxn ang="0">
                  <a:pos x="74" y="128"/>
                </a:cxn>
                <a:cxn ang="0">
                  <a:pos x="66" y="104"/>
                </a:cxn>
                <a:cxn ang="0">
                  <a:pos x="37" y="72"/>
                </a:cxn>
                <a:cxn ang="0">
                  <a:pos x="15" y="80"/>
                </a:cxn>
                <a:cxn ang="0">
                  <a:pos x="0" y="56"/>
                </a:cxn>
                <a:cxn ang="0">
                  <a:pos x="59" y="8"/>
                </a:cxn>
                <a:cxn ang="0">
                  <a:pos x="111" y="0"/>
                </a:cxn>
                <a:cxn ang="0">
                  <a:pos x="192" y="80"/>
                </a:cxn>
                <a:cxn ang="0">
                  <a:pos x="251" y="72"/>
                </a:cxn>
                <a:cxn ang="0">
                  <a:pos x="236" y="128"/>
                </a:cxn>
                <a:cxn ang="0">
                  <a:pos x="207" y="128"/>
                </a:cxn>
                <a:cxn ang="0">
                  <a:pos x="185" y="144"/>
                </a:cxn>
                <a:cxn ang="0">
                  <a:pos x="162" y="144"/>
                </a:cxn>
                <a:cxn ang="0">
                  <a:pos x="133" y="128"/>
                </a:cxn>
                <a:cxn ang="0">
                  <a:pos x="103" y="144"/>
                </a:cxn>
                <a:cxn ang="0">
                  <a:pos x="74" y="128"/>
                </a:cxn>
              </a:cxnLst>
              <a:rect l="0" t="0" r="r" b="b"/>
              <a:pathLst>
                <a:path w="252" h="145">
                  <a:moveTo>
                    <a:pt x="74" y="128"/>
                  </a:moveTo>
                  <a:lnTo>
                    <a:pt x="66" y="104"/>
                  </a:lnTo>
                  <a:lnTo>
                    <a:pt x="37" y="72"/>
                  </a:lnTo>
                  <a:lnTo>
                    <a:pt x="15" y="80"/>
                  </a:lnTo>
                  <a:lnTo>
                    <a:pt x="0" y="56"/>
                  </a:lnTo>
                  <a:lnTo>
                    <a:pt x="59" y="8"/>
                  </a:lnTo>
                  <a:lnTo>
                    <a:pt x="111" y="0"/>
                  </a:lnTo>
                  <a:lnTo>
                    <a:pt x="192" y="80"/>
                  </a:lnTo>
                  <a:lnTo>
                    <a:pt x="251" y="72"/>
                  </a:lnTo>
                  <a:lnTo>
                    <a:pt x="236" y="128"/>
                  </a:lnTo>
                  <a:lnTo>
                    <a:pt x="207" y="128"/>
                  </a:lnTo>
                  <a:lnTo>
                    <a:pt x="185" y="144"/>
                  </a:lnTo>
                  <a:lnTo>
                    <a:pt x="162" y="144"/>
                  </a:lnTo>
                  <a:lnTo>
                    <a:pt x="133" y="128"/>
                  </a:lnTo>
                  <a:lnTo>
                    <a:pt x="103" y="144"/>
                  </a:lnTo>
                  <a:lnTo>
                    <a:pt x="74" y="128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2" name="Freeform 70"/>
            <p:cNvSpPr>
              <a:spLocks/>
            </p:cNvSpPr>
            <p:nvPr/>
          </p:nvSpPr>
          <p:spPr bwMode="auto">
            <a:xfrm rot="704206">
              <a:off x="1697038" y="2759075"/>
              <a:ext cx="277812" cy="244475"/>
            </a:xfrm>
            <a:custGeom>
              <a:avLst/>
              <a:gdLst/>
              <a:ahLst/>
              <a:cxnLst>
                <a:cxn ang="0">
                  <a:pos x="44" y="112"/>
                </a:cxn>
                <a:cxn ang="0">
                  <a:pos x="51" y="112"/>
                </a:cxn>
                <a:cxn ang="0">
                  <a:pos x="81" y="120"/>
                </a:cxn>
                <a:cxn ang="0">
                  <a:pos x="88" y="112"/>
                </a:cxn>
                <a:cxn ang="0">
                  <a:pos x="147" y="64"/>
                </a:cxn>
                <a:cxn ang="0">
                  <a:pos x="125" y="56"/>
                </a:cxn>
                <a:cxn ang="0">
                  <a:pos x="125" y="32"/>
                </a:cxn>
                <a:cxn ang="0">
                  <a:pos x="140" y="16"/>
                </a:cxn>
                <a:cxn ang="0">
                  <a:pos x="132" y="0"/>
                </a:cxn>
                <a:cxn ang="0">
                  <a:pos x="59" y="0"/>
                </a:cxn>
                <a:cxn ang="0">
                  <a:pos x="22" y="32"/>
                </a:cxn>
                <a:cxn ang="0">
                  <a:pos x="29" y="64"/>
                </a:cxn>
                <a:cxn ang="0">
                  <a:pos x="0" y="88"/>
                </a:cxn>
                <a:cxn ang="0">
                  <a:pos x="0" y="120"/>
                </a:cxn>
                <a:cxn ang="0">
                  <a:pos x="22" y="136"/>
                </a:cxn>
                <a:cxn ang="0">
                  <a:pos x="44" y="112"/>
                </a:cxn>
              </a:cxnLst>
              <a:rect l="0" t="0" r="r" b="b"/>
              <a:pathLst>
                <a:path w="148" h="137">
                  <a:moveTo>
                    <a:pt x="44" y="112"/>
                  </a:moveTo>
                  <a:lnTo>
                    <a:pt x="51" y="112"/>
                  </a:lnTo>
                  <a:lnTo>
                    <a:pt x="81" y="120"/>
                  </a:lnTo>
                  <a:lnTo>
                    <a:pt x="88" y="112"/>
                  </a:lnTo>
                  <a:lnTo>
                    <a:pt x="147" y="64"/>
                  </a:lnTo>
                  <a:lnTo>
                    <a:pt x="125" y="56"/>
                  </a:lnTo>
                  <a:lnTo>
                    <a:pt x="125" y="32"/>
                  </a:lnTo>
                  <a:lnTo>
                    <a:pt x="140" y="16"/>
                  </a:lnTo>
                  <a:lnTo>
                    <a:pt x="132" y="0"/>
                  </a:lnTo>
                  <a:lnTo>
                    <a:pt x="59" y="0"/>
                  </a:lnTo>
                  <a:lnTo>
                    <a:pt x="22" y="32"/>
                  </a:lnTo>
                  <a:lnTo>
                    <a:pt x="29" y="64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22" y="136"/>
                  </a:lnTo>
                  <a:lnTo>
                    <a:pt x="44" y="112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 rot="704206">
              <a:off x="1743075" y="2967038"/>
              <a:ext cx="223837" cy="201613"/>
            </a:xfrm>
            <a:custGeom>
              <a:avLst/>
              <a:gdLst/>
              <a:ahLst/>
              <a:cxnLst>
                <a:cxn ang="0">
                  <a:pos x="66" y="112"/>
                </a:cxn>
                <a:cxn ang="0">
                  <a:pos x="44" y="88"/>
                </a:cxn>
                <a:cxn ang="0">
                  <a:pos x="37" y="72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37" y="8"/>
                </a:cxn>
                <a:cxn ang="0">
                  <a:pos x="44" y="0"/>
                </a:cxn>
                <a:cxn ang="0">
                  <a:pos x="59" y="24"/>
                </a:cxn>
                <a:cxn ang="0">
                  <a:pos x="81" y="16"/>
                </a:cxn>
                <a:cxn ang="0">
                  <a:pos x="111" y="48"/>
                </a:cxn>
                <a:cxn ang="0">
                  <a:pos x="118" y="72"/>
                </a:cxn>
                <a:cxn ang="0">
                  <a:pos x="111" y="104"/>
                </a:cxn>
                <a:cxn ang="0">
                  <a:pos x="74" y="96"/>
                </a:cxn>
                <a:cxn ang="0">
                  <a:pos x="66" y="112"/>
                </a:cxn>
              </a:cxnLst>
              <a:rect l="0" t="0" r="r" b="b"/>
              <a:pathLst>
                <a:path w="119" h="113">
                  <a:moveTo>
                    <a:pt x="66" y="112"/>
                  </a:moveTo>
                  <a:lnTo>
                    <a:pt x="44" y="88"/>
                  </a:lnTo>
                  <a:lnTo>
                    <a:pt x="37" y="72"/>
                  </a:lnTo>
                  <a:lnTo>
                    <a:pt x="0" y="48"/>
                  </a:lnTo>
                  <a:lnTo>
                    <a:pt x="0" y="0"/>
                  </a:lnTo>
                  <a:lnTo>
                    <a:pt x="7" y="0"/>
                  </a:lnTo>
                  <a:lnTo>
                    <a:pt x="37" y="8"/>
                  </a:lnTo>
                  <a:lnTo>
                    <a:pt x="44" y="0"/>
                  </a:lnTo>
                  <a:lnTo>
                    <a:pt x="59" y="24"/>
                  </a:lnTo>
                  <a:lnTo>
                    <a:pt x="81" y="16"/>
                  </a:lnTo>
                  <a:lnTo>
                    <a:pt x="111" y="48"/>
                  </a:lnTo>
                  <a:lnTo>
                    <a:pt x="118" y="72"/>
                  </a:lnTo>
                  <a:lnTo>
                    <a:pt x="111" y="104"/>
                  </a:lnTo>
                  <a:lnTo>
                    <a:pt x="74" y="96"/>
                  </a:lnTo>
                  <a:lnTo>
                    <a:pt x="66" y="112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 rot="704206">
              <a:off x="1625600" y="2944813"/>
              <a:ext cx="241300" cy="258763"/>
            </a:xfrm>
            <a:custGeom>
              <a:avLst/>
              <a:gdLst/>
              <a:ahLst/>
              <a:cxnLst>
                <a:cxn ang="0">
                  <a:pos x="15" y="104"/>
                </a:cxn>
                <a:cxn ang="0">
                  <a:pos x="52" y="136"/>
                </a:cxn>
                <a:cxn ang="0">
                  <a:pos x="52" y="144"/>
                </a:cxn>
                <a:cxn ang="0">
                  <a:pos x="111" y="120"/>
                </a:cxn>
                <a:cxn ang="0">
                  <a:pos x="126" y="112"/>
                </a:cxn>
                <a:cxn ang="0">
                  <a:pos x="104" y="88"/>
                </a:cxn>
                <a:cxn ang="0">
                  <a:pos x="96" y="72"/>
                </a:cxn>
                <a:cxn ang="0">
                  <a:pos x="59" y="48"/>
                </a:cxn>
                <a:cxn ang="0">
                  <a:pos x="59" y="0"/>
                </a:cxn>
                <a:cxn ang="0">
                  <a:pos x="37" y="24"/>
                </a:cxn>
                <a:cxn ang="0">
                  <a:pos x="15" y="8"/>
                </a:cxn>
                <a:cxn ang="0">
                  <a:pos x="0" y="32"/>
                </a:cxn>
                <a:cxn ang="0">
                  <a:pos x="22" y="64"/>
                </a:cxn>
                <a:cxn ang="0">
                  <a:pos x="15" y="88"/>
                </a:cxn>
                <a:cxn ang="0">
                  <a:pos x="15" y="104"/>
                </a:cxn>
              </a:cxnLst>
              <a:rect l="0" t="0" r="r" b="b"/>
              <a:pathLst>
                <a:path w="127" h="145">
                  <a:moveTo>
                    <a:pt x="15" y="104"/>
                  </a:moveTo>
                  <a:lnTo>
                    <a:pt x="52" y="136"/>
                  </a:lnTo>
                  <a:lnTo>
                    <a:pt x="52" y="144"/>
                  </a:lnTo>
                  <a:lnTo>
                    <a:pt x="111" y="120"/>
                  </a:lnTo>
                  <a:lnTo>
                    <a:pt x="126" y="112"/>
                  </a:lnTo>
                  <a:lnTo>
                    <a:pt x="104" y="88"/>
                  </a:lnTo>
                  <a:lnTo>
                    <a:pt x="96" y="72"/>
                  </a:lnTo>
                  <a:lnTo>
                    <a:pt x="59" y="48"/>
                  </a:lnTo>
                  <a:lnTo>
                    <a:pt x="59" y="0"/>
                  </a:lnTo>
                  <a:lnTo>
                    <a:pt x="37" y="24"/>
                  </a:lnTo>
                  <a:lnTo>
                    <a:pt x="15" y="8"/>
                  </a:lnTo>
                  <a:lnTo>
                    <a:pt x="0" y="32"/>
                  </a:lnTo>
                  <a:lnTo>
                    <a:pt x="22" y="64"/>
                  </a:lnTo>
                  <a:lnTo>
                    <a:pt x="15" y="88"/>
                  </a:lnTo>
                  <a:lnTo>
                    <a:pt x="15" y="10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 rot="704206">
              <a:off x="1349375" y="3252788"/>
              <a:ext cx="241300" cy="24447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7" y="32"/>
                </a:cxn>
                <a:cxn ang="0">
                  <a:pos x="22" y="56"/>
                </a:cxn>
                <a:cxn ang="0">
                  <a:pos x="0" y="72"/>
                </a:cxn>
                <a:cxn ang="0">
                  <a:pos x="7" y="96"/>
                </a:cxn>
                <a:cxn ang="0">
                  <a:pos x="44" y="136"/>
                </a:cxn>
                <a:cxn ang="0">
                  <a:pos x="67" y="136"/>
                </a:cxn>
                <a:cxn ang="0">
                  <a:pos x="89" y="120"/>
                </a:cxn>
                <a:cxn ang="0">
                  <a:pos x="96" y="120"/>
                </a:cxn>
                <a:cxn ang="0">
                  <a:pos x="126" y="24"/>
                </a:cxn>
                <a:cxn ang="0">
                  <a:pos x="96" y="16"/>
                </a:cxn>
                <a:cxn ang="0">
                  <a:pos x="82" y="24"/>
                </a:cxn>
                <a:cxn ang="0">
                  <a:pos x="74" y="8"/>
                </a:cxn>
                <a:cxn ang="0">
                  <a:pos x="30" y="0"/>
                </a:cxn>
              </a:cxnLst>
              <a:rect l="0" t="0" r="r" b="b"/>
              <a:pathLst>
                <a:path w="127" h="137">
                  <a:moveTo>
                    <a:pt x="30" y="0"/>
                  </a:moveTo>
                  <a:lnTo>
                    <a:pt x="7" y="32"/>
                  </a:lnTo>
                  <a:lnTo>
                    <a:pt x="22" y="56"/>
                  </a:lnTo>
                  <a:lnTo>
                    <a:pt x="0" y="72"/>
                  </a:lnTo>
                  <a:lnTo>
                    <a:pt x="7" y="96"/>
                  </a:lnTo>
                  <a:lnTo>
                    <a:pt x="44" y="136"/>
                  </a:lnTo>
                  <a:lnTo>
                    <a:pt x="67" y="136"/>
                  </a:lnTo>
                  <a:lnTo>
                    <a:pt x="89" y="120"/>
                  </a:lnTo>
                  <a:lnTo>
                    <a:pt x="96" y="120"/>
                  </a:lnTo>
                  <a:lnTo>
                    <a:pt x="126" y="24"/>
                  </a:lnTo>
                  <a:lnTo>
                    <a:pt x="96" y="16"/>
                  </a:lnTo>
                  <a:lnTo>
                    <a:pt x="82" y="24"/>
                  </a:lnTo>
                  <a:lnTo>
                    <a:pt x="74" y="8"/>
                  </a:lnTo>
                  <a:lnTo>
                    <a:pt x="30" y="0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6" name="Freeform 74"/>
            <p:cNvSpPr>
              <a:spLocks/>
            </p:cNvSpPr>
            <p:nvPr/>
          </p:nvSpPr>
          <p:spPr bwMode="auto">
            <a:xfrm rot="704206">
              <a:off x="1296988" y="2974975"/>
              <a:ext cx="211137" cy="217488"/>
            </a:xfrm>
            <a:custGeom>
              <a:avLst/>
              <a:gdLst/>
              <a:ahLst/>
              <a:cxnLst>
                <a:cxn ang="0">
                  <a:pos x="81" y="96"/>
                </a:cxn>
                <a:cxn ang="0">
                  <a:pos x="89" y="80"/>
                </a:cxn>
                <a:cxn ang="0">
                  <a:pos x="111" y="48"/>
                </a:cxn>
                <a:cxn ang="0">
                  <a:pos x="89" y="0"/>
                </a:cxn>
                <a:cxn ang="0">
                  <a:pos x="52" y="16"/>
                </a:cxn>
                <a:cxn ang="0">
                  <a:pos x="30" y="0"/>
                </a:cxn>
                <a:cxn ang="0">
                  <a:pos x="0" y="16"/>
                </a:cxn>
                <a:cxn ang="0">
                  <a:pos x="7" y="40"/>
                </a:cxn>
                <a:cxn ang="0">
                  <a:pos x="22" y="64"/>
                </a:cxn>
                <a:cxn ang="0">
                  <a:pos x="37" y="104"/>
                </a:cxn>
                <a:cxn ang="0">
                  <a:pos x="44" y="120"/>
                </a:cxn>
                <a:cxn ang="0">
                  <a:pos x="59" y="96"/>
                </a:cxn>
                <a:cxn ang="0">
                  <a:pos x="81" y="96"/>
                </a:cxn>
              </a:cxnLst>
              <a:rect l="0" t="0" r="r" b="b"/>
              <a:pathLst>
                <a:path w="112" h="121">
                  <a:moveTo>
                    <a:pt x="81" y="96"/>
                  </a:moveTo>
                  <a:lnTo>
                    <a:pt x="89" y="80"/>
                  </a:lnTo>
                  <a:lnTo>
                    <a:pt x="111" y="48"/>
                  </a:lnTo>
                  <a:lnTo>
                    <a:pt x="89" y="0"/>
                  </a:lnTo>
                  <a:lnTo>
                    <a:pt x="52" y="16"/>
                  </a:lnTo>
                  <a:lnTo>
                    <a:pt x="30" y="0"/>
                  </a:lnTo>
                  <a:lnTo>
                    <a:pt x="0" y="16"/>
                  </a:lnTo>
                  <a:lnTo>
                    <a:pt x="7" y="40"/>
                  </a:lnTo>
                  <a:lnTo>
                    <a:pt x="22" y="64"/>
                  </a:lnTo>
                  <a:lnTo>
                    <a:pt x="37" y="104"/>
                  </a:lnTo>
                  <a:lnTo>
                    <a:pt x="44" y="120"/>
                  </a:lnTo>
                  <a:lnTo>
                    <a:pt x="59" y="96"/>
                  </a:lnTo>
                  <a:lnTo>
                    <a:pt x="81" y="96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7" name="Freeform 75"/>
            <p:cNvSpPr>
              <a:spLocks/>
            </p:cNvSpPr>
            <p:nvPr/>
          </p:nvSpPr>
          <p:spPr bwMode="auto">
            <a:xfrm rot="704206">
              <a:off x="1249363" y="2824163"/>
              <a:ext cx="252412" cy="173038"/>
            </a:xfrm>
            <a:custGeom>
              <a:avLst/>
              <a:gdLst/>
              <a:ahLst/>
              <a:cxnLst>
                <a:cxn ang="0">
                  <a:pos x="15" y="96"/>
                </a:cxn>
                <a:cxn ang="0">
                  <a:pos x="0" y="64"/>
                </a:cxn>
                <a:cxn ang="0">
                  <a:pos x="15" y="56"/>
                </a:cxn>
                <a:cxn ang="0">
                  <a:pos x="7" y="16"/>
                </a:cxn>
                <a:cxn ang="0">
                  <a:pos x="22" y="0"/>
                </a:cxn>
                <a:cxn ang="0">
                  <a:pos x="44" y="16"/>
                </a:cxn>
                <a:cxn ang="0">
                  <a:pos x="111" y="8"/>
                </a:cxn>
                <a:cxn ang="0">
                  <a:pos x="118" y="24"/>
                </a:cxn>
                <a:cxn ang="0">
                  <a:pos x="133" y="40"/>
                </a:cxn>
                <a:cxn ang="0">
                  <a:pos x="133" y="80"/>
                </a:cxn>
                <a:cxn ang="0">
                  <a:pos x="96" y="96"/>
                </a:cxn>
                <a:cxn ang="0">
                  <a:pos x="74" y="80"/>
                </a:cxn>
                <a:cxn ang="0">
                  <a:pos x="44" y="96"/>
                </a:cxn>
                <a:cxn ang="0">
                  <a:pos x="15" y="96"/>
                </a:cxn>
              </a:cxnLst>
              <a:rect l="0" t="0" r="r" b="b"/>
              <a:pathLst>
                <a:path w="134" h="97">
                  <a:moveTo>
                    <a:pt x="15" y="96"/>
                  </a:moveTo>
                  <a:lnTo>
                    <a:pt x="0" y="64"/>
                  </a:lnTo>
                  <a:lnTo>
                    <a:pt x="15" y="56"/>
                  </a:lnTo>
                  <a:lnTo>
                    <a:pt x="7" y="16"/>
                  </a:lnTo>
                  <a:lnTo>
                    <a:pt x="22" y="0"/>
                  </a:lnTo>
                  <a:lnTo>
                    <a:pt x="44" y="16"/>
                  </a:lnTo>
                  <a:lnTo>
                    <a:pt x="111" y="8"/>
                  </a:lnTo>
                  <a:lnTo>
                    <a:pt x="118" y="24"/>
                  </a:lnTo>
                  <a:lnTo>
                    <a:pt x="133" y="40"/>
                  </a:lnTo>
                  <a:lnTo>
                    <a:pt x="133" y="80"/>
                  </a:lnTo>
                  <a:lnTo>
                    <a:pt x="96" y="96"/>
                  </a:lnTo>
                  <a:lnTo>
                    <a:pt x="74" y="80"/>
                  </a:lnTo>
                  <a:lnTo>
                    <a:pt x="44" y="96"/>
                  </a:lnTo>
                  <a:lnTo>
                    <a:pt x="15" y="96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8" name="Freeform 76"/>
            <p:cNvSpPr>
              <a:spLocks/>
            </p:cNvSpPr>
            <p:nvPr/>
          </p:nvSpPr>
          <p:spPr bwMode="auto">
            <a:xfrm rot="704206">
              <a:off x="1441450" y="2778125"/>
              <a:ext cx="254000" cy="317500"/>
            </a:xfrm>
            <a:custGeom>
              <a:avLst/>
              <a:gdLst/>
              <a:ahLst/>
              <a:cxnLst>
                <a:cxn ang="0">
                  <a:pos x="52" y="176"/>
                </a:cxn>
                <a:cxn ang="0">
                  <a:pos x="126" y="176"/>
                </a:cxn>
                <a:cxn ang="0">
                  <a:pos x="126" y="160"/>
                </a:cxn>
                <a:cxn ang="0">
                  <a:pos x="133" y="136"/>
                </a:cxn>
                <a:cxn ang="0">
                  <a:pos x="111" y="104"/>
                </a:cxn>
                <a:cxn ang="0">
                  <a:pos x="126" y="80"/>
                </a:cxn>
                <a:cxn ang="0">
                  <a:pos x="126" y="48"/>
                </a:cxn>
                <a:cxn ang="0">
                  <a:pos x="104" y="32"/>
                </a:cxn>
                <a:cxn ang="0">
                  <a:pos x="81" y="32"/>
                </a:cxn>
                <a:cxn ang="0">
                  <a:pos x="44" y="0"/>
                </a:cxn>
                <a:cxn ang="0">
                  <a:pos x="30" y="16"/>
                </a:cxn>
                <a:cxn ang="0">
                  <a:pos x="22" y="16"/>
                </a:cxn>
                <a:cxn ang="0">
                  <a:pos x="0" y="40"/>
                </a:cxn>
                <a:cxn ang="0">
                  <a:pos x="7" y="56"/>
                </a:cxn>
                <a:cxn ang="0">
                  <a:pos x="15" y="72"/>
                </a:cxn>
                <a:cxn ang="0">
                  <a:pos x="30" y="88"/>
                </a:cxn>
                <a:cxn ang="0">
                  <a:pos x="30" y="128"/>
                </a:cxn>
                <a:cxn ang="0">
                  <a:pos x="52" y="176"/>
                </a:cxn>
              </a:cxnLst>
              <a:rect l="0" t="0" r="r" b="b"/>
              <a:pathLst>
                <a:path w="134" h="177">
                  <a:moveTo>
                    <a:pt x="52" y="176"/>
                  </a:moveTo>
                  <a:lnTo>
                    <a:pt x="126" y="176"/>
                  </a:lnTo>
                  <a:lnTo>
                    <a:pt x="126" y="160"/>
                  </a:lnTo>
                  <a:lnTo>
                    <a:pt x="133" y="136"/>
                  </a:lnTo>
                  <a:lnTo>
                    <a:pt x="111" y="104"/>
                  </a:lnTo>
                  <a:lnTo>
                    <a:pt x="126" y="80"/>
                  </a:lnTo>
                  <a:lnTo>
                    <a:pt x="126" y="48"/>
                  </a:lnTo>
                  <a:lnTo>
                    <a:pt x="104" y="32"/>
                  </a:lnTo>
                  <a:lnTo>
                    <a:pt x="81" y="32"/>
                  </a:lnTo>
                  <a:lnTo>
                    <a:pt x="44" y="0"/>
                  </a:lnTo>
                  <a:lnTo>
                    <a:pt x="30" y="16"/>
                  </a:lnTo>
                  <a:lnTo>
                    <a:pt x="22" y="16"/>
                  </a:lnTo>
                  <a:lnTo>
                    <a:pt x="0" y="40"/>
                  </a:lnTo>
                  <a:lnTo>
                    <a:pt x="7" y="56"/>
                  </a:lnTo>
                  <a:lnTo>
                    <a:pt x="15" y="72"/>
                  </a:lnTo>
                  <a:lnTo>
                    <a:pt x="30" y="88"/>
                  </a:lnTo>
                  <a:lnTo>
                    <a:pt x="30" y="128"/>
                  </a:lnTo>
                  <a:lnTo>
                    <a:pt x="52" y="176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9" name="Freeform 77"/>
            <p:cNvSpPr>
              <a:spLocks/>
            </p:cNvSpPr>
            <p:nvPr/>
          </p:nvSpPr>
          <p:spPr bwMode="auto">
            <a:xfrm rot="704206">
              <a:off x="1152525" y="2974975"/>
              <a:ext cx="211137" cy="230188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81" y="24"/>
                </a:cxn>
                <a:cxn ang="0">
                  <a:pos x="96" y="48"/>
                </a:cxn>
                <a:cxn ang="0">
                  <a:pos x="111" y="88"/>
                </a:cxn>
                <a:cxn ang="0">
                  <a:pos x="81" y="112"/>
                </a:cxn>
                <a:cxn ang="0">
                  <a:pos x="81" y="120"/>
                </a:cxn>
                <a:cxn ang="0">
                  <a:pos x="59" y="128"/>
                </a:cxn>
                <a:cxn ang="0">
                  <a:pos x="37" y="120"/>
                </a:cxn>
                <a:cxn ang="0">
                  <a:pos x="44" y="80"/>
                </a:cxn>
                <a:cxn ang="0">
                  <a:pos x="22" y="72"/>
                </a:cxn>
                <a:cxn ang="0">
                  <a:pos x="0" y="40"/>
                </a:cxn>
                <a:cxn ang="0">
                  <a:pos x="15" y="8"/>
                </a:cxn>
                <a:cxn ang="0">
                  <a:pos x="44" y="0"/>
                </a:cxn>
                <a:cxn ang="0">
                  <a:pos x="74" y="0"/>
                </a:cxn>
              </a:cxnLst>
              <a:rect l="0" t="0" r="r" b="b"/>
              <a:pathLst>
                <a:path w="112" h="129">
                  <a:moveTo>
                    <a:pt x="74" y="0"/>
                  </a:moveTo>
                  <a:lnTo>
                    <a:pt x="81" y="24"/>
                  </a:lnTo>
                  <a:lnTo>
                    <a:pt x="96" y="48"/>
                  </a:lnTo>
                  <a:lnTo>
                    <a:pt x="111" y="88"/>
                  </a:lnTo>
                  <a:lnTo>
                    <a:pt x="81" y="112"/>
                  </a:lnTo>
                  <a:lnTo>
                    <a:pt x="81" y="120"/>
                  </a:lnTo>
                  <a:lnTo>
                    <a:pt x="59" y="128"/>
                  </a:lnTo>
                  <a:lnTo>
                    <a:pt x="37" y="120"/>
                  </a:lnTo>
                  <a:lnTo>
                    <a:pt x="44" y="80"/>
                  </a:lnTo>
                  <a:lnTo>
                    <a:pt x="22" y="72"/>
                  </a:lnTo>
                  <a:lnTo>
                    <a:pt x="0" y="40"/>
                  </a:lnTo>
                  <a:lnTo>
                    <a:pt x="15" y="8"/>
                  </a:lnTo>
                  <a:lnTo>
                    <a:pt x="44" y="0"/>
                  </a:lnTo>
                  <a:lnTo>
                    <a:pt x="74" y="0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0" name="Freeform 78"/>
            <p:cNvSpPr>
              <a:spLocks/>
            </p:cNvSpPr>
            <p:nvPr/>
          </p:nvSpPr>
          <p:spPr bwMode="auto">
            <a:xfrm rot="704206">
              <a:off x="1233488" y="3140075"/>
              <a:ext cx="227012" cy="214313"/>
            </a:xfrm>
            <a:custGeom>
              <a:avLst/>
              <a:gdLst/>
              <a:ahLst/>
              <a:cxnLst>
                <a:cxn ang="0">
                  <a:pos x="74" y="120"/>
                </a:cxn>
                <a:cxn ang="0">
                  <a:pos x="74" y="120"/>
                </a:cxn>
                <a:cxn ang="0">
                  <a:pos x="37" y="80"/>
                </a:cxn>
                <a:cxn ang="0">
                  <a:pos x="0" y="64"/>
                </a:cxn>
                <a:cxn ang="0">
                  <a:pos x="0" y="48"/>
                </a:cxn>
                <a:cxn ang="0">
                  <a:pos x="22" y="40"/>
                </a:cxn>
                <a:cxn ang="0">
                  <a:pos x="22" y="32"/>
                </a:cxn>
                <a:cxn ang="0">
                  <a:pos x="52" y="8"/>
                </a:cxn>
                <a:cxn ang="0">
                  <a:pos x="60" y="24"/>
                </a:cxn>
                <a:cxn ang="0">
                  <a:pos x="74" y="0"/>
                </a:cxn>
                <a:cxn ang="0">
                  <a:pos x="97" y="0"/>
                </a:cxn>
                <a:cxn ang="0">
                  <a:pos x="97" y="24"/>
                </a:cxn>
                <a:cxn ang="0">
                  <a:pos x="119" y="32"/>
                </a:cxn>
                <a:cxn ang="0">
                  <a:pos x="104" y="48"/>
                </a:cxn>
                <a:cxn ang="0">
                  <a:pos x="82" y="80"/>
                </a:cxn>
                <a:cxn ang="0">
                  <a:pos x="97" y="104"/>
                </a:cxn>
                <a:cxn ang="0">
                  <a:pos x="74" y="120"/>
                </a:cxn>
              </a:cxnLst>
              <a:rect l="0" t="0" r="r" b="b"/>
              <a:pathLst>
                <a:path w="120" h="121">
                  <a:moveTo>
                    <a:pt x="74" y="120"/>
                  </a:moveTo>
                  <a:lnTo>
                    <a:pt x="74" y="120"/>
                  </a:lnTo>
                  <a:lnTo>
                    <a:pt x="37" y="80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22" y="40"/>
                  </a:lnTo>
                  <a:lnTo>
                    <a:pt x="22" y="32"/>
                  </a:lnTo>
                  <a:lnTo>
                    <a:pt x="52" y="8"/>
                  </a:lnTo>
                  <a:lnTo>
                    <a:pt x="60" y="24"/>
                  </a:lnTo>
                  <a:lnTo>
                    <a:pt x="74" y="0"/>
                  </a:lnTo>
                  <a:lnTo>
                    <a:pt x="97" y="0"/>
                  </a:lnTo>
                  <a:lnTo>
                    <a:pt x="97" y="24"/>
                  </a:lnTo>
                  <a:lnTo>
                    <a:pt x="119" y="32"/>
                  </a:lnTo>
                  <a:lnTo>
                    <a:pt x="104" y="48"/>
                  </a:lnTo>
                  <a:lnTo>
                    <a:pt x="82" y="80"/>
                  </a:lnTo>
                  <a:lnTo>
                    <a:pt x="97" y="104"/>
                  </a:lnTo>
                  <a:lnTo>
                    <a:pt x="74" y="120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1" name="Freeform 79"/>
            <p:cNvSpPr>
              <a:spLocks/>
            </p:cNvSpPr>
            <p:nvPr/>
          </p:nvSpPr>
          <p:spPr bwMode="auto">
            <a:xfrm rot="704206">
              <a:off x="985838" y="3019425"/>
              <a:ext cx="266700" cy="244475"/>
            </a:xfrm>
            <a:custGeom>
              <a:avLst/>
              <a:gdLst/>
              <a:ahLst/>
              <a:cxnLst>
                <a:cxn ang="0">
                  <a:pos x="125" y="136"/>
                </a:cxn>
                <a:cxn ang="0">
                  <a:pos x="140" y="120"/>
                </a:cxn>
                <a:cxn ang="0">
                  <a:pos x="140" y="104"/>
                </a:cxn>
                <a:cxn ang="0">
                  <a:pos x="140" y="88"/>
                </a:cxn>
                <a:cxn ang="0">
                  <a:pos x="118" y="80"/>
                </a:cxn>
                <a:cxn ang="0">
                  <a:pos x="125" y="40"/>
                </a:cxn>
                <a:cxn ang="0">
                  <a:pos x="103" y="32"/>
                </a:cxn>
                <a:cxn ang="0">
                  <a:pos x="81" y="0"/>
                </a:cxn>
                <a:cxn ang="0">
                  <a:pos x="52" y="8"/>
                </a:cxn>
                <a:cxn ang="0">
                  <a:pos x="29" y="0"/>
                </a:cxn>
                <a:cxn ang="0">
                  <a:pos x="0" y="16"/>
                </a:cxn>
                <a:cxn ang="0">
                  <a:pos x="22" y="48"/>
                </a:cxn>
                <a:cxn ang="0">
                  <a:pos x="15" y="64"/>
                </a:cxn>
                <a:cxn ang="0">
                  <a:pos x="74" y="104"/>
                </a:cxn>
                <a:cxn ang="0">
                  <a:pos x="103" y="104"/>
                </a:cxn>
                <a:cxn ang="0">
                  <a:pos x="125" y="136"/>
                </a:cxn>
              </a:cxnLst>
              <a:rect l="0" t="0" r="r" b="b"/>
              <a:pathLst>
                <a:path w="141" h="137">
                  <a:moveTo>
                    <a:pt x="125" y="136"/>
                  </a:moveTo>
                  <a:lnTo>
                    <a:pt x="140" y="120"/>
                  </a:lnTo>
                  <a:lnTo>
                    <a:pt x="140" y="104"/>
                  </a:lnTo>
                  <a:lnTo>
                    <a:pt x="140" y="88"/>
                  </a:lnTo>
                  <a:lnTo>
                    <a:pt x="118" y="80"/>
                  </a:lnTo>
                  <a:lnTo>
                    <a:pt x="125" y="40"/>
                  </a:lnTo>
                  <a:lnTo>
                    <a:pt x="103" y="32"/>
                  </a:lnTo>
                  <a:lnTo>
                    <a:pt x="81" y="0"/>
                  </a:lnTo>
                  <a:lnTo>
                    <a:pt x="52" y="8"/>
                  </a:lnTo>
                  <a:lnTo>
                    <a:pt x="29" y="0"/>
                  </a:lnTo>
                  <a:lnTo>
                    <a:pt x="0" y="16"/>
                  </a:lnTo>
                  <a:lnTo>
                    <a:pt x="22" y="48"/>
                  </a:lnTo>
                  <a:lnTo>
                    <a:pt x="15" y="64"/>
                  </a:lnTo>
                  <a:lnTo>
                    <a:pt x="74" y="104"/>
                  </a:lnTo>
                  <a:lnTo>
                    <a:pt x="103" y="104"/>
                  </a:lnTo>
                  <a:lnTo>
                    <a:pt x="125" y="136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2" name="Freeform 80"/>
            <p:cNvSpPr>
              <a:spLocks/>
            </p:cNvSpPr>
            <p:nvPr/>
          </p:nvSpPr>
          <p:spPr bwMode="auto">
            <a:xfrm rot="704206">
              <a:off x="1101725" y="3240088"/>
              <a:ext cx="323850" cy="344488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52" y="16"/>
                </a:cxn>
                <a:cxn ang="0">
                  <a:pos x="37" y="32"/>
                </a:cxn>
                <a:cxn ang="0">
                  <a:pos x="30" y="88"/>
                </a:cxn>
                <a:cxn ang="0">
                  <a:pos x="0" y="128"/>
                </a:cxn>
                <a:cxn ang="0">
                  <a:pos x="15" y="168"/>
                </a:cxn>
                <a:cxn ang="0">
                  <a:pos x="30" y="168"/>
                </a:cxn>
                <a:cxn ang="0">
                  <a:pos x="52" y="192"/>
                </a:cxn>
                <a:cxn ang="0">
                  <a:pos x="81" y="176"/>
                </a:cxn>
                <a:cxn ang="0">
                  <a:pos x="96" y="168"/>
                </a:cxn>
                <a:cxn ang="0">
                  <a:pos x="96" y="144"/>
                </a:cxn>
                <a:cxn ang="0">
                  <a:pos x="133" y="136"/>
                </a:cxn>
                <a:cxn ang="0">
                  <a:pos x="148" y="152"/>
                </a:cxn>
                <a:cxn ang="0">
                  <a:pos x="170" y="160"/>
                </a:cxn>
                <a:cxn ang="0">
                  <a:pos x="170" y="120"/>
                </a:cxn>
                <a:cxn ang="0">
                  <a:pos x="133" y="80"/>
                </a:cxn>
                <a:cxn ang="0">
                  <a:pos x="126" y="56"/>
                </a:cxn>
                <a:cxn ang="0">
                  <a:pos x="89" y="16"/>
                </a:cxn>
                <a:cxn ang="0">
                  <a:pos x="52" y="0"/>
                </a:cxn>
              </a:cxnLst>
              <a:rect l="0" t="0" r="r" b="b"/>
              <a:pathLst>
                <a:path w="171" h="193">
                  <a:moveTo>
                    <a:pt x="52" y="0"/>
                  </a:moveTo>
                  <a:lnTo>
                    <a:pt x="52" y="16"/>
                  </a:lnTo>
                  <a:lnTo>
                    <a:pt x="37" y="32"/>
                  </a:lnTo>
                  <a:lnTo>
                    <a:pt x="30" y="88"/>
                  </a:lnTo>
                  <a:lnTo>
                    <a:pt x="0" y="128"/>
                  </a:lnTo>
                  <a:lnTo>
                    <a:pt x="15" y="168"/>
                  </a:lnTo>
                  <a:lnTo>
                    <a:pt x="30" y="168"/>
                  </a:lnTo>
                  <a:lnTo>
                    <a:pt x="52" y="192"/>
                  </a:lnTo>
                  <a:lnTo>
                    <a:pt x="81" y="176"/>
                  </a:lnTo>
                  <a:lnTo>
                    <a:pt x="96" y="168"/>
                  </a:lnTo>
                  <a:lnTo>
                    <a:pt x="96" y="144"/>
                  </a:lnTo>
                  <a:lnTo>
                    <a:pt x="133" y="136"/>
                  </a:lnTo>
                  <a:lnTo>
                    <a:pt x="148" y="152"/>
                  </a:lnTo>
                  <a:lnTo>
                    <a:pt x="170" y="160"/>
                  </a:lnTo>
                  <a:lnTo>
                    <a:pt x="170" y="120"/>
                  </a:lnTo>
                  <a:lnTo>
                    <a:pt x="133" y="80"/>
                  </a:lnTo>
                  <a:lnTo>
                    <a:pt x="126" y="56"/>
                  </a:lnTo>
                  <a:lnTo>
                    <a:pt x="89" y="16"/>
                  </a:lnTo>
                  <a:lnTo>
                    <a:pt x="52" y="0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3" name="Freeform 81"/>
            <p:cNvSpPr>
              <a:spLocks/>
            </p:cNvSpPr>
            <p:nvPr/>
          </p:nvSpPr>
          <p:spPr bwMode="auto">
            <a:xfrm rot="704206">
              <a:off x="766763" y="3490913"/>
              <a:ext cx="447675" cy="487363"/>
            </a:xfrm>
            <a:custGeom>
              <a:avLst/>
              <a:gdLst/>
              <a:ahLst/>
              <a:cxnLst>
                <a:cxn ang="0">
                  <a:pos x="192" y="200"/>
                </a:cxn>
                <a:cxn ang="0">
                  <a:pos x="170" y="184"/>
                </a:cxn>
                <a:cxn ang="0">
                  <a:pos x="177" y="152"/>
                </a:cxn>
                <a:cxn ang="0">
                  <a:pos x="155" y="128"/>
                </a:cxn>
                <a:cxn ang="0">
                  <a:pos x="162" y="120"/>
                </a:cxn>
                <a:cxn ang="0">
                  <a:pos x="214" y="112"/>
                </a:cxn>
                <a:cxn ang="0">
                  <a:pos x="207" y="80"/>
                </a:cxn>
                <a:cxn ang="0">
                  <a:pos x="221" y="56"/>
                </a:cxn>
                <a:cxn ang="0">
                  <a:pos x="236" y="48"/>
                </a:cxn>
                <a:cxn ang="0">
                  <a:pos x="221" y="8"/>
                </a:cxn>
                <a:cxn ang="0">
                  <a:pos x="192" y="24"/>
                </a:cxn>
                <a:cxn ang="0">
                  <a:pos x="170" y="0"/>
                </a:cxn>
                <a:cxn ang="0">
                  <a:pos x="155" y="0"/>
                </a:cxn>
                <a:cxn ang="0">
                  <a:pos x="118" y="16"/>
                </a:cxn>
                <a:cxn ang="0">
                  <a:pos x="118" y="32"/>
                </a:cxn>
                <a:cxn ang="0">
                  <a:pos x="81" y="72"/>
                </a:cxn>
                <a:cxn ang="0">
                  <a:pos x="52" y="56"/>
                </a:cxn>
                <a:cxn ang="0">
                  <a:pos x="15" y="48"/>
                </a:cxn>
                <a:cxn ang="0">
                  <a:pos x="0" y="64"/>
                </a:cxn>
                <a:cxn ang="0">
                  <a:pos x="22" y="80"/>
                </a:cxn>
                <a:cxn ang="0">
                  <a:pos x="0" y="80"/>
                </a:cxn>
                <a:cxn ang="0">
                  <a:pos x="7" y="112"/>
                </a:cxn>
                <a:cxn ang="0">
                  <a:pos x="37" y="112"/>
                </a:cxn>
                <a:cxn ang="0">
                  <a:pos x="44" y="136"/>
                </a:cxn>
                <a:cxn ang="0">
                  <a:pos x="30" y="144"/>
                </a:cxn>
                <a:cxn ang="0">
                  <a:pos x="22" y="168"/>
                </a:cxn>
                <a:cxn ang="0">
                  <a:pos x="52" y="184"/>
                </a:cxn>
                <a:cxn ang="0">
                  <a:pos x="44" y="216"/>
                </a:cxn>
                <a:cxn ang="0">
                  <a:pos x="81" y="216"/>
                </a:cxn>
                <a:cxn ang="0">
                  <a:pos x="96" y="208"/>
                </a:cxn>
                <a:cxn ang="0">
                  <a:pos x="111" y="232"/>
                </a:cxn>
                <a:cxn ang="0">
                  <a:pos x="125" y="232"/>
                </a:cxn>
                <a:cxn ang="0">
                  <a:pos x="118" y="256"/>
                </a:cxn>
                <a:cxn ang="0">
                  <a:pos x="133" y="256"/>
                </a:cxn>
                <a:cxn ang="0">
                  <a:pos x="155" y="272"/>
                </a:cxn>
                <a:cxn ang="0">
                  <a:pos x="214" y="232"/>
                </a:cxn>
                <a:cxn ang="0">
                  <a:pos x="207" y="216"/>
                </a:cxn>
                <a:cxn ang="0">
                  <a:pos x="184" y="216"/>
                </a:cxn>
                <a:cxn ang="0">
                  <a:pos x="192" y="200"/>
                </a:cxn>
              </a:cxnLst>
              <a:rect l="0" t="0" r="r" b="b"/>
              <a:pathLst>
                <a:path w="237" h="273">
                  <a:moveTo>
                    <a:pt x="192" y="200"/>
                  </a:moveTo>
                  <a:lnTo>
                    <a:pt x="170" y="184"/>
                  </a:lnTo>
                  <a:lnTo>
                    <a:pt x="177" y="152"/>
                  </a:lnTo>
                  <a:lnTo>
                    <a:pt x="155" y="128"/>
                  </a:lnTo>
                  <a:lnTo>
                    <a:pt x="162" y="120"/>
                  </a:lnTo>
                  <a:lnTo>
                    <a:pt x="214" y="112"/>
                  </a:lnTo>
                  <a:lnTo>
                    <a:pt x="207" y="80"/>
                  </a:lnTo>
                  <a:lnTo>
                    <a:pt x="221" y="56"/>
                  </a:lnTo>
                  <a:lnTo>
                    <a:pt x="236" y="48"/>
                  </a:lnTo>
                  <a:lnTo>
                    <a:pt x="221" y="8"/>
                  </a:lnTo>
                  <a:lnTo>
                    <a:pt x="192" y="24"/>
                  </a:lnTo>
                  <a:lnTo>
                    <a:pt x="170" y="0"/>
                  </a:lnTo>
                  <a:lnTo>
                    <a:pt x="155" y="0"/>
                  </a:lnTo>
                  <a:lnTo>
                    <a:pt x="118" y="16"/>
                  </a:lnTo>
                  <a:lnTo>
                    <a:pt x="118" y="32"/>
                  </a:lnTo>
                  <a:lnTo>
                    <a:pt x="81" y="72"/>
                  </a:lnTo>
                  <a:lnTo>
                    <a:pt x="52" y="56"/>
                  </a:lnTo>
                  <a:lnTo>
                    <a:pt x="15" y="48"/>
                  </a:lnTo>
                  <a:lnTo>
                    <a:pt x="0" y="64"/>
                  </a:lnTo>
                  <a:lnTo>
                    <a:pt x="22" y="80"/>
                  </a:lnTo>
                  <a:lnTo>
                    <a:pt x="0" y="80"/>
                  </a:lnTo>
                  <a:lnTo>
                    <a:pt x="7" y="112"/>
                  </a:lnTo>
                  <a:lnTo>
                    <a:pt x="37" y="112"/>
                  </a:lnTo>
                  <a:lnTo>
                    <a:pt x="44" y="136"/>
                  </a:lnTo>
                  <a:lnTo>
                    <a:pt x="30" y="144"/>
                  </a:lnTo>
                  <a:lnTo>
                    <a:pt x="22" y="168"/>
                  </a:lnTo>
                  <a:lnTo>
                    <a:pt x="52" y="184"/>
                  </a:lnTo>
                  <a:lnTo>
                    <a:pt x="44" y="216"/>
                  </a:lnTo>
                  <a:lnTo>
                    <a:pt x="81" y="216"/>
                  </a:lnTo>
                  <a:lnTo>
                    <a:pt x="96" y="208"/>
                  </a:lnTo>
                  <a:lnTo>
                    <a:pt x="111" y="232"/>
                  </a:lnTo>
                  <a:lnTo>
                    <a:pt x="125" y="232"/>
                  </a:lnTo>
                  <a:lnTo>
                    <a:pt x="118" y="256"/>
                  </a:lnTo>
                  <a:lnTo>
                    <a:pt x="133" y="256"/>
                  </a:lnTo>
                  <a:lnTo>
                    <a:pt x="155" y="272"/>
                  </a:lnTo>
                  <a:lnTo>
                    <a:pt x="214" y="232"/>
                  </a:lnTo>
                  <a:lnTo>
                    <a:pt x="207" y="216"/>
                  </a:lnTo>
                  <a:lnTo>
                    <a:pt x="184" y="216"/>
                  </a:lnTo>
                  <a:lnTo>
                    <a:pt x="192" y="20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4" name="Freeform 82"/>
            <p:cNvSpPr>
              <a:spLocks/>
            </p:cNvSpPr>
            <p:nvPr/>
          </p:nvSpPr>
          <p:spPr bwMode="auto">
            <a:xfrm rot="704206">
              <a:off x="969963" y="3128963"/>
              <a:ext cx="225425" cy="301625"/>
            </a:xfrm>
            <a:custGeom>
              <a:avLst/>
              <a:gdLst/>
              <a:ahLst/>
              <a:cxnLst>
                <a:cxn ang="0">
                  <a:pos x="118" y="72"/>
                </a:cxn>
                <a:cxn ang="0">
                  <a:pos x="118" y="72"/>
                </a:cxn>
                <a:cxn ang="0">
                  <a:pos x="96" y="40"/>
                </a:cxn>
                <a:cxn ang="0">
                  <a:pos x="66" y="40"/>
                </a:cxn>
                <a:cxn ang="0">
                  <a:pos x="7" y="0"/>
                </a:cxn>
                <a:cxn ang="0">
                  <a:pos x="0" y="32"/>
                </a:cxn>
                <a:cxn ang="0">
                  <a:pos x="15" y="72"/>
                </a:cxn>
                <a:cxn ang="0">
                  <a:pos x="44" y="88"/>
                </a:cxn>
                <a:cxn ang="0">
                  <a:pos x="52" y="136"/>
                </a:cxn>
                <a:cxn ang="0">
                  <a:pos x="66" y="144"/>
                </a:cxn>
                <a:cxn ang="0">
                  <a:pos x="81" y="168"/>
                </a:cxn>
                <a:cxn ang="0">
                  <a:pos x="111" y="128"/>
                </a:cxn>
                <a:cxn ang="0">
                  <a:pos x="118" y="72"/>
                </a:cxn>
              </a:cxnLst>
              <a:rect l="0" t="0" r="r" b="b"/>
              <a:pathLst>
                <a:path w="119" h="169">
                  <a:moveTo>
                    <a:pt x="118" y="72"/>
                  </a:moveTo>
                  <a:lnTo>
                    <a:pt x="118" y="72"/>
                  </a:lnTo>
                  <a:lnTo>
                    <a:pt x="96" y="40"/>
                  </a:lnTo>
                  <a:lnTo>
                    <a:pt x="66" y="40"/>
                  </a:lnTo>
                  <a:lnTo>
                    <a:pt x="7" y="0"/>
                  </a:lnTo>
                  <a:lnTo>
                    <a:pt x="0" y="32"/>
                  </a:lnTo>
                  <a:lnTo>
                    <a:pt x="15" y="72"/>
                  </a:lnTo>
                  <a:lnTo>
                    <a:pt x="44" y="88"/>
                  </a:lnTo>
                  <a:lnTo>
                    <a:pt x="52" y="136"/>
                  </a:lnTo>
                  <a:lnTo>
                    <a:pt x="66" y="144"/>
                  </a:lnTo>
                  <a:lnTo>
                    <a:pt x="81" y="168"/>
                  </a:lnTo>
                  <a:lnTo>
                    <a:pt x="111" y="128"/>
                  </a:lnTo>
                  <a:lnTo>
                    <a:pt x="118" y="72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5" name="Freeform 83"/>
            <p:cNvSpPr>
              <a:spLocks/>
            </p:cNvSpPr>
            <p:nvPr/>
          </p:nvSpPr>
          <p:spPr bwMode="auto">
            <a:xfrm rot="704206">
              <a:off x="896938" y="1952625"/>
              <a:ext cx="155575" cy="201613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52" y="112"/>
                </a:cxn>
                <a:cxn ang="0">
                  <a:pos x="59" y="96"/>
                </a:cxn>
                <a:cxn ang="0">
                  <a:pos x="74" y="96"/>
                </a:cxn>
                <a:cxn ang="0">
                  <a:pos x="81" y="88"/>
                </a:cxn>
                <a:cxn ang="0">
                  <a:pos x="66" y="72"/>
                </a:cxn>
                <a:cxn ang="0">
                  <a:pos x="66" y="24"/>
                </a:cxn>
                <a:cxn ang="0">
                  <a:pos x="59" y="32"/>
                </a:cxn>
                <a:cxn ang="0">
                  <a:pos x="29" y="0"/>
                </a:cxn>
                <a:cxn ang="0">
                  <a:pos x="15" y="0"/>
                </a:cxn>
                <a:cxn ang="0">
                  <a:pos x="0" y="24"/>
                </a:cxn>
              </a:cxnLst>
              <a:rect l="0" t="0" r="r" b="b"/>
              <a:pathLst>
                <a:path w="82" h="113">
                  <a:moveTo>
                    <a:pt x="0" y="24"/>
                  </a:moveTo>
                  <a:lnTo>
                    <a:pt x="52" y="112"/>
                  </a:lnTo>
                  <a:lnTo>
                    <a:pt x="59" y="96"/>
                  </a:lnTo>
                  <a:lnTo>
                    <a:pt x="74" y="96"/>
                  </a:lnTo>
                  <a:lnTo>
                    <a:pt x="81" y="88"/>
                  </a:lnTo>
                  <a:lnTo>
                    <a:pt x="66" y="72"/>
                  </a:lnTo>
                  <a:lnTo>
                    <a:pt x="66" y="24"/>
                  </a:lnTo>
                  <a:lnTo>
                    <a:pt x="59" y="32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0" y="2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6" name="Freeform 84"/>
            <p:cNvSpPr>
              <a:spLocks/>
            </p:cNvSpPr>
            <p:nvPr/>
          </p:nvSpPr>
          <p:spPr bwMode="auto">
            <a:xfrm rot="704206">
              <a:off x="2514600" y="3348038"/>
              <a:ext cx="603250" cy="701675"/>
            </a:xfrm>
            <a:custGeom>
              <a:avLst/>
              <a:gdLst/>
              <a:ahLst/>
              <a:cxnLst>
                <a:cxn ang="0">
                  <a:pos x="0" y="304"/>
                </a:cxn>
                <a:cxn ang="0">
                  <a:pos x="22" y="272"/>
                </a:cxn>
                <a:cxn ang="0">
                  <a:pos x="52" y="264"/>
                </a:cxn>
                <a:cxn ang="0">
                  <a:pos x="59" y="240"/>
                </a:cxn>
                <a:cxn ang="0">
                  <a:pos x="67" y="240"/>
                </a:cxn>
                <a:cxn ang="0">
                  <a:pos x="89" y="240"/>
                </a:cxn>
                <a:cxn ang="0">
                  <a:pos x="96" y="216"/>
                </a:cxn>
                <a:cxn ang="0">
                  <a:pos x="126" y="208"/>
                </a:cxn>
                <a:cxn ang="0">
                  <a:pos x="133" y="192"/>
                </a:cxn>
                <a:cxn ang="0">
                  <a:pos x="118" y="184"/>
                </a:cxn>
                <a:cxn ang="0">
                  <a:pos x="126" y="176"/>
                </a:cxn>
                <a:cxn ang="0">
                  <a:pos x="126" y="152"/>
                </a:cxn>
                <a:cxn ang="0">
                  <a:pos x="118" y="136"/>
                </a:cxn>
                <a:cxn ang="0">
                  <a:pos x="126" y="120"/>
                </a:cxn>
                <a:cxn ang="0">
                  <a:pos x="148" y="104"/>
                </a:cxn>
                <a:cxn ang="0">
                  <a:pos x="192" y="72"/>
                </a:cxn>
                <a:cxn ang="0">
                  <a:pos x="192" y="24"/>
                </a:cxn>
                <a:cxn ang="0">
                  <a:pos x="222" y="0"/>
                </a:cxn>
                <a:cxn ang="0">
                  <a:pos x="229" y="16"/>
                </a:cxn>
                <a:cxn ang="0">
                  <a:pos x="259" y="48"/>
                </a:cxn>
                <a:cxn ang="0">
                  <a:pos x="274" y="96"/>
                </a:cxn>
                <a:cxn ang="0">
                  <a:pos x="274" y="144"/>
                </a:cxn>
                <a:cxn ang="0">
                  <a:pos x="281" y="176"/>
                </a:cxn>
                <a:cxn ang="0">
                  <a:pos x="274" y="208"/>
                </a:cxn>
                <a:cxn ang="0">
                  <a:pos x="311" y="240"/>
                </a:cxn>
                <a:cxn ang="0">
                  <a:pos x="318" y="288"/>
                </a:cxn>
                <a:cxn ang="0">
                  <a:pos x="318" y="296"/>
                </a:cxn>
                <a:cxn ang="0">
                  <a:pos x="296" y="328"/>
                </a:cxn>
                <a:cxn ang="0">
                  <a:pos x="274" y="328"/>
                </a:cxn>
                <a:cxn ang="0">
                  <a:pos x="259" y="392"/>
                </a:cxn>
                <a:cxn ang="0">
                  <a:pos x="244" y="384"/>
                </a:cxn>
                <a:cxn ang="0">
                  <a:pos x="215" y="392"/>
                </a:cxn>
                <a:cxn ang="0">
                  <a:pos x="185" y="368"/>
                </a:cxn>
                <a:cxn ang="0">
                  <a:pos x="170" y="368"/>
                </a:cxn>
                <a:cxn ang="0">
                  <a:pos x="148" y="384"/>
                </a:cxn>
                <a:cxn ang="0">
                  <a:pos x="126" y="360"/>
                </a:cxn>
                <a:cxn ang="0">
                  <a:pos x="96" y="360"/>
                </a:cxn>
                <a:cxn ang="0">
                  <a:pos x="67" y="328"/>
                </a:cxn>
                <a:cxn ang="0">
                  <a:pos x="59" y="344"/>
                </a:cxn>
                <a:cxn ang="0">
                  <a:pos x="15" y="328"/>
                </a:cxn>
                <a:cxn ang="0">
                  <a:pos x="0" y="304"/>
                </a:cxn>
              </a:cxnLst>
              <a:rect l="0" t="0" r="r" b="b"/>
              <a:pathLst>
                <a:path w="319" h="393">
                  <a:moveTo>
                    <a:pt x="0" y="304"/>
                  </a:moveTo>
                  <a:lnTo>
                    <a:pt x="22" y="272"/>
                  </a:lnTo>
                  <a:lnTo>
                    <a:pt x="52" y="264"/>
                  </a:lnTo>
                  <a:lnTo>
                    <a:pt x="59" y="240"/>
                  </a:lnTo>
                  <a:lnTo>
                    <a:pt x="67" y="240"/>
                  </a:lnTo>
                  <a:lnTo>
                    <a:pt x="89" y="240"/>
                  </a:lnTo>
                  <a:lnTo>
                    <a:pt x="96" y="216"/>
                  </a:lnTo>
                  <a:lnTo>
                    <a:pt x="126" y="208"/>
                  </a:lnTo>
                  <a:lnTo>
                    <a:pt x="133" y="192"/>
                  </a:lnTo>
                  <a:lnTo>
                    <a:pt x="118" y="184"/>
                  </a:lnTo>
                  <a:lnTo>
                    <a:pt x="126" y="176"/>
                  </a:lnTo>
                  <a:lnTo>
                    <a:pt x="126" y="152"/>
                  </a:lnTo>
                  <a:lnTo>
                    <a:pt x="118" y="136"/>
                  </a:lnTo>
                  <a:lnTo>
                    <a:pt x="126" y="120"/>
                  </a:lnTo>
                  <a:lnTo>
                    <a:pt x="148" y="104"/>
                  </a:lnTo>
                  <a:lnTo>
                    <a:pt x="192" y="72"/>
                  </a:lnTo>
                  <a:lnTo>
                    <a:pt x="192" y="24"/>
                  </a:lnTo>
                  <a:lnTo>
                    <a:pt x="222" y="0"/>
                  </a:lnTo>
                  <a:lnTo>
                    <a:pt x="229" y="16"/>
                  </a:lnTo>
                  <a:lnTo>
                    <a:pt x="259" y="48"/>
                  </a:lnTo>
                  <a:lnTo>
                    <a:pt x="274" y="96"/>
                  </a:lnTo>
                  <a:lnTo>
                    <a:pt x="274" y="144"/>
                  </a:lnTo>
                  <a:lnTo>
                    <a:pt x="281" y="176"/>
                  </a:lnTo>
                  <a:lnTo>
                    <a:pt x="274" y="208"/>
                  </a:lnTo>
                  <a:lnTo>
                    <a:pt x="311" y="240"/>
                  </a:lnTo>
                  <a:lnTo>
                    <a:pt x="318" y="288"/>
                  </a:lnTo>
                  <a:lnTo>
                    <a:pt x="318" y="296"/>
                  </a:lnTo>
                  <a:lnTo>
                    <a:pt x="296" y="328"/>
                  </a:lnTo>
                  <a:lnTo>
                    <a:pt x="274" y="328"/>
                  </a:lnTo>
                  <a:lnTo>
                    <a:pt x="259" y="392"/>
                  </a:lnTo>
                  <a:lnTo>
                    <a:pt x="244" y="384"/>
                  </a:lnTo>
                  <a:lnTo>
                    <a:pt x="215" y="392"/>
                  </a:lnTo>
                  <a:lnTo>
                    <a:pt x="185" y="368"/>
                  </a:lnTo>
                  <a:lnTo>
                    <a:pt x="170" y="368"/>
                  </a:lnTo>
                  <a:lnTo>
                    <a:pt x="148" y="384"/>
                  </a:lnTo>
                  <a:lnTo>
                    <a:pt x="126" y="360"/>
                  </a:lnTo>
                  <a:lnTo>
                    <a:pt x="96" y="360"/>
                  </a:lnTo>
                  <a:lnTo>
                    <a:pt x="67" y="328"/>
                  </a:lnTo>
                  <a:lnTo>
                    <a:pt x="59" y="344"/>
                  </a:lnTo>
                  <a:lnTo>
                    <a:pt x="15" y="328"/>
                  </a:lnTo>
                  <a:lnTo>
                    <a:pt x="0" y="30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7" name="Freeform 85"/>
            <p:cNvSpPr>
              <a:spLocks/>
            </p:cNvSpPr>
            <p:nvPr/>
          </p:nvSpPr>
          <p:spPr bwMode="auto">
            <a:xfrm rot="704206">
              <a:off x="2362200" y="3221038"/>
              <a:ext cx="546100" cy="630238"/>
            </a:xfrm>
            <a:custGeom>
              <a:avLst/>
              <a:gdLst/>
              <a:ahLst/>
              <a:cxnLst>
                <a:cxn ang="0">
                  <a:pos x="74" y="160"/>
                </a:cxn>
                <a:cxn ang="0">
                  <a:pos x="81" y="96"/>
                </a:cxn>
                <a:cxn ang="0">
                  <a:pos x="111" y="64"/>
                </a:cxn>
                <a:cxn ang="0">
                  <a:pos x="81" y="48"/>
                </a:cxn>
                <a:cxn ang="0">
                  <a:pos x="81" y="40"/>
                </a:cxn>
                <a:cxn ang="0">
                  <a:pos x="74" y="0"/>
                </a:cxn>
                <a:cxn ang="0">
                  <a:pos x="118" y="0"/>
                </a:cxn>
                <a:cxn ang="0">
                  <a:pos x="126" y="24"/>
                </a:cxn>
                <a:cxn ang="0">
                  <a:pos x="170" y="40"/>
                </a:cxn>
                <a:cxn ang="0">
                  <a:pos x="229" y="40"/>
                </a:cxn>
                <a:cxn ang="0">
                  <a:pos x="288" y="72"/>
                </a:cxn>
                <a:cxn ang="0">
                  <a:pos x="288" y="120"/>
                </a:cxn>
                <a:cxn ang="0">
                  <a:pos x="244" y="152"/>
                </a:cxn>
                <a:cxn ang="0">
                  <a:pos x="222" y="168"/>
                </a:cxn>
                <a:cxn ang="0">
                  <a:pos x="214" y="184"/>
                </a:cxn>
                <a:cxn ang="0">
                  <a:pos x="222" y="200"/>
                </a:cxn>
                <a:cxn ang="0">
                  <a:pos x="222" y="224"/>
                </a:cxn>
                <a:cxn ang="0">
                  <a:pos x="214" y="232"/>
                </a:cxn>
                <a:cxn ang="0">
                  <a:pos x="229" y="240"/>
                </a:cxn>
                <a:cxn ang="0">
                  <a:pos x="222" y="256"/>
                </a:cxn>
                <a:cxn ang="0">
                  <a:pos x="192" y="264"/>
                </a:cxn>
                <a:cxn ang="0">
                  <a:pos x="185" y="288"/>
                </a:cxn>
                <a:cxn ang="0">
                  <a:pos x="163" y="288"/>
                </a:cxn>
                <a:cxn ang="0">
                  <a:pos x="155" y="288"/>
                </a:cxn>
                <a:cxn ang="0">
                  <a:pos x="148" y="312"/>
                </a:cxn>
                <a:cxn ang="0">
                  <a:pos x="118" y="320"/>
                </a:cxn>
                <a:cxn ang="0">
                  <a:pos x="96" y="352"/>
                </a:cxn>
                <a:cxn ang="0">
                  <a:pos x="74" y="344"/>
                </a:cxn>
                <a:cxn ang="0">
                  <a:pos x="74" y="328"/>
                </a:cxn>
                <a:cxn ang="0">
                  <a:pos x="44" y="328"/>
                </a:cxn>
                <a:cxn ang="0">
                  <a:pos x="44" y="312"/>
                </a:cxn>
                <a:cxn ang="0">
                  <a:pos x="30" y="304"/>
                </a:cxn>
                <a:cxn ang="0">
                  <a:pos x="30" y="288"/>
                </a:cxn>
                <a:cxn ang="0">
                  <a:pos x="22" y="288"/>
                </a:cxn>
                <a:cxn ang="0">
                  <a:pos x="0" y="264"/>
                </a:cxn>
                <a:cxn ang="0">
                  <a:pos x="44" y="248"/>
                </a:cxn>
                <a:cxn ang="0">
                  <a:pos x="44" y="216"/>
                </a:cxn>
                <a:cxn ang="0">
                  <a:pos x="59" y="200"/>
                </a:cxn>
                <a:cxn ang="0">
                  <a:pos x="52" y="168"/>
                </a:cxn>
                <a:cxn ang="0">
                  <a:pos x="74" y="160"/>
                </a:cxn>
              </a:cxnLst>
              <a:rect l="0" t="0" r="r" b="b"/>
              <a:pathLst>
                <a:path w="289" h="353">
                  <a:moveTo>
                    <a:pt x="74" y="160"/>
                  </a:moveTo>
                  <a:lnTo>
                    <a:pt x="81" y="96"/>
                  </a:lnTo>
                  <a:lnTo>
                    <a:pt x="111" y="64"/>
                  </a:lnTo>
                  <a:lnTo>
                    <a:pt x="81" y="48"/>
                  </a:lnTo>
                  <a:lnTo>
                    <a:pt x="81" y="40"/>
                  </a:lnTo>
                  <a:lnTo>
                    <a:pt x="74" y="0"/>
                  </a:lnTo>
                  <a:lnTo>
                    <a:pt x="118" y="0"/>
                  </a:lnTo>
                  <a:lnTo>
                    <a:pt x="126" y="24"/>
                  </a:lnTo>
                  <a:lnTo>
                    <a:pt x="170" y="40"/>
                  </a:lnTo>
                  <a:lnTo>
                    <a:pt x="229" y="40"/>
                  </a:lnTo>
                  <a:lnTo>
                    <a:pt x="288" y="72"/>
                  </a:lnTo>
                  <a:lnTo>
                    <a:pt x="288" y="120"/>
                  </a:lnTo>
                  <a:lnTo>
                    <a:pt x="244" y="152"/>
                  </a:lnTo>
                  <a:lnTo>
                    <a:pt x="222" y="168"/>
                  </a:lnTo>
                  <a:lnTo>
                    <a:pt x="214" y="184"/>
                  </a:lnTo>
                  <a:lnTo>
                    <a:pt x="222" y="200"/>
                  </a:lnTo>
                  <a:lnTo>
                    <a:pt x="222" y="224"/>
                  </a:lnTo>
                  <a:lnTo>
                    <a:pt x="214" y="232"/>
                  </a:lnTo>
                  <a:lnTo>
                    <a:pt x="229" y="240"/>
                  </a:lnTo>
                  <a:lnTo>
                    <a:pt x="222" y="256"/>
                  </a:lnTo>
                  <a:lnTo>
                    <a:pt x="192" y="264"/>
                  </a:lnTo>
                  <a:lnTo>
                    <a:pt x="185" y="288"/>
                  </a:lnTo>
                  <a:lnTo>
                    <a:pt x="163" y="288"/>
                  </a:lnTo>
                  <a:lnTo>
                    <a:pt x="155" y="288"/>
                  </a:lnTo>
                  <a:lnTo>
                    <a:pt x="148" y="312"/>
                  </a:lnTo>
                  <a:lnTo>
                    <a:pt x="118" y="320"/>
                  </a:lnTo>
                  <a:lnTo>
                    <a:pt x="96" y="352"/>
                  </a:lnTo>
                  <a:lnTo>
                    <a:pt x="74" y="344"/>
                  </a:lnTo>
                  <a:lnTo>
                    <a:pt x="74" y="328"/>
                  </a:lnTo>
                  <a:lnTo>
                    <a:pt x="44" y="328"/>
                  </a:lnTo>
                  <a:lnTo>
                    <a:pt x="44" y="312"/>
                  </a:lnTo>
                  <a:lnTo>
                    <a:pt x="30" y="304"/>
                  </a:lnTo>
                  <a:lnTo>
                    <a:pt x="30" y="288"/>
                  </a:lnTo>
                  <a:lnTo>
                    <a:pt x="22" y="288"/>
                  </a:lnTo>
                  <a:lnTo>
                    <a:pt x="0" y="264"/>
                  </a:lnTo>
                  <a:lnTo>
                    <a:pt x="44" y="248"/>
                  </a:lnTo>
                  <a:lnTo>
                    <a:pt x="44" y="216"/>
                  </a:lnTo>
                  <a:lnTo>
                    <a:pt x="59" y="200"/>
                  </a:lnTo>
                  <a:lnTo>
                    <a:pt x="52" y="168"/>
                  </a:lnTo>
                  <a:lnTo>
                    <a:pt x="74" y="16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8" name="Freeform 86"/>
            <p:cNvSpPr>
              <a:spLocks/>
            </p:cNvSpPr>
            <p:nvPr/>
          </p:nvSpPr>
          <p:spPr bwMode="auto">
            <a:xfrm rot="704206">
              <a:off x="7400925" y="1320800"/>
              <a:ext cx="1074737" cy="2417763"/>
            </a:xfrm>
            <a:custGeom>
              <a:avLst/>
              <a:gdLst/>
              <a:ahLst/>
              <a:cxnLst>
                <a:cxn ang="0">
                  <a:pos x="118" y="784"/>
                </a:cxn>
                <a:cxn ang="0">
                  <a:pos x="81" y="760"/>
                </a:cxn>
                <a:cxn ang="0">
                  <a:pos x="22" y="720"/>
                </a:cxn>
                <a:cxn ang="0">
                  <a:pos x="59" y="632"/>
                </a:cxn>
                <a:cxn ang="0">
                  <a:pos x="0" y="584"/>
                </a:cxn>
                <a:cxn ang="0">
                  <a:pos x="37" y="504"/>
                </a:cxn>
                <a:cxn ang="0">
                  <a:pos x="96" y="464"/>
                </a:cxn>
                <a:cxn ang="0">
                  <a:pos x="74" y="416"/>
                </a:cxn>
                <a:cxn ang="0">
                  <a:pos x="103" y="328"/>
                </a:cxn>
                <a:cxn ang="0">
                  <a:pos x="221" y="192"/>
                </a:cxn>
                <a:cxn ang="0">
                  <a:pos x="369" y="120"/>
                </a:cxn>
                <a:cxn ang="0">
                  <a:pos x="339" y="88"/>
                </a:cxn>
                <a:cxn ang="0">
                  <a:pos x="450" y="56"/>
                </a:cxn>
                <a:cxn ang="0">
                  <a:pos x="465" y="80"/>
                </a:cxn>
                <a:cxn ang="0">
                  <a:pos x="516" y="96"/>
                </a:cxn>
                <a:cxn ang="0">
                  <a:pos x="457" y="176"/>
                </a:cxn>
                <a:cxn ang="0">
                  <a:pos x="406" y="240"/>
                </a:cxn>
                <a:cxn ang="0">
                  <a:pos x="354" y="264"/>
                </a:cxn>
                <a:cxn ang="0">
                  <a:pos x="428" y="312"/>
                </a:cxn>
                <a:cxn ang="0">
                  <a:pos x="413" y="408"/>
                </a:cxn>
                <a:cxn ang="0">
                  <a:pos x="494" y="368"/>
                </a:cxn>
                <a:cxn ang="0">
                  <a:pos x="568" y="344"/>
                </a:cxn>
                <a:cxn ang="0">
                  <a:pos x="553" y="408"/>
                </a:cxn>
                <a:cxn ang="0">
                  <a:pos x="516" y="528"/>
                </a:cxn>
                <a:cxn ang="0">
                  <a:pos x="450" y="632"/>
                </a:cxn>
                <a:cxn ang="0">
                  <a:pos x="406" y="608"/>
                </a:cxn>
                <a:cxn ang="0">
                  <a:pos x="339" y="632"/>
                </a:cxn>
                <a:cxn ang="0">
                  <a:pos x="280" y="704"/>
                </a:cxn>
                <a:cxn ang="0">
                  <a:pos x="266" y="744"/>
                </a:cxn>
                <a:cxn ang="0">
                  <a:pos x="295" y="768"/>
                </a:cxn>
                <a:cxn ang="0">
                  <a:pos x="332" y="800"/>
                </a:cxn>
                <a:cxn ang="0">
                  <a:pos x="384" y="816"/>
                </a:cxn>
                <a:cxn ang="0">
                  <a:pos x="435" y="952"/>
                </a:cxn>
                <a:cxn ang="0">
                  <a:pos x="369" y="896"/>
                </a:cxn>
                <a:cxn ang="0">
                  <a:pos x="332" y="976"/>
                </a:cxn>
                <a:cxn ang="0">
                  <a:pos x="376" y="1136"/>
                </a:cxn>
                <a:cxn ang="0">
                  <a:pos x="406" y="1176"/>
                </a:cxn>
                <a:cxn ang="0">
                  <a:pos x="391" y="1224"/>
                </a:cxn>
                <a:cxn ang="0">
                  <a:pos x="354" y="1224"/>
                </a:cxn>
                <a:cxn ang="0">
                  <a:pos x="280" y="1288"/>
                </a:cxn>
                <a:cxn ang="0">
                  <a:pos x="266" y="1320"/>
                </a:cxn>
                <a:cxn ang="0">
                  <a:pos x="243" y="1328"/>
                </a:cxn>
                <a:cxn ang="0">
                  <a:pos x="177" y="1344"/>
                </a:cxn>
                <a:cxn ang="0">
                  <a:pos x="118" y="1248"/>
                </a:cxn>
                <a:cxn ang="0">
                  <a:pos x="81" y="1248"/>
                </a:cxn>
                <a:cxn ang="0">
                  <a:pos x="22" y="1144"/>
                </a:cxn>
                <a:cxn ang="0">
                  <a:pos x="37" y="1080"/>
                </a:cxn>
                <a:cxn ang="0">
                  <a:pos x="103" y="1048"/>
                </a:cxn>
                <a:cxn ang="0">
                  <a:pos x="96" y="968"/>
                </a:cxn>
                <a:cxn ang="0">
                  <a:pos x="81" y="920"/>
                </a:cxn>
                <a:cxn ang="0">
                  <a:pos x="111" y="832"/>
                </a:cxn>
              </a:cxnLst>
              <a:rect l="0" t="0" r="r" b="b"/>
              <a:pathLst>
                <a:path w="569" h="1353">
                  <a:moveTo>
                    <a:pt x="118" y="784"/>
                  </a:moveTo>
                  <a:lnTo>
                    <a:pt x="118" y="784"/>
                  </a:lnTo>
                  <a:lnTo>
                    <a:pt x="96" y="760"/>
                  </a:lnTo>
                  <a:lnTo>
                    <a:pt x="81" y="760"/>
                  </a:lnTo>
                  <a:lnTo>
                    <a:pt x="44" y="760"/>
                  </a:lnTo>
                  <a:lnTo>
                    <a:pt x="22" y="720"/>
                  </a:lnTo>
                  <a:lnTo>
                    <a:pt x="30" y="696"/>
                  </a:lnTo>
                  <a:lnTo>
                    <a:pt x="59" y="632"/>
                  </a:lnTo>
                  <a:lnTo>
                    <a:pt x="30" y="600"/>
                  </a:lnTo>
                  <a:lnTo>
                    <a:pt x="0" y="584"/>
                  </a:lnTo>
                  <a:lnTo>
                    <a:pt x="0" y="560"/>
                  </a:lnTo>
                  <a:lnTo>
                    <a:pt x="37" y="504"/>
                  </a:lnTo>
                  <a:lnTo>
                    <a:pt x="52" y="472"/>
                  </a:lnTo>
                  <a:lnTo>
                    <a:pt x="96" y="464"/>
                  </a:lnTo>
                  <a:lnTo>
                    <a:pt x="118" y="424"/>
                  </a:lnTo>
                  <a:lnTo>
                    <a:pt x="74" y="416"/>
                  </a:lnTo>
                  <a:lnTo>
                    <a:pt x="52" y="384"/>
                  </a:lnTo>
                  <a:lnTo>
                    <a:pt x="103" y="328"/>
                  </a:lnTo>
                  <a:lnTo>
                    <a:pt x="103" y="280"/>
                  </a:lnTo>
                  <a:lnTo>
                    <a:pt x="221" y="192"/>
                  </a:lnTo>
                  <a:lnTo>
                    <a:pt x="295" y="120"/>
                  </a:lnTo>
                  <a:lnTo>
                    <a:pt x="369" y="120"/>
                  </a:lnTo>
                  <a:lnTo>
                    <a:pt x="369" y="88"/>
                  </a:lnTo>
                  <a:lnTo>
                    <a:pt x="339" y="88"/>
                  </a:lnTo>
                  <a:lnTo>
                    <a:pt x="406" y="0"/>
                  </a:lnTo>
                  <a:lnTo>
                    <a:pt x="450" y="56"/>
                  </a:lnTo>
                  <a:lnTo>
                    <a:pt x="428" y="80"/>
                  </a:lnTo>
                  <a:lnTo>
                    <a:pt x="465" y="80"/>
                  </a:lnTo>
                  <a:lnTo>
                    <a:pt x="472" y="96"/>
                  </a:lnTo>
                  <a:lnTo>
                    <a:pt x="516" y="96"/>
                  </a:lnTo>
                  <a:lnTo>
                    <a:pt x="472" y="152"/>
                  </a:lnTo>
                  <a:lnTo>
                    <a:pt x="457" y="176"/>
                  </a:lnTo>
                  <a:lnTo>
                    <a:pt x="421" y="176"/>
                  </a:lnTo>
                  <a:lnTo>
                    <a:pt x="406" y="240"/>
                  </a:lnTo>
                  <a:lnTo>
                    <a:pt x="354" y="240"/>
                  </a:lnTo>
                  <a:lnTo>
                    <a:pt x="354" y="264"/>
                  </a:lnTo>
                  <a:lnTo>
                    <a:pt x="406" y="280"/>
                  </a:lnTo>
                  <a:lnTo>
                    <a:pt x="428" y="312"/>
                  </a:lnTo>
                  <a:lnTo>
                    <a:pt x="398" y="384"/>
                  </a:lnTo>
                  <a:lnTo>
                    <a:pt x="413" y="408"/>
                  </a:lnTo>
                  <a:lnTo>
                    <a:pt x="457" y="352"/>
                  </a:lnTo>
                  <a:lnTo>
                    <a:pt x="494" y="368"/>
                  </a:lnTo>
                  <a:lnTo>
                    <a:pt x="531" y="344"/>
                  </a:lnTo>
                  <a:lnTo>
                    <a:pt x="568" y="344"/>
                  </a:lnTo>
                  <a:lnTo>
                    <a:pt x="568" y="376"/>
                  </a:lnTo>
                  <a:lnTo>
                    <a:pt x="553" y="408"/>
                  </a:lnTo>
                  <a:lnTo>
                    <a:pt x="553" y="504"/>
                  </a:lnTo>
                  <a:lnTo>
                    <a:pt x="516" y="528"/>
                  </a:lnTo>
                  <a:lnTo>
                    <a:pt x="487" y="624"/>
                  </a:lnTo>
                  <a:lnTo>
                    <a:pt x="450" y="632"/>
                  </a:lnTo>
                  <a:lnTo>
                    <a:pt x="421" y="648"/>
                  </a:lnTo>
                  <a:lnTo>
                    <a:pt x="406" y="608"/>
                  </a:lnTo>
                  <a:lnTo>
                    <a:pt x="362" y="616"/>
                  </a:lnTo>
                  <a:lnTo>
                    <a:pt x="339" y="632"/>
                  </a:lnTo>
                  <a:lnTo>
                    <a:pt x="288" y="680"/>
                  </a:lnTo>
                  <a:lnTo>
                    <a:pt x="280" y="704"/>
                  </a:lnTo>
                  <a:lnTo>
                    <a:pt x="258" y="720"/>
                  </a:lnTo>
                  <a:lnTo>
                    <a:pt x="266" y="744"/>
                  </a:lnTo>
                  <a:lnTo>
                    <a:pt x="288" y="752"/>
                  </a:lnTo>
                  <a:lnTo>
                    <a:pt x="295" y="768"/>
                  </a:lnTo>
                  <a:lnTo>
                    <a:pt x="310" y="776"/>
                  </a:lnTo>
                  <a:lnTo>
                    <a:pt x="332" y="800"/>
                  </a:lnTo>
                  <a:lnTo>
                    <a:pt x="354" y="824"/>
                  </a:lnTo>
                  <a:lnTo>
                    <a:pt x="384" y="816"/>
                  </a:lnTo>
                  <a:lnTo>
                    <a:pt x="421" y="856"/>
                  </a:lnTo>
                  <a:lnTo>
                    <a:pt x="435" y="952"/>
                  </a:lnTo>
                  <a:lnTo>
                    <a:pt x="406" y="944"/>
                  </a:lnTo>
                  <a:lnTo>
                    <a:pt x="369" y="896"/>
                  </a:lnTo>
                  <a:lnTo>
                    <a:pt x="369" y="928"/>
                  </a:lnTo>
                  <a:lnTo>
                    <a:pt x="332" y="976"/>
                  </a:lnTo>
                  <a:lnTo>
                    <a:pt x="347" y="1048"/>
                  </a:lnTo>
                  <a:lnTo>
                    <a:pt x="376" y="1136"/>
                  </a:lnTo>
                  <a:lnTo>
                    <a:pt x="413" y="1152"/>
                  </a:lnTo>
                  <a:lnTo>
                    <a:pt x="406" y="1176"/>
                  </a:lnTo>
                  <a:lnTo>
                    <a:pt x="376" y="1184"/>
                  </a:lnTo>
                  <a:lnTo>
                    <a:pt x="391" y="1224"/>
                  </a:lnTo>
                  <a:lnTo>
                    <a:pt x="347" y="1264"/>
                  </a:lnTo>
                  <a:lnTo>
                    <a:pt x="354" y="1224"/>
                  </a:lnTo>
                  <a:lnTo>
                    <a:pt x="310" y="1248"/>
                  </a:lnTo>
                  <a:lnTo>
                    <a:pt x="280" y="1288"/>
                  </a:lnTo>
                  <a:lnTo>
                    <a:pt x="295" y="1312"/>
                  </a:lnTo>
                  <a:lnTo>
                    <a:pt x="266" y="1320"/>
                  </a:lnTo>
                  <a:lnTo>
                    <a:pt x="243" y="1352"/>
                  </a:lnTo>
                  <a:lnTo>
                    <a:pt x="243" y="1328"/>
                  </a:lnTo>
                  <a:lnTo>
                    <a:pt x="199" y="1320"/>
                  </a:lnTo>
                  <a:lnTo>
                    <a:pt x="177" y="1344"/>
                  </a:lnTo>
                  <a:lnTo>
                    <a:pt x="170" y="1280"/>
                  </a:lnTo>
                  <a:lnTo>
                    <a:pt x="118" y="1248"/>
                  </a:lnTo>
                  <a:lnTo>
                    <a:pt x="81" y="1280"/>
                  </a:lnTo>
                  <a:lnTo>
                    <a:pt x="81" y="1248"/>
                  </a:lnTo>
                  <a:lnTo>
                    <a:pt x="30" y="1176"/>
                  </a:lnTo>
                  <a:lnTo>
                    <a:pt x="22" y="1144"/>
                  </a:lnTo>
                  <a:lnTo>
                    <a:pt x="59" y="1112"/>
                  </a:lnTo>
                  <a:lnTo>
                    <a:pt x="37" y="1080"/>
                  </a:lnTo>
                  <a:lnTo>
                    <a:pt x="81" y="1056"/>
                  </a:lnTo>
                  <a:lnTo>
                    <a:pt x="103" y="1048"/>
                  </a:lnTo>
                  <a:lnTo>
                    <a:pt x="125" y="984"/>
                  </a:lnTo>
                  <a:lnTo>
                    <a:pt x="96" y="968"/>
                  </a:lnTo>
                  <a:lnTo>
                    <a:pt x="103" y="936"/>
                  </a:lnTo>
                  <a:lnTo>
                    <a:pt x="81" y="920"/>
                  </a:lnTo>
                  <a:lnTo>
                    <a:pt x="74" y="872"/>
                  </a:lnTo>
                  <a:lnTo>
                    <a:pt x="111" y="832"/>
                  </a:lnTo>
                  <a:lnTo>
                    <a:pt x="118" y="78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9" name="Freeform 87"/>
            <p:cNvSpPr>
              <a:spLocks/>
            </p:cNvSpPr>
            <p:nvPr/>
          </p:nvSpPr>
          <p:spPr bwMode="auto">
            <a:xfrm rot="704206">
              <a:off x="7773988" y="2317750"/>
              <a:ext cx="1147762" cy="1630363"/>
            </a:xfrm>
            <a:custGeom>
              <a:avLst/>
              <a:gdLst/>
              <a:ahLst/>
              <a:cxnLst>
                <a:cxn ang="0">
                  <a:pos x="340" y="760"/>
                </a:cxn>
                <a:cxn ang="0">
                  <a:pos x="296" y="688"/>
                </a:cxn>
                <a:cxn ang="0">
                  <a:pos x="273" y="664"/>
                </a:cxn>
                <a:cxn ang="0">
                  <a:pos x="273" y="584"/>
                </a:cxn>
                <a:cxn ang="0">
                  <a:pos x="229" y="448"/>
                </a:cxn>
                <a:cxn ang="0">
                  <a:pos x="222" y="352"/>
                </a:cxn>
                <a:cxn ang="0">
                  <a:pos x="155" y="296"/>
                </a:cxn>
                <a:cxn ang="0">
                  <a:pos x="148" y="256"/>
                </a:cxn>
                <a:cxn ang="0">
                  <a:pos x="118" y="272"/>
                </a:cxn>
                <a:cxn ang="0">
                  <a:pos x="118" y="312"/>
                </a:cxn>
                <a:cxn ang="0">
                  <a:pos x="126" y="312"/>
                </a:cxn>
                <a:cxn ang="0">
                  <a:pos x="96" y="320"/>
                </a:cxn>
                <a:cxn ang="0">
                  <a:pos x="74" y="296"/>
                </a:cxn>
                <a:cxn ang="0">
                  <a:pos x="52" y="272"/>
                </a:cxn>
                <a:cxn ang="0">
                  <a:pos x="37" y="264"/>
                </a:cxn>
                <a:cxn ang="0">
                  <a:pos x="30" y="248"/>
                </a:cxn>
                <a:cxn ang="0">
                  <a:pos x="7" y="240"/>
                </a:cxn>
                <a:cxn ang="0">
                  <a:pos x="0" y="216"/>
                </a:cxn>
                <a:cxn ang="0">
                  <a:pos x="22" y="200"/>
                </a:cxn>
                <a:cxn ang="0">
                  <a:pos x="30" y="176"/>
                </a:cxn>
                <a:cxn ang="0">
                  <a:pos x="81" y="128"/>
                </a:cxn>
                <a:cxn ang="0">
                  <a:pos x="103" y="112"/>
                </a:cxn>
                <a:cxn ang="0">
                  <a:pos x="148" y="104"/>
                </a:cxn>
                <a:cxn ang="0">
                  <a:pos x="163" y="144"/>
                </a:cxn>
                <a:cxn ang="0">
                  <a:pos x="192" y="128"/>
                </a:cxn>
                <a:cxn ang="0">
                  <a:pos x="229" y="120"/>
                </a:cxn>
                <a:cxn ang="0">
                  <a:pos x="259" y="24"/>
                </a:cxn>
                <a:cxn ang="0">
                  <a:pos x="296" y="0"/>
                </a:cxn>
                <a:cxn ang="0">
                  <a:pos x="340" y="152"/>
                </a:cxn>
                <a:cxn ang="0">
                  <a:pos x="362" y="184"/>
                </a:cxn>
                <a:cxn ang="0">
                  <a:pos x="303" y="200"/>
                </a:cxn>
                <a:cxn ang="0">
                  <a:pos x="288" y="264"/>
                </a:cxn>
                <a:cxn ang="0">
                  <a:pos x="303" y="296"/>
                </a:cxn>
                <a:cxn ang="0">
                  <a:pos x="281" y="304"/>
                </a:cxn>
                <a:cxn ang="0">
                  <a:pos x="303" y="344"/>
                </a:cxn>
                <a:cxn ang="0">
                  <a:pos x="273" y="376"/>
                </a:cxn>
                <a:cxn ang="0">
                  <a:pos x="347" y="488"/>
                </a:cxn>
                <a:cxn ang="0">
                  <a:pos x="377" y="456"/>
                </a:cxn>
                <a:cxn ang="0">
                  <a:pos x="399" y="488"/>
                </a:cxn>
                <a:cxn ang="0">
                  <a:pos x="407" y="496"/>
                </a:cxn>
                <a:cxn ang="0">
                  <a:pos x="436" y="488"/>
                </a:cxn>
                <a:cxn ang="0">
                  <a:pos x="458" y="520"/>
                </a:cxn>
                <a:cxn ang="0">
                  <a:pos x="436" y="528"/>
                </a:cxn>
                <a:cxn ang="0">
                  <a:pos x="458" y="576"/>
                </a:cxn>
                <a:cxn ang="0">
                  <a:pos x="525" y="608"/>
                </a:cxn>
                <a:cxn ang="0">
                  <a:pos x="495" y="648"/>
                </a:cxn>
                <a:cxn ang="0">
                  <a:pos x="517" y="696"/>
                </a:cxn>
                <a:cxn ang="0">
                  <a:pos x="554" y="720"/>
                </a:cxn>
                <a:cxn ang="0">
                  <a:pos x="547" y="768"/>
                </a:cxn>
                <a:cxn ang="0">
                  <a:pos x="584" y="824"/>
                </a:cxn>
                <a:cxn ang="0">
                  <a:pos x="606" y="912"/>
                </a:cxn>
                <a:cxn ang="0">
                  <a:pos x="584" y="912"/>
                </a:cxn>
                <a:cxn ang="0">
                  <a:pos x="532" y="880"/>
                </a:cxn>
                <a:cxn ang="0">
                  <a:pos x="362" y="792"/>
                </a:cxn>
                <a:cxn ang="0">
                  <a:pos x="340" y="760"/>
                </a:cxn>
              </a:cxnLst>
              <a:rect l="0" t="0" r="r" b="b"/>
              <a:pathLst>
                <a:path w="607" h="913">
                  <a:moveTo>
                    <a:pt x="340" y="760"/>
                  </a:moveTo>
                  <a:lnTo>
                    <a:pt x="296" y="688"/>
                  </a:lnTo>
                  <a:lnTo>
                    <a:pt x="273" y="664"/>
                  </a:lnTo>
                  <a:lnTo>
                    <a:pt x="273" y="584"/>
                  </a:lnTo>
                  <a:lnTo>
                    <a:pt x="229" y="448"/>
                  </a:lnTo>
                  <a:lnTo>
                    <a:pt x="222" y="352"/>
                  </a:lnTo>
                  <a:lnTo>
                    <a:pt x="155" y="296"/>
                  </a:lnTo>
                  <a:lnTo>
                    <a:pt x="148" y="256"/>
                  </a:lnTo>
                  <a:lnTo>
                    <a:pt x="118" y="272"/>
                  </a:lnTo>
                  <a:lnTo>
                    <a:pt x="118" y="312"/>
                  </a:lnTo>
                  <a:lnTo>
                    <a:pt x="126" y="312"/>
                  </a:lnTo>
                  <a:lnTo>
                    <a:pt x="96" y="320"/>
                  </a:lnTo>
                  <a:lnTo>
                    <a:pt x="74" y="296"/>
                  </a:lnTo>
                  <a:lnTo>
                    <a:pt x="52" y="272"/>
                  </a:lnTo>
                  <a:lnTo>
                    <a:pt x="37" y="264"/>
                  </a:lnTo>
                  <a:lnTo>
                    <a:pt x="30" y="248"/>
                  </a:lnTo>
                  <a:lnTo>
                    <a:pt x="7" y="240"/>
                  </a:lnTo>
                  <a:lnTo>
                    <a:pt x="0" y="216"/>
                  </a:lnTo>
                  <a:lnTo>
                    <a:pt x="22" y="200"/>
                  </a:lnTo>
                  <a:lnTo>
                    <a:pt x="30" y="176"/>
                  </a:lnTo>
                  <a:lnTo>
                    <a:pt x="81" y="128"/>
                  </a:lnTo>
                  <a:lnTo>
                    <a:pt x="103" y="112"/>
                  </a:lnTo>
                  <a:lnTo>
                    <a:pt x="148" y="104"/>
                  </a:lnTo>
                  <a:lnTo>
                    <a:pt x="163" y="144"/>
                  </a:lnTo>
                  <a:lnTo>
                    <a:pt x="192" y="128"/>
                  </a:lnTo>
                  <a:lnTo>
                    <a:pt x="229" y="120"/>
                  </a:lnTo>
                  <a:lnTo>
                    <a:pt x="259" y="24"/>
                  </a:lnTo>
                  <a:lnTo>
                    <a:pt x="296" y="0"/>
                  </a:lnTo>
                  <a:lnTo>
                    <a:pt x="340" y="152"/>
                  </a:lnTo>
                  <a:lnTo>
                    <a:pt x="362" y="184"/>
                  </a:lnTo>
                  <a:lnTo>
                    <a:pt x="303" y="200"/>
                  </a:lnTo>
                  <a:lnTo>
                    <a:pt x="288" y="264"/>
                  </a:lnTo>
                  <a:lnTo>
                    <a:pt x="303" y="296"/>
                  </a:lnTo>
                  <a:lnTo>
                    <a:pt x="281" y="304"/>
                  </a:lnTo>
                  <a:lnTo>
                    <a:pt x="303" y="344"/>
                  </a:lnTo>
                  <a:lnTo>
                    <a:pt x="273" y="376"/>
                  </a:lnTo>
                  <a:lnTo>
                    <a:pt x="347" y="488"/>
                  </a:lnTo>
                  <a:lnTo>
                    <a:pt x="377" y="456"/>
                  </a:lnTo>
                  <a:lnTo>
                    <a:pt x="399" y="488"/>
                  </a:lnTo>
                  <a:lnTo>
                    <a:pt x="407" y="496"/>
                  </a:lnTo>
                  <a:lnTo>
                    <a:pt x="436" y="488"/>
                  </a:lnTo>
                  <a:lnTo>
                    <a:pt x="458" y="520"/>
                  </a:lnTo>
                  <a:lnTo>
                    <a:pt x="436" y="528"/>
                  </a:lnTo>
                  <a:lnTo>
                    <a:pt x="458" y="576"/>
                  </a:lnTo>
                  <a:lnTo>
                    <a:pt x="525" y="608"/>
                  </a:lnTo>
                  <a:lnTo>
                    <a:pt x="495" y="648"/>
                  </a:lnTo>
                  <a:lnTo>
                    <a:pt x="517" y="696"/>
                  </a:lnTo>
                  <a:lnTo>
                    <a:pt x="554" y="720"/>
                  </a:lnTo>
                  <a:lnTo>
                    <a:pt x="547" y="768"/>
                  </a:lnTo>
                  <a:lnTo>
                    <a:pt x="584" y="824"/>
                  </a:lnTo>
                  <a:lnTo>
                    <a:pt x="606" y="912"/>
                  </a:lnTo>
                  <a:lnTo>
                    <a:pt x="584" y="912"/>
                  </a:lnTo>
                  <a:lnTo>
                    <a:pt x="532" y="880"/>
                  </a:lnTo>
                  <a:lnTo>
                    <a:pt x="362" y="792"/>
                  </a:lnTo>
                  <a:lnTo>
                    <a:pt x="340" y="76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0" name="Freeform 88"/>
            <p:cNvSpPr>
              <a:spLocks/>
            </p:cNvSpPr>
            <p:nvPr/>
          </p:nvSpPr>
          <p:spPr bwMode="auto">
            <a:xfrm rot="704206">
              <a:off x="8342313" y="3206750"/>
              <a:ext cx="123825" cy="487363"/>
            </a:xfrm>
            <a:custGeom>
              <a:avLst/>
              <a:gdLst/>
              <a:ahLst/>
              <a:cxnLst>
                <a:cxn ang="0">
                  <a:pos x="7" y="272"/>
                </a:cxn>
                <a:cxn ang="0">
                  <a:pos x="7" y="272"/>
                </a:cxn>
                <a:cxn ang="0">
                  <a:pos x="51" y="232"/>
                </a:cxn>
                <a:cxn ang="0">
                  <a:pos x="44" y="200"/>
                </a:cxn>
                <a:cxn ang="0">
                  <a:pos x="7" y="200"/>
                </a:cxn>
                <a:cxn ang="0">
                  <a:pos x="0" y="160"/>
                </a:cxn>
                <a:cxn ang="0">
                  <a:pos x="29" y="152"/>
                </a:cxn>
                <a:cxn ang="0">
                  <a:pos x="37" y="128"/>
                </a:cxn>
                <a:cxn ang="0">
                  <a:pos x="15" y="72"/>
                </a:cxn>
                <a:cxn ang="0">
                  <a:pos x="66" y="0"/>
                </a:cxn>
              </a:cxnLst>
              <a:rect l="0" t="0" r="r" b="b"/>
              <a:pathLst>
                <a:path w="67" h="273">
                  <a:moveTo>
                    <a:pt x="7" y="272"/>
                  </a:moveTo>
                  <a:lnTo>
                    <a:pt x="7" y="272"/>
                  </a:lnTo>
                  <a:lnTo>
                    <a:pt x="51" y="232"/>
                  </a:lnTo>
                  <a:lnTo>
                    <a:pt x="44" y="200"/>
                  </a:lnTo>
                  <a:lnTo>
                    <a:pt x="7" y="200"/>
                  </a:lnTo>
                  <a:lnTo>
                    <a:pt x="0" y="160"/>
                  </a:lnTo>
                  <a:lnTo>
                    <a:pt x="29" y="152"/>
                  </a:lnTo>
                  <a:lnTo>
                    <a:pt x="37" y="128"/>
                  </a:lnTo>
                  <a:lnTo>
                    <a:pt x="15" y="72"/>
                  </a:lnTo>
                  <a:lnTo>
                    <a:pt x="66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1" name="Freeform 89"/>
            <p:cNvSpPr>
              <a:spLocks/>
            </p:cNvSpPr>
            <p:nvPr/>
          </p:nvSpPr>
          <p:spPr bwMode="auto">
            <a:xfrm rot="704206">
              <a:off x="5356225" y="2066925"/>
              <a:ext cx="2084387" cy="2560638"/>
            </a:xfrm>
            <a:custGeom>
              <a:avLst/>
              <a:gdLst/>
              <a:ahLst/>
              <a:cxnLst>
                <a:cxn ang="0">
                  <a:pos x="236" y="352"/>
                </a:cxn>
                <a:cxn ang="0">
                  <a:pos x="347" y="352"/>
                </a:cxn>
                <a:cxn ang="0">
                  <a:pos x="458" y="472"/>
                </a:cxn>
                <a:cxn ang="0">
                  <a:pos x="502" y="360"/>
                </a:cxn>
                <a:cxn ang="0">
                  <a:pos x="539" y="232"/>
                </a:cxn>
                <a:cxn ang="0">
                  <a:pos x="642" y="152"/>
                </a:cxn>
                <a:cxn ang="0">
                  <a:pos x="724" y="152"/>
                </a:cxn>
                <a:cxn ang="0">
                  <a:pos x="812" y="80"/>
                </a:cxn>
                <a:cxn ang="0">
                  <a:pos x="945" y="32"/>
                </a:cxn>
                <a:cxn ang="0">
                  <a:pos x="1004" y="16"/>
                </a:cxn>
                <a:cxn ang="0">
                  <a:pos x="997" y="136"/>
                </a:cxn>
                <a:cxn ang="0">
                  <a:pos x="1071" y="176"/>
                </a:cxn>
                <a:cxn ang="0">
                  <a:pos x="1048" y="288"/>
                </a:cxn>
                <a:cxn ang="0">
                  <a:pos x="1071" y="384"/>
                </a:cxn>
                <a:cxn ang="0">
                  <a:pos x="1056" y="472"/>
                </a:cxn>
                <a:cxn ang="0">
                  <a:pos x="997" y="560"/>
                </a:cxn>
                <a:cxn ang="0">
                  <a:pos x="1056" y="696"/>
                </a:cxn>
                <a:cxn ang="0">
                  <a:pos x="997" y="760"/>
                </a:cxn>
                <a:cxn ang="0">
                  <a:pos x="982" y="816"/>
                </a:cxn>
                <a:cxn ang="0">
                  <a:pos x="982" y="1008"/>
                </a:cxn>
                <a:cxn ang="0">
                  <a:pos x="901" y="1072"/>
                </a:cxn>
                <a:cxn ang="0">
                  <a:pos x="930" y="1192"/>
                </a:cxn>
                <a:cxn ang="0">
                  <a:pos x="952" y="1280"/>
                </a:cxn>
                <a:cxn ang="0">
                  <a:pos x="916" y="1376"/>
                </a:cxn>
                <a:cxn ang="0">
                  <a:pos x="834" y="1416"/>
                </a:cxn>
                <a:cxn ang="0">
                  <a:pos x="738" y="1408"/>
                </a:cxn>
                <a:cxn ang="0">
                  <a:pos x="664" y="1432"/>
                </a:cxn>
                <a:cxn ang="0">
                  <a:pos x="576" y="1408"/>
                </a:cxn>
                <a:cxn ang="0">
                  <a:pos x="517" y="1328"/>
                </a:cxn>
                <a:cxn ang="0">
                  <a:pos x="473" y="1320"/>
                </a:cxn>
                <a:cxn ang="0">
                  <a:pos x="377" y="1312"/>
                </a:cxn>
                <a:cxn ang="0">
                  <a:pos x="325" y="1376"/>
                </a:cxn>
                <a:cxn ang="0">
                  <a:pos x="266" y="1424"/>
                </a:cxn>
                <a:cxn ang="0">
                  <a:pos x="244" y="1296"/>
                </a:cxn>
                <a:cxn ang="0">
                  <a:pos x="207" y="1224"/>
                </a:cxn>
                <a:cxn ang="0">
                  <a:pos x="148" y="1144"/>
                </a:cxn>
                <a:cxn ang="0">
                  <a:pos x="66" y="1104"/>
                </a:cxn>
                <a:cxn ang="0">
                  <a:pos x="52" y="1000"/>
                </a:cxn>
                <a:cxn ang="0">
                  <a:pos x="52" y="912"/>
                </a:cxn>
                <a:cxn ang="0">
                  <a:pos x="22" y="816"/>
                </a:cxn>
                <a:cxn ang="0">
                  <a:pos x="59" y="744"/>
                </a:cxn>
                <a:cxn ang="0">
                  <a:pos x="81" y="608"/>
                </a:cxn>
                <a:cxn ang="0">
                  <a:pos x="30" y="496"/>
                </a:cxn>
                <a:cxn ang="0">
                  <a:pos x="59" y="440"/>
                </a:cxn>
                <a:cxn ang="0">
                  <a:pos x="162" y="448"/>
                </a:cxn>
              </a:cxnLst>
              <a:rect l="0" t="0" r="r" b="b"/>
              <a:pathLst>
                <a:path w="1101" h="1433">
                  <a:moveTo>
                    <a:pt x="251" y="432"/>
                  </a:moveTo>
                  <a:lnTo>
                    <a:pt x="236" y="392"/>
                  </a:lnTo>
                  <a:lnTo>
                    <a:pt x="236" y="352"/>
                  </a:lnTo>
                  <a:lnTo>
                    <a:pt x="273" y="360"/>
                  </a:lnTo>
                  <a:lnTo>
                    <a:pt x="303" y="344"/>
                  </a:lnTo>
                  <a:lnTo>
                    <a:pt x="347" y="352"/>
                  </a:lnTo>
                  <a:lnTo>
                    <a:pt x="325" y="408"/>
                  </a:lnTo>
                  <a:lnTo>
                    <a:pt x="369" y="432"/>
                  </a:lnTo>
                  <a:lnTo>
                    <a:pt x="458" y="472"/>
                  </a:lnTo>
                  <a:lnTo>
                    <a:pt x="450" y="400"/>
                  </a:lnTo>
                  <a:lnTo>
                    <a:pt x="495" y="392"/>
                  </a:lnTo>
                  <a:lnTo>
                    <a:pt x="502" y="360"/>
                  </a:lnTo>
                  <a:lnTo>
                    <a:pt x="576" y="312"/>
                  </a:lnTo>
                  <a:lnTo>
                    <a:pt x="524" y="272"/>
                  </a:lnTo>
                  <a:lnTo>
                    <a:pt x="539" y="232"/>
                  </a:lnTo>
                  <a:lnTo>
                    <a:pt x="598" y="176"/>
                  </a:lnTo>
                  <a:lnTo>
                    <a:pt x="628" y="192"/>
                  </a:lnTo>
                  <a:lnTo>
                    <a:pt x="642" y="152"/>
                  </a:lnTo>
                  <a:lnTo>
                    <a:pt x="694" y="120"/>
                  </a:lnTo>
                  <a:lnTo>
                    <a:pt x="694" y="152"/>
                  </a:lnTo>
                  <a:lnTo>
                    <a:pt x="724" y="152"/>
                  </a:lnTo>
                  <a:lnTo>
                    <a:pt x="738" y="136"/>
                  </a:lnTo>
                  <a:lnTo>
                    <a:pt x="812" y="136"/>
                  </a:lnTo>
                  <a:lnTo>
                    <a:pt x="812" y="80"/>
                  </a:lnTo>
                  <a:lnTo>
                    <a:pt x="871" y="16"/>
                  </a:lnTo>
                  <a:lnTo>
                    <a:pt x="923" y="40"/>
                  </a:lnTo>
                  <a:lnTo>
                    <a:pt x="945" y="32"/>
                  </a:lnTo>
                  <a:lnTo>
                    <a:pt x="982" y="40"/>
                  </a:lnTo>
                  <a:lnTo>
                    <a:pt x="975" y="0"/>
                  </a:lnTo>
                  <a:lnTo>
                    <a:pt x="1004" y="16"/>
                  </a:lnTo>
                  <a:lnTo>
                    <a:pt x="1034" y="48"/>
                  </a:lnTo>
                  <a:lnTo>
                    <a:pt x="1004" y="112"/>
                  </a:lnTo>
                  <a:lnTo>
                    <a:pt x="997" y="136"/>
                  </a:lnTo>
                  <a:lnTo>
                    <a:pt x="1019" y="176"/>
                  </a:lnTo>
                  <a:lnTo>
                    <a:pt x="1056" y="176"/>
                  </a:lnTo>
                  <a:lnTo>
                    <a:pt x="1071" y="176"/>
                  </a:lnTo>
                  <a:lnTo>
                    <a:pt x="1093" y="200"/>
                  </a:lnTo>
                  <a:lnTo>
                    <a:pt x="1085" y="248"/>
                  </a:lnTo>
                  <a:lnTo>
                    <a:pt x="1048" y="288"/>
                  </a:lnTo>
                  <a:lnTo>
                    <a:pt x="1056" y="336"/>
                  </a:lnTo>
                  <a:lnTo>
                    <a:pt x="1078" y="352"/>
                  </a:lnTo>
                  <a:lnTo>
                    <a:pt x="1071" y="384"/>
                  </a:lnTo>
                  <a:lnTo>
                    <a:pt x="1100" y="400"/>
                  </a:lnTo>
                  <a:lnTo>
                    <a:pt x="1078" y="464"/>
                  </a:lnTo>
                  <a:lnTo>
                    <a:pt x="1056" y="472"/>
                  </a:lnTo>
                  <a:lnTo>
                    <a:pt x="1011" y="496"/>
                  </a:lnTo>
                  <a:lnTo>
                    <a:pt x="1034" y="528"/>
                  </a:lnTo>
                  <a:lnTo>
                    <a:pt x="997" y="560"/>
                  </a:lnTo>
                  <a:lnTo>
                    <a:pt x="1004" y="592"/>
                  </a:lnTo>
                  <a:lnTo>
                    <a:pt x="1056" y="664"/>
                  </a:lnTo>
                  <a:lnTo>
                    <a:pt x="1056" y="696"/>
                  </a:lnTo>
                  <a:lnTo>
                    <a:pt x="1063" y="720"/>
                  </a:lnTo>
                  <a:lnTo>
                    <a:pt x="1026" y="736"/>
                  </a:lnTo>
                  <a:lnTo>
                    <a:pt x="997" y="760"/>
                  </a:lnTo>
                  <a:lnTo>
                    <a:pt x="960" y="744"/>
                  </a:lnTo>
                  <a:lnTo>
                    <a:pt x="952" y="784"/>
                  </a:lnTo>
                  <a:lnTo>
                    <a:pt x="982" y="816"/>
                  </a:lnTo>
                  <a:lnTo>
                    <a:pt x="967" y="872"/>
                  </a:lnTo>
                  <a:lnTo>
                    <a:pt x="1011" y="952"/>
                  </a:lnTo>
                  <a:lnTo>
                    <a:pt x="982" y="1008"/>
                  </a:lnTo>
                  <a:lnTo>
                    <a:pt x="960" y="1008"/>
                  </a:lnTo>
                  <a:lnTo>
                    <a:pt x="960" y="1040"/>
                  </a:lnTo>
                  <a:lnTo>
                    <a:pt x="901" y="1072"/>
                  </a:lnTo>
                  <a:lnTo>
                    <a:pt x="916" y="1144"/>
                  </a:lnTo>
                  <a:lnTo>
                    <a:pt x="908" y="1168"/>
                  </a:lnTo>
                  <a:lnTo>
                    <a:pt x="930" y="1192"/>
                  </a:lnTo>
                  <a:lnTo>
                    <a:pt x="930" y="1232"/>
                  </a:lnTo>
                  <a:lnTo>
                    <a:pt x="960" y="1232"/>
                  </a:lnTo>
                  <a:lnTo>
                    <a:pt x="952" y="1280"/>
                  </a:lnTo>
                  <a:lnTo>
                    <a:pt x="967" y="1312"/>
                  </a:lnTo>
                  <a:lnTo>
                    <a:pt x="923" y="1336"/>
                  </a:lnTo>
                  <a:lnTo>
                    <a:pt x="916" y="1376"/>
                  </a:lnTo>
                  <a:lnTo>
                    <a:pt x="886" y="1376"/>
                  </a:lnTo>
                  <a:lnTo>
                    <a:pt x="849" y="1400"/>
                  </a:lnTo>
                  <a:lnTo>
                    <a:pt x="834" y="1416"/>
                  </a:lnTo>
                  <a:lnTo>
                    <a:pt x="797" y="1416"/>
                  </a:lnTo>
                  <a:lnTo>
                    <a:pt x="775" y="1432"/>
                  </a:lnTo>
                  <a:lnTo>
                    <a:pt x="738" y="1408"/>
                  </a:lnTo>
                  <a:lnTo>
                    <a:pt x="709" y="1424"/>
                  </a:lnTo>
                  <a:lnTo>
                    <a:pt x="679" y="1416"/>
                  </a:lnTo>
                  <a:lnTo>
                    <a:pt x="664" y="1432"/>
                  </a:lnTo>
                  <a:lnTo>
                    <a:pt x="642" y="1416"/>
                  </a:lnTo>
                  <a:lnTo>
                    <a:pt x="605" y="1432"/>
                  </a:lnTo>
                  <a:lnTo>
                    <a:pt x="576" y="1408"/>
                  </a:lnTo>
                  <a:lnTo>
                    <a:pt x="554" y="1392"/>
                  </a:lnTo>
                  <a:lnTo>
                    <a:pt x="546" y="1376"/>
                  </a:lnTo>
                  <a:lnTo>
                    <a:pt x="517" y="1328"/>
                  </a:lnTo>
                  <a:lnTo>
                    <a:pt x="509" y="1304"/>
                  </a:lnTo>
                  <a:lnTo>
                    <a:pt x="495" y="1296"/>
                  </a:lnTo>
                  <a:lnTo>
                    <a:pt x="473" y="1320"/>
                  </a:lnTo>
                  <a:lnTo>
                    <a:pt x="450" y="1296"/>
                  </a:lnTo>
                  <a:lnTo>
                    <a:pt x="413" y="1272"/>
                  </a:lnTo>
                  <a:lnTo>
                    <a:pt x="377" y="1312"/>
                  </a:lnTo>
                  <a:lnTo>
                    <a:pt x="369" y="1360"/>
                  </a:lnTo>
                  <a:lnTo>
                    <a:pt x="340" y="1400"/>
                  </a:lnTo>
                  <a:lnTo>
                    <a:pt x="325" y="1376"/>
                  </a:lnTo>
                  <a:lnTo>
                    <a:pt x="317" y="1392"/>
                  </a:lnTo>
                  <a:lnTo>
                    <a:pt x="273" y="1408"/>
                  </a:lnTo>
                  <a:lnTo>
                    <a:pt x="266" y="1424"/>
                  </a:lnTo>
                  <a:lnTo>
                    <a:pt x="244" y="1424"/>
                  </a:lnTo>
                  <a:lnTo>
                    <a:pt x="236" y="1384"/>
                  </a:lnTo>
                  <a:lnTo>
                    <a:pt x="244" y="1296"/>
                  </a:lnTo>
                  <a:lnTo>
                    <a:pt x="214" y="1272"/>
                  </a:lnTo>
                  <a:lnTo>
                    <a:pt x="199" y="1248"/>
                  </a:lnTo>
                  <a:lnTo>
                    <a:pt x="207" y="1224"/>
                  </a:lnTo>
                  <a:lnTo>
                    <a:pt x="185" y="1216"/>
                  </a:lnTo>
                  <a:lnTo>
                    <a:pt x="185" y="1176"/>
                  </a:lnTo>
                  <a:lnTo>
                    <a:pt x="148" y="1144"/>
                  </a:lnTo>
                  <a:lnTo>
                    <a:pt x="140" y="1128"/>
                  </a:lnTo>
                  <a:lnTo>
                    <a:pt x="133" y="1104"/>
                  </a:lnTo>
                  <a:lnTo>
                    <a:pt x="66" y="1104"/>
                  </a:lnTo>
                  <a:lnTo>
                    <a:pt x="59" y="1064"/>
                  </a:lnTo>
                  <a:lnTo>
                    <a:pt x="74" y="1032"/>
                  </a:lnTo>
                  <a:lnTo>
                    <a:pt x="52" y="1000"/>
                  </a:lnTo>
                  <a:lnTo>
                    <a:pt x="44" y="960"/>
                  </a:lnTo>
                  <a:lnTo>
                    <a:pt x="22" y="952"/>
                  </a:lnTo>
                  <a:lnTo>
                    <a:pt x="52" y="912"/>
                  </a:lnTo>
                  <a:lnTo>
                    <a:pt x="37" y="888"/>
                  </a:lnTo>
                  <a:lnTo>
                    <a:pt x="37" y="856"/>
                  </a:lnTo>
                  <a:lnTo>
                    <a:pt x="22" y="816"/>
                  </a:lnTo>
                  <a:lnTo>
                    <a:pt x="0" y="784"/>
                  </a:lnTo>
                  <a:lnTo>
                    <a:pt x="30" y="752"/>
                  </a:lnTo>
                  <a:lnTo>
                    <a:pt x="59" y="744"/>
                  </a:lnTo>
                  <a:lnTo>
                    <a:pt x="59" y="696"/>
                  </a:lnTo>
                  <a:lnTo>
                    <a:pt x="103" y="632"/>
                  </a:lnTo>
                  <a:lnTo>
                    <a:pt x="81" y="608"/>
                  </a:lnTo>
                  <a:lnTo>
                    <a:pt x="81" y="576"/>
                  </a:lnTo>
                  <a:lnTo>
                    <a:pt x="44" y="544"/>
                  </a:lnTo>
                  <a:lnTo>
                    <a:pt x="30" y="496"/>
                  </a:lnTo>
                  <a:lnTo>
                    <a:pt x="37" y="456"/>
                  </a:lnTo>
                  <a:lnTo>
                    <a:pt x="44" y="464"/>
                  </a:lnTo>
                  <a:lnTo>
                    <a:pt x="59" y="440"/>
                  </a:lnTo>
                  <a:lnTo>
                    <a:pt x="81" y="464"/>
                  </a:lnTo>
                  <a:lnTo>
                    <a:pt x="155" y="416"/>
                  </a:lnTo>
                  <a:lnTo>
                    <a:pt x="162" y="448"/>
                  </a:lnTo>
                  <a:lnTo>
                    <a:pt x="251" y="43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 rot="704206">
              <a:off x="5016500" y="1709738"/>
              <a:ext cx="127000" cy="173038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2" y="96"/>
                </a:cxn>
                <a:cxn ang="0">
                  <a:pos x="66" y="72"/>
                </a:cxn>
                <a:cxn ang="0">
                  <a:pos x="66" y="24"/>
                </a:cxn>
                <a:cxn ang="0">
                  <a:pos x="37" y="0"/>
                </a:cxn>
                <a:cxn ang="0">
                  <a:pos x="7" y="24"/>
                </a:cxn>
                <a:cxn ang="0">
                  <a:pos x="0" y="80"/>
                </a:cxn>
              </a:cxnLst>
              <a:rect l="0" t="0" r="r" b="b"/>
              <a:pathLst>
                <a:path w="67" h="97">
                  <a:moveTo>
                    <a:pt x="0" y="80"/>
                  </a:moveTo>
                  <a:lnTo>
                    <a:pt x="22" y="96"/>
                  </a:lnTo>
                  <a:lnTo>
                    <a:pt x="66" y="72"/>
                  </a:lnTo>
                  <a:lnTo>
                    <a:pt x="66" y="24"/>
                  </a:lnTo>
                  <a:lnTo>
                    <a:pt x="37" y="0"/>
                  </a:lnTo>
                  <a:lnTo>
                    <a:pt x="7" y="24"/>
                  </a:lnTo>
                  <a:lnTo>
                    <a:pt x="0" y="8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 rot="704206">
              <a:off x="5037138" y="1889125"/>
              <a:ext cx="127000" cy="158750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7" y="16"/>
                </a:cxn>
                <a:cxn ang="0">
                  <a:pos x="37" y="0"/>
                </a:cxn>
                <a:cxn ang="0">
                  <a:pos x="37" y="24"/>
                </a:cxn>
                <a:cxn ang="0">
                  <a:pos x="59" y="0"/>
                </a:cxn>
                <a:cxn ang="0">
                  <a:pos x="66" y="56"/>
                </a:cxn>
                <a:cxn ang="0">
                  <a:pos x="59" y="88"/>
                </a:cxn>
                <a:cxn ang="0">
                  <a:pos x="0" y="48"/>
                </a:cxn>
              </a:cxnLst>
              <a:rect l="0" t="0" r="r" b="b"/>
              <a:pathLst>
                <a:path w="67" h="89">
                  <a:moveTo>
                    <a:pt x="0" y="48"/>
                  </a:moveTo>
                  <a:lnTo>
                    <a:pt x="7" y="16"/>
                  </a:lnTo>
                  <a:lnTo>
                    <a:pt x="37" y="0"/>
                  </a:lnTo>
                  <a:lnTo>
                    <a:pt x="37" y="24"/>
                  </a:lnTo>
                  <a:lnTo>
                    <a:pt x="59" y="0"/>
                  </a:lnTo>
                  <a:lnTo>
                    <a:pt x="66" y="56"/>
                  </a:lnTo>
                  <a:lnTo>
                    <a:pt x="59" y="88"/>
                  </a:lnTo>
                  <a:lnTo>
                    <a:pt x="0" y="48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 rot="704206">
              <a:off x="5184775" y="1981200"/>
              <a:ext cx="142875" cy="201613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22" y="0"/>
                </a:cxn>
                <a:cxn ang="0">
                  <a:pos x="30" y="32"/>
                </a:cxn>
                <a:cxn ang="0">
                  <a:pos x="44" y="24"/>
                </a:cxn>
                <a:cxn ang="0">
                  <a:pos x="74" y="64"/>
                </a:cxn>
                <a:cxn ang="0">
                  <a:pos x="0" y="112"/>
                </a:cxn>
                <a:cxn ang="0">
                  <a:pos x="0" y="24"/>
                </a:cxn>
              </a:cxnLst>
              <a:rect l="0" t="0" r="r" b="b"/>
              <a:pathLst>
                <a:path w="75" h="113">
                  <a:moveTo>
                    <a:pt x="0" y="24"/>
                  </a:moveTo>
                  <a:lnTo>
                    <a:pt x="22" y="0"/>
                  </a:lnTo>
                  <a:lnTo>
                    <a:pt x="30" y="32"/>
                  </a:lnTo>
                  <a:lnTo>
                    <a:pt x="44" y="24"/>
                  </a:lnTo>
                  <a:lnTo>
                    <a:pt x="74" y="64"/>
                  </a:lnTo>
                  <a:lnTo>
                    <a:pt x="0" y="112"/>
                  </a:lnTo>
                  <a:lnTo>
                    <a:pt x="0" y="2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 rot="704206">
              <a:off x="4965700" y="1865313"/>
              <a:ext cx="60325" cy="4603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0" y="8"/>
                </a:cxn>
                <a:cxn ang="0">
                  <a:pos x="15" y="24"/>
                </a:cxn>
                <a:cxn ang="0">
                  <a:pos x="0" y="16"/>
                </a:cxn>
                <a:cxn ang="0">
                  <a:pos x="8" y="0"/>
                </a:cxn>
              </a:cxnLst>
              <a:rect l="0" t="0" r="r" b="b"/>
              <a:pathLst>
                <a:path w="31" h="25">
                  <a:moveTo>
                    <a:pt x="8" y="0"/>
                  </a:moveTo>
                  <a:lnTo>
                    <a:pt x="30" y="8"/>
                  </a:lnTo>
                  <a:lnTo>
                    <a:pt x="15" y="24"/>
                  </a:lnTo>
                  <a:lnTo>
                    <a:pt x="0" y="16"/>
                  </a:lnTo>
                  <a:lnTo>
                    <a:pt x="8" y="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 rot="704206">
              <a:off x="3124200" y="2347913"/>
              <a:ext cx="85725" cy="87313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37" y="48"/>
                </a:cxn>
                <a:cxn ang="0">
                  <a:pos x="44" y="32"/>
                </a:cxn>
                <a:cxn ang="0">
                  <a:pos x="22" y="0"/>
                </a:cxn>
                <a:cxn ang="0">
                  <a:pos x="7" y="8"/>
                </a:cxn>
                <a:cxn ang="0">
                  <a:pos x="0" y="40"/>
                </a:cxn>
              </a:cxnLst>
              <a:rect l="0" t="0" r="r" b="b"/>
              <a:pathLst>
                <a:path w="45" h="49">
                  <a:moveTo>
                    <a:pt x="0" y="40"/>
                  </a:moveTo>
                  <a:lnTo>
                    <a:pt x="37" y="48"/>
                  </a:lnTo>
                  <a:lnTo>
                    <a:pt x="44" y="32"/>
                  </a:lnTo>
                  <a:lnTo>
                    <a:pt x="22" y="0"/>
                  </a:lnTo>
                  <a:lnTo>
                    <a:pt x="7" y="8"/>
                  </a:lnTo>
                  <a:lnTo>
                    <a:pt x="0" y="4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auto">
            <a:xfrm rot="704206">
              <a:off x="3463925" y="1943100"/>
              <a:ext cx="795337" cy="587375"/>
            </a:xfrm>
            <a:custGeom>
              <a:avLst/>
              <a:gdLst/>
              <a:ahLst/>
              <a:cxnLst>
                <a:cxn ang="0">
                  <a:pos x="66" y="328"/>
                </a:cxn>
                <a:cxn ang="0">
                  <a:pos x="74" y="232"/>
                </a:cxn>
                <a:cxn ang="0">
                  <a:pos x="133" y="176"/>
                </a:cxn>
                <a:cxn ang="0">
                  <a:pos x="214" y="104"/>
                </a:cxn>
                <a:cxn ang="0">
                  <a:pos x="310" y="72"/>
                </a:cxn>
                <a:cxn ang="0">
                  <a:pos x="405" y="48"/>
                </a:cxn>
                <a:cxn ang="0">
                  <a:pos x="420" y="8"/>
                </a:cxn>
                <a:cxn ang="0">
                  <a:pos x="391" y="0"/>
                </a:cxn>
                <a:cxn ang="0">
                  <a:pos x="332" y="24"/>
                </a:cxn>
                <a:cxn ang="0">
                  <a:pos x="302" y="16"/>
                </a:cxn>
                <a:cxn ang="0">
                  <a:pos x="273" y="8"/>
                </a:cxn>
                <a:cxn ang="0">
                  <a:pos x="251" y="32"/>
                </a:cxn>
                <a:cxn ang="0">
                  <a:pos x="214" y="32"/>
                </a:cxn>
                <a:cxn ang="0">
                  <a:pos x="184" y="48"/>
                </a:cxn>
                <a:cxn ang="0">
                  <a:pos x="177" y="64"/>
                </a:cxn>
                <a:cxn ang="0">
                  <a:pos x="140" y="96"/>
                </a:cxn>
                <a:cxn ang="0">
                  <a:pos x="111" y="96"/>
                </a:cxn>
                <a:cxn ang="0">
                  <a:pos x="103" y="120"/>
                </a:cxn>
                <a:cxn ang="0">
                  <a:pos x="125" y="152"/>
                </a:cxn>
                <a:cxn ang="0">
                  <a:pos x="118" y="160"/>
                </a:cxn>
                <a:cxn ang="0">
                  <a:pos x="81" y="136"/>
                </a:cxn>
                <a:cxn ang="0">
                  <a:pos x="52" y="152"/>
                </a:cxn>
                <a:cxn ang="0">
                  <a:pos x="37" y="184"/>
                </a:cxn>
                <a:cxn ang="0">
                  <a:pos x="7" y="184"/>
                </a:cxn>
                <a:cxn ang="0">
                  <a:pos x="0" y="232"/>
                </a:cxn>
                <a:cxn ang="0">
                  <a:pos x="29" y="248"/>
                </a:cxn>
                <a:cxn ang="0">
                  <a:pos x="15" y="304"/>
                </a:cxn>
                <a:cxn ang="0">
                  <a:pos x="44" y="328"/>
                </a:cxn>
                <a:cxn ang="0">
                  <a:pos x="66" y="328"/>
                </a:cxn>
              </a:cxnLst>
              <a:rect l="0" t="0" r="r" b="b"/>
              <a:pathLst>
                <a:path w="421" h="329">
                  <a:moveTo>
                    <a:pt x="66" y="328"/>
                  </a:moveTo>
                  <a:lnTo>
                    <a:pt x="74" y="232"/>
                  </a:lnTo>
                  <a:lnTo>
                    <a:pt x="133" y="176"/>
                  </a:lnTo>
                  <a:lnTo>
                    <a:pt x="214" y="104"/>
                  </a:lnTo>
                  <a:lnTo>
                    <a:pt x="310" y="72"/>
                  </a:lnTo>
                  <a:lnTo>
                    <a:pt x="405" y="48"/>
                  </a:lnTo>
                  <a:lnTo>
                    <a:pt x="420" y="8"/>
                  </a:lnTo>
                  <a:lnTo>
                    <a:pt x="391" y="0"/>
                  </a:lnTo>
                  <a:lnTo>
                    <a:pt x="332" y="24"/>
                  </a:lnTo>
                  <a:lnTo>
                    <a:pt x="302" y="16"/>
                  </a:lnTo>
                  <a:lnTo>
                    <a:pt x="273" y="8"/>
                  </a:lnTo>
                  <a:lnTo>
                    <a:pt x="251" y="32"/>
                  </a:lnTo>
                  <a:lnTo>
                    <a:pt x="214" y="32"/>
                  </a:lnTo>
                  <a:lnTo>
                    <a:pt x="184" y="48"/>
                  </a:lnTo>
                  <a:lnTo>
                    <a:pt x="177" y="64"/>
                  </a:lnTo>
                  <a:lnTo>
                    <a:pt x="140" y="96"/>
                  </a:lnTo>
                  <a:lnTo>
                    <a:pt x="111" y="96"/>
                  </a:lnTo>
                  <a:lnTo>
                    <a:pt x="103" y="120"/>
                  </a:lnTo>
                  <a:lnTo>
                    <a:pt x="125" y="152"/>
                  </a:lnTo>
                  <a:lnTo>
                    <a:pt x="118" y="160"/>
                  </a:lnTo>
                  <a:lnTo>
                    <a:pt x="81" y="136"/>
                  </a:lnTo>
                  <a:lnTo>
                    <a:pt x="52" y="152"/>
                  </a:lnTo>
                  <a:lnTo>
                    <a:pt x="37" y="184"/>
                  </a:lnTo>
                  <a:lnTo>
                    <a:pt x="7" y="184"/>
                  </a:lnTo>
                  <a:lnTo>
                    <a:pt x="0" y="232"/>
                  </a:lnTo>
                  <a:lnTo>
                    <a:pt x="29" y="248"/>
                  </a:lnTo>
                  <a:lnTo>
                    <a:pt x="15" y="304"/>
                  </a:lnTo>
                  <a:lnTo>
                    <a:pt x="44" y="328"/>
                  </a:lnTo>
                  <a:lnTo>
                    <a:pt x="66" y="328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auto">
            <a:xfrm rot="704206">
              <a:off x="7624763" y="4406900"/>
              <a:ext cx="700087" cy="771525"/>
            </a:xfrm>
            <a:custGeom>
              <a:avLst/>
              <a:gdLst/>
              <a:ahLst/>
              <a:cxnLst>
                <a:cxn ang="0">
                  <a:pos x="96" y="64"/>
                </a:cxn>
                <a:cxn ang="0">
                  <a:pos x="59" y="24"/>
                </a:cxn>
                <a:cxn ang="0">
                  <a:pos x="44" y="32"/>
                </a:cxn>
                <a:cxn ang="0">
                  <a:pos x="15" y="0"/>
                </a:cxn>
                <a:cxn ang="0">
                  <a:pos x="0" y="16"/>
                </a:cxn>
                <a:cxn ang="0">
                  <a:pos x="22" y="32"/>
                </a:cxn>
                <a:cxn ang="0">
                  <a:pos x="37" y="56"/>
                </a:cxn>
                <a:cxn ang="0">
                  <a:pos x="15" y="56"/>
                </a:cxn>
                <a:cxn ang="0">
                  <a:pos x="22" y="80"/>
                </a:cxn>
                <a:cxn ang="0">
                  <a:pos x="44" y="104"/>
                </a:cxn>
                <a:cxn ang="0">
                  <a:pos x="74" y="152"/>
                </a:cxn>
                <a:cxn ang="0">
                  <a:pos x="103" y="152"/>
                </a:cxn>
                <a:cxn ang="0">
                  <a:pos x="133" y="192"/>
                </a:cxn>
                <a:cxn ang="0">
                  <a:pos x="148" y="224"/>
                </a:cxn>
                <a:cxn ang="0">
                  <a:pos x="177" y="240"/>
                </a:cxn>
                <a:cxn ang="0">
                  <a:pos x="199" y="288"/>
                </a:cxn>
                <a:cxn ang="0">
                  <a:pos x="251" y="328"/>
                </a:cxn>
                <a:cxn ang="0">
                  <a:pos x="251" y="360"/>
                </a:cxn>
                <a:cxn ang="0">
                  <a:pos x="303" y="416"/>
                </a:cxn>
                <a:cxn ang="0">
                  <a:pos x="340" y="432"/>
                </a:cxn>
                <a:cxn ang="0">
                  <a:pos x="317" y="384"/>
                </a:cxn>
                <a:cxn ang="0">
                  <a:pos x="325" y="376"/>
                </a:cxn>
                <a:cxn ang="0">
                  <a:pos x="347" y="368"/>
                </a:cxn>
                <a:cxn ang="0">
                  <a:pos x="362" y="384"/>
                </a:cxn>
                <a:cxn ang="0">
                  <a:pos x="369" y="360"/>
                </a:cxn>
                <a:cxn ang="0">
                  <a:pos x="347" y="336"/>
                </a:cxn>
                <a:cxn ang="0">
                  <a:pos x="288" y="320"/>
                </a:cxn>
                <a:cxn ang="0">
                  <a:pos x="266" y="312"/>
                </a:cxn>
                <a:cxn ang="0">
                  <a:pos x="244" y="256"/>
                </a:cxn>
                <a:cxn ang="0">
                  <a:pos x="229" y="240"/>
                </a:cxn>
                <a:cxn ang="0">
                  <a:pos x="251" y="216"/>
                </a:cxn>
                <a:cxn ang="0">
                  <a:pos x="273" y="208"/>
                </a:cxn>
                <a:cxn ang="0">
                  <a:pos x="229" y="176"/>
                </a:cxn>
                <a:cxn ang="0">
                  <a:pos x="170" y="128"/>
                </a:cxn>
                <a:cxn ang="0">
                  <a:pos x="140" y="112"/>
                </a:cxn>
                <a:cxn ang="0">
                  <a:pos x="96" y="64"/>
                </a:cxn>
              </a:cxnLst>
              <a:rect l="0" t="0" r="r" b="b"/>
              <a:pathLst>
                <a:path w="370" h="433">
                  <a:moveTo>
                    <a:pt x="96" y="64"/>
                  </a:moveTo>
                  <a:lnTo>
                    <a:pt x="59" y="24"/>
                  </a:lnTo>
                  <a:lnTo>
                    <a:pt x="44" y="32"/>
                  </a:lnTo>
                  <a:lnTo>
                    <a:pt x="15" y="0"/>
                  </a:lnTo>
                  <a:lnTo>
                    <a:pt x="0" y="16"/>
                  </a:lnTo>
                  <a:lnTo>
                    <a:pt x="22" y="32"/>
                  </a:lnTo>
                  <a:lnTo>
                    <a:pt x="37" y="56"/>
                  </a:lnTo>
                  <a:lnTo>
                    <a:pt x="15" y="56"/>
                  </a:lnTo>
                  <a:lnTo>
                    <a:pt x="22" y="80"/>
                  </a:lnTo>
                  <a:lnTo>
                    <a:pt x="44" y="104"/>
                  </a:lnTo>
                  <a:lnTo>
                    <a:pt x="74" y="152"/>
                  </a:lnTo>
                  <a:lnTo>
                    <a:pt x="103" y="152"/>
                  </a:lnTo>
                  <a:lnTo>
                    <a:pt x="133" y="192"/>
                  </a:lnTo>
                  <a:lnTo>
                    <a:pt x="148" y="224"/>
                  </a:lnTo>
                  <a:lnTo>
                    <a:pt x="177" y="240"/>
                  </a:lnTo>
                  <a:lnTo>
                    <a:pt x="199" y="288"/>
                  </a:lnTo>
                  <a:lnTo>
                    <a:pt x="251" y="328"/>
                  </a:lnTo>
                  <a:lnTo>
                    <a:pt x="251" y="360"/>
                  </a:lnTo>
                  <a:lnTo>
                    <a:pt x="303" y="416"/>
                  </a:lnTo>
                  <a:lnTo>
                    <a:pt x="340" y="432"/>
                  </a:lnTo>
                  <a:lnTo>
                    <a:pt x="317" y="384"/>
                  </a:lnTo>
                  <a:lnTo>
                    <a:pt x="325" y="376"/>
                  </a:lnTo>
                  <a:lnTo>
                    <a:pt x="347" y="368"/>
                  </a:lnTo>
                  <a:lnTo>
                    <a:pt x="362" y="384"/>
                  </a:lnTo>
                  <a:lnTo>
                    <a:pt x="369" y="360"/>
                  </a:lnTo>
                  <a:lnTo>
                    <a:pt x="347" y="336"/>
                  </a:lnTo>
                  <a:lnTo>
                    <a:pt x="288" y="320"/>
                  </a:lnTo>
                  <a:lnTo>
                    <a:pt x="266" y="312"/>
                  </a:lnTo>
                  <a:lnTo>
                    <a:pt x="244" y="256"/>
                  </a:lnTo>
                  <a:lnTo>
                    <a:pt x="229" y="240"/>
                  </a:lnTo>
                  <a:lnTo>
                    <a:pt x="251" y="216"/>
                  </a:lnTo>
                  <a:lnTo>
                    <a:pt x="273" y="208"/>
                  </a:lnTo>
                  <a:lnTo>
                    <a:pt x="229" y="176"/>
                  </a:lnTo>
                  <a:lnTo>
                    <a:pt x="170" y="128"/>
                  </a:lnTo>
                  <a:lnTo>
                    <a:pt x="140" y="112"/>
                  </a:lnTo>
                  <a:lnTo>
                    <a:pt x="96" y="6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9" name="Freeform 109"/>
            <p:cNvSpPr>
              <a:spLocks/>
            </p:cNvSpPr>
            <p:nvPr/>
          </p:nvSpPr>
          <p:spPr bwMode="auto">
            <a:xfrm rot="704206">
              <a:off x="8664575" y="1455738"/>
              <a:ext cx="85725" cy="18732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0" y="40"/>
                </a:cxn>
                <a:cxn ang="0">
                  <a:pos x="0" y="88"/>
                </a:cxn>
                <a:cxn ang="0">
                  <a:pos x="22" y="104"/>
                </a:cxn>
                <a:cxn ang="0">
                  <a:pos x="29" y="56"/>
                </a:cxn>
                <a:cxn ang="0">
                  <a:pos x="44" y="48"/>
                </a:cxn>
                <a:cxn ang="0">
                  <a:pos x="44" y="0"/>
                </a:cxn>
              </a:cxnLst>
              <a:rect l="0" t="0" r="r" b="b"/>
              <a:pathLst>
                <a:path w="45" h="105">
                  <a:moveTo>
                    <a:pt x="44" y="0"/>
                  </a:moveTo>
                  <a:lnTo>
                    <a:pt x="0" y="40"/>
                  </a:lnTo>
                  <a:lnTo>
                    <a:pt x="0" y="88"/>
                  </a:lnTo>
                  <a:lnTo>
                    <a:pt x="22" y="104"/>
                  </a:lnTo>
                  <a:lnTo>
                    <a:pt x="29" y="56"/>
                  </a:lnTo>
                  <a:lnTo>
                    <a:pt x="44" y="48"/>
                  </a:lnTo>
                  <a:lnTo>
                    <a:pt x="44" y="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0" name="Freeform 110"/>
            <p:cNvSpPr>
              <a:spLocks/>
            </p:cNvSpPr>
            <p:nvPr/>
          </p:nvSpPr>
          <p:spPr bwMode="auto">
            <a:xfrm rot="704206">
              <a:off x="7664450" y="1466850"/>
              <a:ext cx="84137" cy="173038"/>
            </a:xfrm>
            <a:custGeom>
              <a:avLst/>
              <a:gdLst/>
              <a:ahLst/>
              <a:cxnLst>
                <a:cxn ang="0">
                  <a:pos x="44" y="24"/>
                </a:cxn>
                <a:cxn ang="0">
                  <a:pos x="29" y="64"/>
                </a:cxn>
                <a:cxn ang="0">
                  <a:pos x="37" y="96"/>
                </a:cxn>
                <a:cxn ang="0">
                  <a:pos x="22" y="96"/>
                </a:cxn>
                <a:cxn ang="0">
                  <a:pos x="0" y="40"/>
                </a:cxn>
                <a:cxn ang="0">
                  <a:pos x="29" y="0"/>
                </a:cxn>
                <a:cxn ang="0">
                  <a:pos x="44" y="24"/>
                </a:cxn>
              </a:cxnLst>
              <a:rect l="0" t="0" r="r" b="b"/>
              <a:pathLst>
                <a:path w="45" h="97">
                  <a:moveTo>
                    <a:pt x="44" y="24"/>
                  </a:moveTo>
                  <a:lnTo>
                    <a:pt x="29" y="64"/>
                  </a:lnTo>
                  <a:lnTo>
                    <a:pt x="37" y="96"/>
                  </a:lnTo>
                  <a:lnTo>
                    <a:pt x="22" y="96"/>
                  </a:lnTo>
                  <a:lnTo>
                    <a:pt x="0" y="40"/>
                  </a:lnTo>
                  <a:lnTo>
                    <a:pt x="29" y="0"/>
                  </a:lnTo>
                  <a:lnTo>
                    <a:pt x="44" y="2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1" name="Freeform 111"/>
            <p:cNvSpPr>
              <a:spLocks/>
            </p:cNvSpPr>
            <p:nvPr/>
          </p:nvSpPr>
          <p:spPr bwMode="auto">
            <a:xfrm rot="704206">
              <a:off x="7561263" y="2024063"/>
              <a:ext cx="42862" cy="44450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22" y="24"/>
                </a:cxn>
                <a:cxn ang="0">
                  <a:pos x="22" y="0"/>
                </a:cxn>
                <a:cxn ang="0">
                  <a:pos x="7" y="0"/>
                </a:cxn>
                <a:cxn ang="0">
                  <a:pos x="0" y="24"/>
                </a:cxn>
              </a:cxnLst>
              <a:rect l="0" t="0" r="r" b="b"/>
              <a:pathLst>
                <a:path w="23" h="25">
                  <a:moveTo>
                    <a:pt x="0" y="24"/>
                  </a:moveTo>
                  <a:lnTo>
                    <a:pt x="22" y="24"/>
                  </a:lnTo>
                  <a:lnTo>
                    <a:pt x="22" y="0"/>
                  </a:lnTo>
                  <a:lnTo>
                    <a:pt x="7" y="0"/>
                  </a:lnTo>
                  <a:lnTo>
                    <a:pt x="0" y="2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2" name="Freeform 112"/>
            <p:cNvSpPr>
              <a:spLocks/>
            </p:cNvSpPr>
            <p:nvPr/>
          </p:nvSpPr>
          <p:spPr bwMode="auto">
            <a:xfrm rot="704206">
              <a:off x="8799513" y="3206750"/>
              <a:ext cx="98425" cy="4445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9" y="0"/>
                </a:cxn>
                <a:cxn ang="0">
                  <a:pos x="51" y="16"/>
                </a:cxn>
                <a:cxn ang="0">
                  <a:pos x="22" y="24"/>
                </a:cxn>
                <a:cxn ang="0">
                  <a:pos x="0" y="16"/>
                </a:cxn>
              </a:cxnLst>
              <a:rect l="0" t="0" r="r" b="b"/>
              <a:pathLst>
                <a:path w="52" h="25">
                  <a:moveTo>
                    <a:pt x="0" y="16"/>
                  </a:moveTo>
                  <a:lnTo>
                    <a:pt x="29" y="0"/>
                  </a:lnTo>
                  <a:lnTo>
                    <a:pt x="51" y="16"/>
                  </a:lnTo>
                  <a:lnTo>
                    <a:pt x="22" y="24"/>
                  </a:lnTo>
                  <a:lnTo>
                    <a:pt x="0" y="16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3" name="Freeform 115"/>
            <p:cNvSpPr>
              <a:spLocks/>
            </p:cNvSpPr>
            <p:nvPr/>
          </p:nvSpPr>
          <p:spPr bwMode="auto">
            <a:xfrm rot="704206">
              <a:off x="8720138" y="4265613"/>
              <a:ext cx="42862" cy="587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32"/>
                </a:cxn>
                <a:cxn ang="0">
                  <a:pos x="22" y="8"/>
                </a:cxn>
                <a:cxn ang="0">
                  <a:pos x="0" y="0"/>
                </a:cxn>
              </a:cxnLst>
              <a:rect l="0" t="0" r="r" b="b"/>
              <a:pathLst>
                <a:path w="23" h="33">
                  <a:moveTo>
                    <a:pt x="0" y="0"/>
                  </a:moveTo>
                  <a:lnTo>
                    <a:pt x="7" y="32"/>
                  </a:lnTo>
                  <a:lnTo>
                    <a:pt x="22" y="8"/>
                  </a:lnTo>
                  <a:lnTo>
                    <a:pt x="0" y="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4" name="Freeform 117"/>
            <p:cNvSpPr>
              <a:spLocks/>
            </p:cNvSpPr>
            <p:nvPr/>
          </p:nvSpPr>
          <p:spPr bwMode="auto">
            <a:xfrm rot="704206">
              <a:off x="8734425" y="4341813"/>
              <a:ext cx="30162" cy="30163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8" y="0"/>
                </a:cxn>
                <a:cxn ang="0">
                  <a:pos x="15" y="16"/>
                </a:cxn>
                <a:cxn ang="0">
                  <a:pos x="0" y="16"/>
                </a:cxn>
              </a:cxnLst>
              <a:rect l="0" t="0" r="r" b="b"/>
              <a:pathLst>
                <a:path w="16" h="17">
                  <a:moveTo>
                    <a:pt x="0" y="16"/>
                  </a:moveTo>
                  <a:lnTo>
                    <a:pt x="8" y="0"/>
                  </a:lnTo>
                  <a:lnTo>
                    <a:pt x="15" y="16"/>
                  </a:lnTo>
                  <a:lnTo>
                    <a:pt x="0" y="16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5" name="Freeform 118"/>
            <p:cNvSpPr>
              <a:spLocks/>
            </p:cNvSpPr>
            <p:nvPr/>
          </p:nvSpPr>
          <p:spPr bwMode="auto">
            <a:xfrm rot="704206">
              <a:off x="8740775" y="4384675"/>
              <a:ext cx="30162" cy="30163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0" y="16"/>
                </a:cxn>
              </a:cxnLst>
              <a:rect l="0" t="0" r="r" b="b"/>
              <a:pathLst>
                <a:path w="15" h="17">
                  <a:moveTo>
                    <a:pt x="0" y="16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6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6" name="Freeform 119"/>
            <p:cNvSpPr>
              <a:spLocks/>
            </p:cNvSpPr>
            <p:nvPr/>
          </p:nvSpPr>
          <p:spPr bwMode="auto">
            <a:xfrm rot="704206">
              <a:off x="8743950" y="4619625"/>
              <a:ext cx="30162" cy="7461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5" y="40"/>
                </a:cxn>
                <a:cxn ang="0">
                  <a:pos x="0" y="32"/>
                </a:cxn>
                <a:cxn ang="0">
                  <a:pos x="8" y="0"/>
                </a:cxn>
              </a:cxnLst>
              <a:rect l="0" t="0" r="r" b="b"/>
              <a:pathLst>
                <a:path w="16" h="41">
                  <a:moveTo>
                    <a:pt x="8" y="0"/>
                  </a:moveTo>
                  <a:lnTo>
                    <a:pt x="15" y="40"/>
                  </a:lnTo>
                  <a:lnTo>
                    <a:pt x="0" y="32"/>
                  </a:lnTo>
                  <a:lnTo>
                    <a:pt x="8" y="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7" name="Freeform 120"/>
            <p:cNvSpPr>
              <a:spLocks/>
            </p:cNvSpPr>
            <p:nvPr/>
          </p:nvSpPr>
          <p:spPr bwMode="auto">
            <a:xfrm rot="704206">
              <a:off x="8688388" y="4800600"/>
              <a:ext cx="42862" cy="115888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5" y="64"/>
                </a:cxn>
                <a:cxn ang="0">
                  <a:pos x="22" y="40"/>
                </a:cxn>
                <a:cxn ang="0">
                  <a:pos x="7" y="0"/>
                </a:cxn>
                <a:cxn ang="0">
                  <a:pos x="0" y="8"/>
                </a:cxn>
                <a:cxn ang="0">
                  <a:pos x="0" y="56"/>
                </a:cxn>
              </a:cxnLst>
              <a:rect l="0" t="0" r="r" b="b"/>
              <a:pathLst>
                <a:path w="23" h="65">
                  <a:moveTo>
                    <a:pt x="0" y="56"/>
                  </a:moveTo>
                  <a:lnTo>
                    <a:pt x="15" y="64"/>
                  </a:lnTo>
                  <a:lnTo>
                    <a:pt x="22" y="40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56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8" name="Freeform 121"/>
            <p:cNvSpPr>
              <a:spLocks/>
            </p:cNvSpPr>
            <p:nvPr/>
          </p:nvSpPr>
          <p:spPr bwMode="auto">
            <a:xfrm rot="704206">
              <a:off x="8575675" y="4954588"/>
              <a:ext cx="73025" cy="203200"/>
            </a:xfrm>
            <a:custGeom>
              <a:avLst/>
              <a:gdLst/>
              <a:ahLst/>
              <a:cxnLst>
                <a:cxn ang="0">
                  <a:pos x="22" y="24"/>
                </a:cxn>
                <a:cxn ang="0">
                  <a:pos x="30" y="0"/>
                </a:cxn>
                <a:cxn ang="0">
                  <a:pos x="37" y="32"/>
                </a:cxn>
                <a:cxn ang="0">
                  <a:pos x="30" y="48"/>
                </a:cxn>
                <a:cxn ang="0">
                  <a:pos x="30" y="96"/>
                </a:cxn>
                <a:cxn ang="0">
                  <a:pos x="22" y="112"/>
                </a:cxn>
                <a:cxn ang="0">
                  <a:pos x="15" y="80"/>
                </a:cxn>
                <a:cxn ang="0">
                  <a:pos x="0" y="56"/>
                </a:cxn>
                <a:cxn ang="0">
                  <a:pos x="0" y="32"/>
                </a:cxn>
                <a:cxn ang="0">
                  <a:pos x="15" y="16"/>
                </a:cxn>
                <a:cxn ang="0">
                  <a:pos x="22" y="24"/>
                </a:cxn>
              </a:cxnLst>
              <a:rect l="0" t="0" r="r" b="b"/>
              <a:pathLst>
                <a:path w="38" h="113">
                  <a:moveTo>
                    <a:pt x="22" y="24"/>
                  </a:moveTo>
                  <a:lnTo>
                    <a:pt x="30" y="0"/>
                  </a:lnTo>
                  <a:lnTo>
                    <a:pt x="37" y="32"/>
                  </a:lnTo>
                  <a:lnTo>
                    <a:pt x="30" y="48"/>
                  </a:lnTo>
                  <a:lnTo>
                    <a:pt x="30" y="96"/>
                  </a:lnTo>
                  <a:lnTo>
                    <a:pt x="22" y="112"/>
                  </a:lnTo>
                  <a:lnTo>
                    <a:pt x="15" y="80"/>
                  </a:lnTo>
                  <a:lnTo>
                    <a:pt x="0" y="56"/>
                  </a:lnTo>
                  <a:lnTo>
                    <a:pt x="0" y="32"/>
                  </a:lnTo>
                  <a:lnTo>
                    <a:pt x="15" y="16"/>
                  </a:lnTo>
                  <a:lnTo>
                    <a:pt x="22" y="2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9" name="Freeform 122"/>
            <p:cNvSpPr>
              <a:spLocks/>
            </p:cNvSpPr>
            <p:nvPr/>
          </p:nvSpPr>
          <p:spPr bwMode="auto">
            <a:xfrm rot="704206">
              <a:off x="8529638" y="5160963"/>
              <a:ext cx="42862" cy="101600"/>
            </a:xfrm>
            <a:custGeom>
              <a:avLst/>
              <a:gdLst/>
              <a:ahLst/>
              <a:cxnLst>
                <a:cxn ang="0">
                  <a:pos x="15" y="56"/>
                </a:cxn>
                <a:cxn ang="0">
                  <a:pos x="22" y="24"/>
                </a:cxn>
                <a:cxn ang="0">
                  <a:pos x="15" y="0"/>
                </a:cxn>
                <a:cxn ang="0">
                  <a:pos x="0" y="8"/>
                </a:cxn>
                <a:cxn ang="0">
                  <a:pos x="0" y="32"/>
                </a:cxn>
                <a:cxn ang="0">
                  <a:pos x="7" y="56"/>
                </a:cxn>
                <a:cxn ang="0">
                  <a:pos x="15" y="56"/>
                </a:cxn>
              </a:cxnLst>
              <a:rect l="0" t="0" r="r" b="b"/>
              <a:pathLst>
                <a:path w="23" h="57">
                  <a:moveTo>
                    <a:pt x="15" y="56"/>
                  </a:moveTo>
                  <a:lnTo>
                    <a:pt x="22" y="24"/>
                  </a:lnTo>
                  <a:lnTo>
                    <a:pt x="15" y="0"/>
                  </a:lnTo>
                  <a:lnTo>
                    <a:pt x="0" y="8"/>
                  </a:lnTo>
                  <a:lnTo>
                    <a:pt x="0" y="32"/>
                  </a:lnTo>
                  <a:lnTo>
                    <a:pt x="7" y="56"/>
                  </a:lnTo>
                  <a:lnTo>
                    <a:pt x="15" y="56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0" name="Freeform 123"/>
            <p:cNvSpPr>
              <a:spLocks/>
            </p:cNvSpPr>
            <p:nvPr/>
          </p:nvSpPr>
          <p:spPr bwMode="auto">
            <a:xfrm rot="704206">
              <a:off x="8393113" y="2987675"/>
              <a:ext cx="57150" cy="130175"/>
            </a:xfrm>
            <a:custGeom>
              <a:avLst/>
              <a:gdLst/>
              <a:ahLst/>
              <a:cxnLst>
                <a:cxn ang="0">
                  <a:pos x="29" y="40"/>
                </a:cxn>
                <a:cxn ang="0">
                  <a:pos x="29" y="8"/>
                </a:cxn>
                <a:cxn ang="0">
                  <a:pos x="15" y="0"/>
                </a:cxn>
                <a:cxn ang="0">
                  <a:pos x="0" y="32"/>
                </a:cxn>
                <a:cxn ang="0">
                  <a:pos x="29" y="72"/>
                </a:cxn>
                <a:cxn ang="0">
                  <a:pos x="29" y="40"/>
                </a:cxn>
              </a:cxnLst>
              <a:rect l="0" t="0" r="r" b="b"/>
              <a:pathLst>
                <a:path w="30" h="73">
                  <a:moveTo>
                    <a:pt x="29" y="40"/>
                  </a:moveTo>
                  <a:lnTo>
                    <a:pt x="29" y="8"/>
                  </a:lnTo>
                  <a:lnTo>
                    <a:pt x="15" y="0"/>
                  </a:lnTo>
                  <a:lnTo>
                    <a:pt x="0" y="32"/>
                  </a:lnTo>
                  <a:lnTo>
                    <a:pt x="29" y="72"/>
                  </a:lnTo>
                  <a:lnTo>
                    <a:pt x="29" y="4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1" name="Freeform 124"/>
            <p:cNvSpPr>
              <a:spLocks/>
            </p:cNvSpPr>
            <p:nvPr/>
          </p:nvSpPr>
          <p:spPr bwMode="auto">
            <a:xfrm rot="704206">
              <a:off x="6486525" y="2363788"/>
              <a:ext cx="114300" cy="87313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9" y="16"/>
                </a:cxn>
                <a:cxn ang="0">
                  <a:pos x="44" y="0"/>
                </a:cxn>
                <a:cxn ang="0">
                  <a:pos x="7" y="0"/>
                </a:cxn>
                <a:cxn ang="0">
                  <a:pos x="0" y="48"/>
                </a:cxn>
              </a:cxnLst>
              <a:rect l="0" t="0" r="r" b="b"/>
              <a:pathLst>
                <a:path w="60" h="49">
                  <a:moveTo>
                    <a:pt x="0" y="48"/>
                  </a:moveTo>
                  <a:lnTo>
                    <a:pt x="59" y="16"/>
                  </a:lnTo>
                  <a:lnTo>
                    <a:pt x="44" y="0"/>
                  </a:lnTo>
                  <a:lnTo>
                    <a:pt x="7" y="0"/>
                  </a:lnTo>
                  <a:lnTo>
                    <a:pt x="0" y="48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2" name="Freeform 125"/>
            <p:cNvSpPr>
              <a:spLocks/>
            </p:cNvSpPr>
            <p:nvPr/>
          </p:nvSpPr>
          <p:spPr bwMode="auto">
            <a:xfrm rot="704206">
              <a:off x="6426200" y="2330450"/>
              <a:ext cx="57150" cy="58738"/>
            </a:xfrm>
            <a:custGeom>
              <a:avLst/>
              <a:gdLst/>
              <a:ahLst/>
              <a:cxnLst>
                <a:cxn ang="0">
                  <a:pos x="30" y="32"/>
                </a:cxn>
                <a:cxn ang="0">
                  <a:pos x="23" y="8"/>
                </a:cxn>
                <a:cxn ang="0">
                  <a:pos x="8" y="0"/>
                </a:cxn>
                <a:cxn ang="0">
                  <a:pos x="0" y="24"/>
                </a:cxn>
                <a:cxn ang="0">
                  <a:pos x="30" y="32"/>
                </a:cxn>
              </a:cxnLst>
              <a:rect l="0" t="0" r="r" b="b"/>
              <a:pathLst>
                <a:path w="31" h="33">
                  <a:moveTo>
                    <a:pt x="30" y="32"/>
                  </a:moveTo>
                  <a:lnTo>
                    <a:pt x="23" y="8"/>
                  </a:lnTo>
                  <a:lnTo>
                    <a:pt x="8" y="0"/>
                  </a:lnTo>
                  <a:lnTo>
                    <a:pt x="0" y="24"/>
                  </a:lnTo>
                  <a:lnTo>
                    <a:pt x="30" y="32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3" name="Freeform 126"/>
            <p:cNvSpPr>
              <a:spLocks/>
            </p:cNvSpPr>
            <p:nvPr/>
          </p:nvSpPr>
          <p:spPr bwMode="auto">
            <a:xfrm rot="704206">
              <a:off x="6270625" y="2111375"/>
              <a:ext cx="212725" cy="21431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0" y="88"/>
                </a:cxn>
                <a:cxn ang="0">
                  <a:pos x="37" y="120"/>
                </a:cxn>
                <a:cxn ang="0">
                  <a:pos x="59" y="120"/>
                </a:cxn>
                <a:cxn ang="0">
                  <a:pos x="111" y="48"/>
                </a:cxn>
                <a:cxn ang="0">
                  <a:pos x="111" y="0"/>
                </a:cxn>
                <a:cxn ang="0">
                  <a:pos x="37" y="0"/>
                </a:cxn>
                <a:cxn ang="0">
                  <a:pos x="30" y="24"/>
                </a:cxn>
                <a:cxn ang="0">
                  <a:pos x="37" y="40"/>
                </a:cxn>
                <a:cxn ang="0">
                  <a:pos x="15" y="40"/>
                </a:cxn>
                <a:cxn ang="0">
                  <a:pos x="0" y="64"/>
                </a:cxn>
              </a:cxnLst>
              <a:rect l="0" t="0" r="r" b="b"/>
              <a:pathLst>
                <a:path w="112" h="121">
                  <a:moveTo>
                    <a:pt x="0" y="64"/>
                  </a:moveTo>
                  <a:lnTo>
                    <a:pt x="0" y="88"/>
                  </a:lnTo>
                  <a:lnTo>
                    <a:pt x="37" y="120"/>
                  </a:lnTo>
                  <a:lnTo>
                    <a:pt x="59" y="120"/>
                  </a:lnTo>
                  <a:lnTo>
                    <a:pt x="111" y="48"/>
                  </a:lnTo>
                  <a:lnTo>
                    <a:pt x="111" y="0"/>
                  </a:lnTo>
                  <a:lnTo>
                    <a:pt x="37" y="0"/>
                  </a:lnTo>
                  <a:lnTo>
                    <a:pt x="30" y="24"/>
                  </a:lnTo>
                  <a:lnTo>
                    <a:pt x="37" y="40"/>
                  </a:lnTo>
                  <a:lnTo>
                    <a:pt x="15" y="40"/>
                  </a:lnTo>
                  <a:lnTo>
                    <a:pt x="0" y="6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4" name="Freeform 127"/>
            <p:cNvSpPr>
              <a:spLocks/>
            </p:cNvSpPr>
            <p:nvPr/>
          </p:nvSpPr>
          <p:spPr bwMode="auto">
            <a:xfrm rot="704206">
              <a:off x="6519863" y="2054225"/>
              <a:ext cx="169862" cy="103188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30" y="24"/>
                </a:cxn>
                <a:cxn ang="0">
                  <a:pos x="67" y="0"/>
                </a:cxn>
                <a:cxn ang="0">
                  <a:pos x="89" y="16"/>
                </a:cxn>
                <a:cxn ang="0">
                  <a:pos x="45" y="56"/>
                </a:cxn>
                <a:cxn ang="0">
                  <a:pos x="15" y="56"/>
                </a:cxn>
                <a:cxn ang="0">
                  <a:pos x="0" y="24"/>
                </a:cxn>
              </a:cxnLst>
              <a:rect l="0" t="0" r="r" b="b"/>
              <a:pathLst>
                <a:path w="90" h="57">
                  <a:moveTo>
                    <a:pt x="0" y="24"/>
                  </a:moveTo>
                  <a:lnTo>
                    <a:pt x="30" y="24"/>
                  </a:lnTo>
                  <a:lnTo>
                    <a:pt x="67" y="0"/>
                  </a:lnTo>
                  <a:lnTo>
                    <a:pt x="89" y="16"/>
                  </a:lnTo>
                  <a:lnTo>
                    <a:pt x="45" y="56"/>
                  </a:lnTo>
                  <a:lnTo>
                    <a:pt x="15" y="56"/>
                  </a:lnTo>
                  <a:lnTo>
                    <a:pt x="0" y="2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5" name="Freeform 128"/>
            <p:cNvSpPr>
              <a:spLocks/>
            </p:cNvSpPr>
            <p:nvPr/>
          </p:nvSpPr>
          <p:spPr bwMode="auto">
            <a:xfrm rot="704206">
              <a:off x="6216650" y="2239963"/>
              <a:ext cx="44450" cy="44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24"/>
                </a:cxn>
                <a:cxn ang="0">
                  <a:pos x="7" y="24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w="23" h="25">
                  <a:moveTo>
                    <a:pt x="0" y="0"/>
                  </a:moveTo>
                  <a:lnTo>
                    <a:pt x="22" y="24"/>
                  </a:lnTo>
                  <a:lnTo>
                    <a:pt x="7" y="24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6" name="Freeform 130"/>
            <p:cNvSpPr>
              <a:spLocks/>
            </p:cNvSpPr>
            <p:nvPr/>
          </p:nvSpPr>
          <p:spPr bwMode="auto">
            <a:xfrm rot="704206">
              <a:off x="5527675" y="2595563"/>
              <a:ext cx="58737" cy="60325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5" y="32"/>
                </a:cxn>
                <a:cxn ang="0">
                  <a:pos x="30" y="16"/>
                </a:cxn>
                <a:cxn ang="0">
                  <a:pos x="30" y="0"/>
                </a:cxn>
                <a:cxn ang="0">
                  <a:pos x="0" y="8"/>
                </a:cxn>
                <a:cxn ang="0">
                  <a:pos x="0" y="24"/>
                </a:cxn>
              </a:cxnLst>
              <a:rect l="0" t="0" r="r" b="b"/>
              <a:pathLst>
                <a:path w="31" h="33">
                  <a:moveTo>
                    <a:pt x="0" y="24"/>
                  </a:moveTo>
                  <a:lnTo>
                    <a:pt x="15" y="32"/>
                  </a:lnTo>
                  <a:lnTo>
                    <a:pt x="30" y="16"/>
                  </a:lnTo>
                  <a:lnTo>
                    <a:pt x="30" y="0"/>
                  </a:lnTo>
                  <a:lnTo>
                    <a:pt x="0" y="8"/>
                  </a:lnTo>
                  <a:lnTo>
                    <a:pt x="0" y="2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7" name="Freeform 133"/>
            <p:cNvSpPr>
              <a:spLocks/>
            </p:cNvSpPr>
            <p:nvPr/>
          </p:nvSpPr>
          <p:spPr bwMode="auto">
            <a:xfrm rot="704206">
              <a:off x="3079750" y="3873500"/>
              <a:ext cx="515937" cy="244475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5" y="56"/>
                </a:cxn>
                <a:cxn ang="0">
                  <a:pos x="37" y="40"/>
                </a:cxn>
                <a:cxn ang="0">
                  <a:pos x="74" y="40"/>
                </a:cxn>
                <a:cxn ang="0">
                  <a:pos x="96" y="32"/>
                </a:cxn>
                <a:cxn ang="0">
                  <a:pos x="125" y="0"/>
                </a:cxn>
                <a:cxn ang="0">
                  <a:pos x="148" y="24"/>
                </a:cxn>
                <a:cxn ang="0">
                  <a:pos x="162" y="16"/>
                </a:cxn>
                <a:cxn ang="0">
                  <a:pos x="229" y="120"/>
                </a:cxn>
                <a:cxn ang="0">
                  <a:pos x="251" y="120"/>
                </a:cxn>
                <a:cxn ang="0">
                  <a:pos x="273" y="136"/>
                </a:cxn>
              </a:cxnLst>
              <a:rect l="0" t="0" r="r" b="b"/>
              <a:pathLst>
                <a:path w="274" h="137">
                  <a:moveTo>
                    <a:pt x="0" y="56"/>
                  </a:moveTo>
                  <a:lnTo>
                    <a:pt x="15" y="56"/>
                  </a:lnTo>
                  <a:lnTo>
                    <a:pt x="37" y="40"/>
                  </a:lnTo>
                  <a:lnTo>
                    <a:pt x="74" y="40"/>
                  </a:lnTo>
                  <a:lnTo>
                    <a:pt x="96" y="32"/>
                  </a:lnTo>
                  <a:lnTo>
                    <a:pt x="125" y="0"/>
                  </a:lnTo>
                  <a:lnTo>
                    <a:pt x="148" y="24"/>
                  </a:lnTo>
                  <a:lnTo>
                    <a:pt x="162" y="16"/>
                  </a:lnTo>
                  <a:lnTo>
                    <a:pt x="229" y="120"/>
                  </a:lnTo>
                  <a:lnTo>
                    <a:pt x="251" y="120"/>
                  </a:lnTo>
                  <a:lnTo>
                    <a:pt x="273" y="136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8" name="Freeform 134"/>
            <p:cNvSpPr>
              <a:spLocks/>
            </p:cNvSpPr>
            <p:nvPr/>
          </p:nvSpPr>
          <p:spPr bwMode="auto">
            <a:xfrm rot="704206">
              <a:off x="7580313" y="2593975"/>
              <a:ext cx="279400" cy="114300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44" y="64"/>
                </a:cxn>
                <a:cxn ang="0">
                  <a:pos x="96" y="32"/>
                </a:cxn>
                <a:cxn ang="0">
                  <a:pos x="118" y="32"/>
                </a:cxn>
                <a:cxn ang="0">
                  <a:pos x="147" y="0"/>
                </a:cxn>
              </a:cxnLst>
              <a:rect l="0" t="0" r="r" b="b"/>
              <a:pathLst>
                <a:path w="148" h="65">
                  <a:moveTo>
                    <a:pt x="0" y="40"/>
                  </a:moveTo>
                  <a:lnTo>
                    <a:pt x="44" y="64"/>
                  </a:lnTo>
                  <a:lnTo>
                    <a:pt x="96" y="32"/>
                  </a:lnTo>
                  <a:lnTo>
                    <a:pt x="118" y="32"/>
                  </a:lnTo>
                  <a:lnTo>
                    <a:pt x="147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9" name="Freeform 140"/>
            <p:cNvSpPr>
              <a:spLocks/>
            </p:cNvSpPr>
            <p:nvPr/>
          </p:nvSpPr>
          <p:spPr bwMode="auto">
            <a:xfrm rot="704206">
              <a:off x="4930775" y="4546600"/>
              <a:ext cx="1108075" cy="1031875"/>
            </a:xfrm>
            <a:custGeom>
              <a:avLst/>
              <a:gdLst/>
              <a:ahLst/>
              <a:cxnLst>
                <a:cxn ang="0">
                  <a:pos x="503" y="24"/>
                </a:cxn>
                <a:cxn ang="0">
                  <a:pos x="510" y="48"/>
                </a:cxn>
                <a:cxn ang="0">
                  <a:pos x="540" y="72"/>
                </a:cxn>
                <a:cxn ang="0">
                  <a:pos x="555" y="112"/>
                </a:cxn>
                <a:cxn ang="0">
                  <a:pos x="584" y="120"/>
                </a:cxn>
                <a:cxn ang="0">
                  <a:pos x="584" y="152"/>
                </a:cxn>
                <a:cxn ang="0">
                  <a:pos x="569" y="160"/>
                </a:cxn>
                <a:cxn ang="0">
                  <a:pos x="540" y="216"/>
                </a:cxn>
                <a:cxn ang="0">
                  <a:pos x="518" y="248"/>
                </a:cxn>
                <a:cxn ang="0">
                  <a:pos x="518" y="272"/>
                </a:cxn>
                <a:cxn ang="0">
                  <a:pos x="547" y="272"/>
                </a:cxn>
                <a:cxn ang="0">
                  <a:pos x="540" y="304"/>
                </a:cxn>
                <a:cxn ang="0">
                  <a:pos x="503" y="352"/>
                </a:cxn>
                <a:cxn ang="0">
                  <a:pos x="488" y="352"/>
                </a:cxn>
                <a:cxn ang="0">
                  <a:pos x="458" y="392"/>
                </a:cxn>
                <a:cxn ang="0">
                  <a:pos x="444" y="432"/>
                </a:cxn>
                <a:cxn ang="0">
                  <a:pos x="414" y="432"/>
                </a:cxn>
                <a:cxn ang="0">
                  <a:pos x="407" y="440"/>
                </a:cxn>
                <a:cxn ang="0">
                  <a:pos x="362" y="440"/>
                </a:cxn>
                <a:cxn ang="0">
                  <a:pos x="362" y="504"/>
                </a:cxn>
                <a:cxn ang="0">
                  <a:pos x="377" y="504"/>
                </a:cxn>
                <a:cxn ang="0">
                  <a:pos x="384" y="520"/>
                </a:cxn>
                <a:cxn ang="0">
                  <a:pos x="355" y="544"/>
                </a:cxn>
                <a:cxn ang="0">
                  <a:pos x="355" y="552"/>
                </a:cxn>
                <a:cxn ang="0">
                  <a:pos x="259" y="544"/>
                </a:cxn>
                <a:cxn ang="0">
                  <a:pos x="192" y="576"/>
                </a:cxn>
                <a:cxn ang="0">
                  <a:pos x="155" y="568"/>
                </a:cxn>
                <a:cxn ang="0">
                  <a:pos x="126" y="504"/>
                </a:cxn>
                <a:cxn ang="0">
                  <a:pos x="67" y="504"/>
                </a:cxn>
                <a:cxn ang="0">
                  <a:pos x="0" y="464"/>
                </a:cxn>
                <a:cxn ang="0">
                  <a:pos x="0" y="424"/>
                </a:cxn>
                <a:cxn ang="0">
                  <a:pos x="7" y="424"/>
                </a:cxn>
                <a:cxn ang="0">
                  <a:pos x="44" y="400"/>
                </a:cxn>
                <a:cxn ang="0">
                  <a:pos x="81" y="440"/>
                </a:cxn>
                <a:cxn ang="0">
                  <a:pos x="118" y="448"/>
                </a:cxn>
                <a:cxn ang="0">
                  <a:pos x="133" y="448"/>
                </a:cxn>
                <a:cxn ang="0">
                  <a:pos x="155" y="496"/>
                </a:cxn>
                <a:cxn ang="0">
                  <a:pos x="200" y="520"/>
                </a:cxn>
                <a:cxn ang="0">
                  <a:pos x="222" y="512"/>
                </a:cxn>
                <a:cxn ang="0">
                  <a:pos x="229" y="488"/>
                </a:cxn>
                <a:cxn ang="0">
                  <a:pos x="237" y="448"/>
                </a:cxn>
                <a:cxn ang="0">
                  <a:pos x="274" y="408"/>
                </a:cxn>
                <a:cxn ang="0">
                  <a:pos x="311" y="352"/>
                </a:cxn>
                <a:cxn ang="0">
                  <a:pos x="333" y="304"/>
                </a:cxn>
                <a:cxn ang="0">
                  <a:pos x="325" y="248"/>
                </a:cxn>
                <a:cxn ang="0">
                  <a:pos x="303" y="248"/>
                </a:cxn>
                <a:cxn ang="0">
                  <a:pos x="303" y="184"/>
                </a:cxn>
                <a:cxn ang="0">
                  <a:pos x="325" y="160"/>
                </a:cxn>
                <a:cxn ang="0">
                  <a:pos x="318" y="152"/>
                </a:cxn>
                <a:cxn ang="0">
                  <a:pos x="288" y="152"/>
                </a:cxn>
                <a:cxn ang="0">
                  <a:pos x="288" y="136"/>
                </a:cxn>
                <a:cxn ang="0">
                  <a:pos x="333" y="80"/>
                </a:cxn>
                <a:cxn ang="0">
                  <a:pos x="362" y="80"/>
                </a:cxn>
                <a:cxn ang="0">
                  <a:pos x="370" y="64"/>
                </a:cxn>
                <a:cxn ang="0">
                  <a:pos x="399" y="56"/>
                </a:cxn>
                <a:cxn ang="0">
                  <a:pos x="421" y="72"/>
                </a:cxn>
                <a:cxn ang="0">
                  <a:pos x="481" y="48"/>
                </a:cxn>
                <a:cxn ang="0">
                  <a:pos x="488" y="16"/>
                </a:cxn>
                <a:cxn ang="0">
                  <a:pos x="518" y="0"/>
                </a:cxn>
                <a:cxn ang="0">
                  <a:pos x="518" y="8"/>
                </a:cxn>
                <a:cxn ang="0">
                  <a:pos x="503" y="24"/>
                </a:cxn>
              </a:cxnLst>
              <a:rect l="0" t="0" r="r" b="b"/>
              <a:pathLst>
                <a:path w="585" h="577">
                  <a:moveTo>
                    <a:pt x="503" y="24"/>
                  </a:moveTo>
                  <a:lnTo>
                    <a:pt x="510" y="48"/>
                  </a:lnTo>
                  <a:lnTo>
                    <a:pt x="540" y="72"/>
                  </a:lnTo>
                  <a:lnTo>
                    <a:pt x="555" y="112"/>
                  </a:lnTo>
                  <a:lnTo>
                    <a:pt x="584" y="120"/>
                  </a:lnTo>
                  <a:lnTo>
                    <a:pt x="584" y="152"/>
                  </a:lnTo>
                  <a:lnTo>
                    <a:pt x="569" y="160"/>
                  </a:lnTo>
                  <a:lnTo>
                    <a:pt x="540" y="216"/>
                  </a:lnTo>
                  <a:lnTo>
                    <a:pt x="518" y="248"/>
                  </a:lnTo>
                  <a:lnTo>
                    <a:pt x="518" y="272"/>
                  </a:lnTo>
                  <a:lnTo>
                    <a:pt x="547" y="272"/>
                  </a:lnTo>
                  <a:lnTo>
                    <a:pt x="540" y="304"/>
                  </a:lnTo>
                  <a:lnTo>
                    <a:pt x="503" y="352"/>
                  </a:lnTo>
                  <a:lnTo>
                    <a:pt x="488" y="352"/>
                  </a:lnTo>
                  <a:lnTo>
                    <a:pt x="458" y="392"/>
                  </a:lnTo>
                  <a:lnTo>
                    <a:pt x="444" y="432"/>
                  </a:lnTo>
                  <a:lnTo>
                    <a:pt x="414" y="432"/>
                  </a:lnTo>
                  <a:lnTo>
                    <a:pt x="407" y="440"/>
                  </a:lnTo>
                  <a:lnTo>
                    <a:pt x="362" y="440"/>
                  </a:lnTo>
                  <a:lnTo>
                    <a:pt x="362" y="504"/>
                  </a:lnTo>
                  <a:lnTo>
                    <a:pt x="377" y="504"/>
                  </a:lnTo>
                  <a:lnTo>
                    <a:pt x="384" y="520"/>
                  </a:lnTo>
                  <a:lnTo>
                    <a:pt x="355" y="544"/>
                  </a:lnTo>
                  <a:lnTo>
                    <a:pt x="355" y="552"/>
                  </a:lnTo>
                  <a:lnTo>
                    <a:pt x="259" y="544"/>
                  </a:lnTo>
                  <a:lnTo>
                    <a:pt x="192" y="576"/>
                  </a:lnTo>
                  <a:lnTo>
                    <a:pt x="155" y="568"/>
                  </a:lnTo>
                  <a:lnTo>
                    <a:pt x="126" y="504"/>
                  </a:lnTo>
                  <a:lnTo>
                    <a:pt x="67" y="504"/>
                  </a:lnTo>
                  <a:lnTo>
                    <a:pt x="0" y="464"/>
                  </a:lnTo>
                  <a:lnTo>
                    <a:pt x="0" y="424"/>
                  </a:lnTo>
                  <a:lnTo>
                    <a:pt x="7" y="424"/>
                  </a:lnTo>
                  <a:lnTo>
                    <a:pt x="44" y="400"/>
                  </a:lnTo>
                  <a:lnTo>
                    <a:pt x="81" y="440"/>
                  </a:lnTo>
                  <a:lnTo>
                    <a:pt x="118" y="448"/>
                  </a:lnTo>
                  <a:lnTo>
                    <a:pt x="133" y="448"/>
                  </a:lnTo>
                  <a:lnTo>
                    <a:pt x="155" y="496"/>
                  </a:lnTo>
                  <a:lnTo>
                    <a:pt x="200" y="520"/>
                  </a:lnTo>
                  <a:lnTo>
                    <a:pt x="222" y="512"/>
                  </a:lnTo>
                  <a:lnTo>
                    <a:pt x="229" y="488"/>
                  </a:lnTo>
                  <a:lnTo>
                    <a:pt x="237" y="448"/>
                  </a:lnTo>
                  <a:lnTo>
                    <a:pt x="274" y="408"/>
                  </a:lnTo>
                  <a:lnTo>
                    <a:pt x="311" y="352"/>
                  </a:lnTo>
                  <a:lnTo>
                    <a:pt x="333" y="304"/>
                  </a:lnTo>
                  <a:lnTo>
                    <a:pt x="325" y="248"/>
                  </a:lnTo>
                  <a:lnTo>
                    <a:pt x="303" y="248"/>
                  </a:lnTo>
                  <a:lnTo>
                    <a:pt x="303" y="184"/>
                  </a:lnTo>
                  <a:lnTo>
                    <a:pt x="325" y="160"/>
                  </a:lnTo>
                  <a:lnTo>
                    <a:pt x="318" y="152"/>
                  </a:lnTo>
                  <a:lnTo>
                    <a:pt x="288" y="152"/>
                  </a:lnTo>
                  <a:lnTo>
                    <a:pt x="288" y="136"/>
                  </a:lnTo>
                  <a:lnTo>
                    <a:pt x="333" y="80"/>
                  </a:lnTo>
                  <a:lnTo>
                    <a:pt x="362" y="80"/>
                  </a:lnTo>
                  <a:lnTo>
                    <a:pt x="370" y="64"/>
                  </a:lnTo>
                  <a:lnTo>
                    <a:pt x="399" y="56"/>
                  </a:lnTo>
                  <a:lnTo>
                    <a:pt x="421" y="72"/>
                  </a:lnTo>
                  <a:lnTo>
                    <a:pt x="481" y="48"/>
                  </a:lnTo>
                  <a:lnTo>
                    <a:pt x="488" y="16"/>
                  </a:lnTo>
                  <a:lnTo>
                    <a:pt x="518" y="0"/>
                  </a:lnTo>
                  <a:lnTo>
                    <a:pt x="518" y="8"/>
                  </a:lnTo>
                  <a:lnTo>
                    <a:pt x="503" y="2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20" name="Freeform 144"/>
            <p:cNvSpPr>
              <a:spLocks/>
            </p:cNvSpPr>
            <p:nvPr/>
          </p:nvSpPr>
          <p:spPr bwMode="auto">
            <a:xfrm rot="704206">
              <a:off x="4171950" y="5043488"/>
              <a:ext cx="696912" cy="458788"/>
            </a:xfrm>
            <a:custGeom>
              <a:avLst/>
              <a:gdLst/>
              <a:ahLst/>
              <a:cxnLst>
                <a:cxn ang="0">
                  <a:pos x="7" y="152"/>
                </a:cxn>
                <a:cxn ang="0">
                  <a:pos x="0" y="184"/>
                </a:cxn>
                <a:cxn ang="0">
                  <a:pos x="37" y="224"/>
                </a:cxn>
                <a:cxn ang="0">
                  <a:pos x="15" y="232"/>
                </a:cxn>
                <a:cxn ang="0">
                  <a:pos x="15" y="248"/>
                </a:cxn>
                <a:cxn ang="0">
                  <a:pos x="22" y="256"/>
                </a:cxn>
                <a:cxn ang="0">
                  <a:pos x="133" y="200"/>
                </a:cxn>
                <a:cxn ang="0">
                  <a:pos x="162" y="224"/>
                </a:cxn>
                <a:cxn ang="0">
                  <a:pos x="207" y="216"/>
                </a:cxn>
                <a:cxn ang="0">
                  <a:pos x="229" y="256"/>
                </a:cxn>
                <a:cxn ang="0">
                  <a:pos x="325" y="256"/>
                </a:cxn>
                <a:cxn ang="0">
                  <a:pos x="369" y="216"/>
                </a:cxn>
                <a:cxn ang="0">
                  <a:pos x="347" y="168"/>
                </a:cxn>
                <a:cxn ang="0">
                  <a:pos x="369" y="112"/>
                </a:cxn>
                <a:cxn ang="0">
                  <a:pos x="369" y="80"/>
                </a:cxn>
                <a:cxn ang="0">
                  <a:pos x="369" y="40"/>
                </a:cxn>
                <a:cxn ang="0">
                  <a:pos x="354" y="32"/>
                </a:cxn>
                <a:cxn ang="0">
                  <a:pos x="317" y="24"/>
                </a:cxn>
                <a:cxn ang="0">
                  <a:pos x="295" y="0"/>
                </a:cxn>
                <a:cxn ang="0">
                  <a:pos x="280" y="0"/>
                </a:cxn>
                <a:cxn ang="0">
                  <a:pos x="273" y="8"/>
                </a:cxn>
                <a:cxn ang="0">
                  <a:pos x="236" y="24"/>
                </a:cxn>
                <a:cxn ang="0">
                  <a:pos x="199" y="64"/>
                </a:cxn>
                <a:cxn ang="0">
                  <a:pos x="177" y="112"/>
                </a:cxn>
                <a:cxn ang="0">
                  <a:pos x="155" y="120"/>
                </a:cxn>
                <a:cxn ang="0">
                  <a:pos x="140" y="144"/>
                </a:cxn>
                <a:cxn ang="0">
                  <a:pos x="74" y="128"/>
                </a:cxn>
                <a:cxn ang="0">
                  <a:pos x="59" y="112"/>
                </a:cxn>
                <a:cxn ang="0">
                  <a:pos x="44" y="120"/>
                </a:cxn>
                <a:cxn ang="0">
                  <a:pos x="30" y="152"/>
                </a:cxn>
                <a:cxn ang="0">
                  <a:pos x="7" y="152"/>
                </a:cxn>
              </a:cxnLst>
              <a:rect l="0" t="0" r="r" b="b"/>
              <a:pathLst>
                <a:path w="370" h="257">
                  <a:moveTo>
                    <a:pt x="7" y="152"/>
                  </a:moveTo>
                  <a:lnTo>
                    <a:pt x="0" y="184"/>
                  </a:lnTo>
                  <a:lnTo>
                    <a:pt x="37" y="224"/>
                  </a:lnTo>
                  <a:lnTo>
                    <a:pt x="15" y="232"/>
                  </a:lnTo>
                  <a:lnTo>
                    <a:pt x="15" y="248"/>
                  </a:lnTo>
                  <a:lnTo>
                    <a:pt x="22" y="256"/>
                  </a:lnTo>
                  <a:lnTo>
                    <a:pt x="133" y="200"/>
                  </a:lnTo>
                  <a:lnTo>
                    <a:pt x="162" y="224"/>
                  </a:lnTo>
                  <a:lnTo>
                    <a:pt x="207" y="216"/>
                  </a:lnTo>
                  <a:lnTo>
                    <a:pt x="229" y="256"/>
                  </a:lnTo>
                  <a:lnTo>
                    <a:pt x="325" y="256"/>
                  </a:lnTo>
                  <a:lnTo>
                    <a:pt x="369" y="216"/>
                  </a:lnTo>
                  <a:lnTo>
                    <a:pt x="347" y="168"/>
                  </a:lnTo>
                  <a:lnTo>
                    <a:pt x="369" y="112"/>
                  </a:lnTo>
                  <a:lnTo>
                    <a:pt x="369" y="80"/>
                  </a:lnTo>
                  <a:lnTo>
                    <a:pt x="369" y="40"/>
                  </a:lnTo>
                  <a:lnTo>
                    <a:pt x="354" y="32"/>
                  </a:lnTo>
                  <a:lnTo>
                    <a:pt x="317" y="24"/>
                  </a:lnTo>
                  <a:lnTo>
                    <a:pt x="295" y="0"/>
                  </a:lnTo>
                  <a:lnTo>
                    <a:pt x="280" y="0"/>
                  </a:lnTo>
                  <a:lnTo>
                    <a:pt x="273" y="8"/>
                  </a:lnTo>
                  <a:lnTo>
                    <a:pt x="236" y="24"/>
                  </a:lnTo>
                  <a:lnTo>
                    <a:pt x="199" y="64"/>
                  </a:lnTo>
                  <a:lnTo>
                    <a:pt x="177" y="112"/>
                  </a:lnTo>
                  <a:lnTo>
                    <a:pt x="155" y="120"/>
                  </a:lnTo>
                  <a:lnTo>
                    <a:pt x="140" y="144"/>
                  </a:lnTo>
                  <a:lnTo>
                    <a:pt x="74" y="128"/>
                  </a:lnTo>
                  <a:lnTo>
                    <a:pt x="59" y="112"/>
                  </a:lnTo>
                  <a:lnTo>
                    <a:pt x="44" y="120"/>
                  </a:lnTo>
                  <a:lnTo>
                    <a:pt x="30" y="152"/>
                  </a:lnTo>
                  <a:lnTo>
                    <a:pt x="7" y="152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21" name="Freeform 146"/>
            <p:cNvSpPr>
              <a:spLocks/>
            </p:cNvSpPr>
            <p:nvPr/>
          </p:nvSpPr>
          <p:spPr bwMode="auto">
            <a:xfrm rot="704206">
              <a:off x="3533775" y="4037013"/>
              <a:ext cx="855662" cy="644525"/>
            </a:xfrm>
            <a:custGeom>
              <a:avLst/>
              <a:gdLst/>
              <a:ahLst/>
              <a:cxnLst>
                <a:cxn ang="0">
                  <a:pos x="303" y="32"/>
                </a:cxn>
                <a:cxn ang="0">
                  <a:pos x="311" y="56"/>
                </a:cxn>
                <a:cxn ang="0">
                  <a:pos x="311" y="88"/>
                </a:cxn>
                <a:cxn ang="0">
                  <a:pos x="362" y="88"/>
                </a:cxn>
                <a:cxn ang="0">
                  <a:pos x="392" y="104"/>
                </a:cxn>
                <a:cxn ang="0">
                  <a:pos x="399" y="136"/>
                </a:cxn>
                <a:cxn ang="0">
                  <a:pos x="436" y="136"/>
                </a:cxn>
                <a:cxn ang="0">
                  <a:pos x="436" y="152"/>
                </a:cxn>
                <a:cxn ang="0">
                  <a:pos x="414" y="168"/>
                </a:cxn>
                <a:cxn ang="0">
                  <a:pos x="399" y="200"/>
                </a:cxn>
                <a:cxn ang="0">
                  <a:pos x="444" y="224"/>
                </a:cxn>
                <a:cxn ang="0">
                  <a:pos x="451" y="248"/>
                </a:cxn>
                <a:cxn ang="0">
                  <a:pos x="421" y="272"/>
                </a:cxn>
                <a:cxn ang="0">
                  <a:pos x="421" y="296"/>
                </a:cxn>
                <a:cxn ang="0">
                  <a:pos x="392" y="320"/>
                </a:cxn>
                <a:cxn ang="0">
                  <a:pos x="370" y="304"/>
                </a:cxn>
                <a:cxn ang="0">
                  <a:pos x="340" y="312"/>
                </a:cxn>
                <a:cxn ang="0">
                  <a:pos x="318" y="336"/>
                </a:cxn>
                <a:cxn ang="0">
                  <a:pos x="281" y="336"/>
                </a:cxn>
                <a:cxn ang="0">
                  <a:pos x="244" y="360"/>
                </a:cxn>
                <a:cxn ang="0">
                  <a:pos x="229" y="328"/>
                </a:cxn>
                <a:cxn ang="0">
                  <a:pos x="251" y="320"/>
                </a:cxn>
                <a:cxn ang="0">
                  <a:pos x="222" y="304"/>
                </a:cxn>
                <a:cxn ang="0">
                  <a:pos x="200" y="312"/>
                </a:cxn>
                <a:cxn ang="0">
                  <a:pos x="177" y="296"/>
                </a:cxn>
                <a:cxn ang="0">
                  <a:pos x="155" y="296"/>
                </a:cxn>
                <a:cxn ang="0">
                  <a:pos x="104" y="248"/>
                </a:cxn>
                <a:cxn ang="0">
                  <a:pos x="44" y="232"/>
                </a:cxn>
                <a:cxn ang="0">
                  <a:pos x="15" y="232"/>
                </a:cxn>
                <a:cxn ang="0">
                  <a:pos x="7" y="184"/>
                </a:cxn>
                <a:cxn ang="0">
                  <a:pos x="0" y="128"/>
                </a:cxn>
                <a:cxn ang="0">
                  <a:pos x="30" y="88"/>
                </a:cxn>
                <a:cxn ang="0">
                  <a:pos x="37" y="72"/>
                </a:cxn>
                <a:cxn ang="0">
                  <a:pos x="74" y="64"/>
                </a:cxn>
                <a:cxn ang="0">
                  <a:pos x="67" y="40"/>
                </a:cxn>
                <a:cxn ang="0">
                  <a:pos x="89" y="0"/>
                </a:cxn>
                <a:cxn ang="0">
                  <a:pos x="140" y="0"/>
                </a:cxn>
                <a:cxn ang="0">
                  <a:pos x="163" y="16"/>
                </a:cxn>
                <a:cxn ang="0">
                  <a:pos x="192" y="16"/>
                </a:cxn>
                <a:cxn ang="0">
                  <a:pos x="207" y="24"/>
                </a:cxn>
                <a:cxn ang="0">
                  <a:pos x="237" y="40"/>
                </a:cxn>
                <a:cxn ang="0">
                  <a:pos x="259" y="16"/>
                </a:cxn>
                <a:cxn ang="0">
                  <a:pos x="274" y="8"/>
                </a:cxn>
                <a:cxn ang="0">
                  <a:pos x="303" y="32"/>
                </a:cxn>
              </a:cxnLst>
              <a:rect l="0" t="0" r="r" b="b"/>
              <a:pathLst>
                <a:path w="452" h="361">
                  <a:moveTo>
                    <a:pt x="303" y="32"/>
                  </a:moveTo>
                  <a:lnTo>
                    <a:pt x="311" y="56"/>
                  </a:lnTo>
                  <a:lnTo>
                    <a:pt x="311" y="88"/>
                  </a:lnTo>
                  <a:lnTo>
                    <a:pt x="362" y="88"/>
                  </a:lnTo>
                  <a:lnTo>
                    <a:pt x="392" y="104"/>
                  </a:lnTo>
                  <a:lnTo>
                    <a:pt x="399" y="136"/>
                  </a:lnTo>
                  <a:lnTo>
                    <a:pt x="436" y="136"/>
                  </a:lnTo>
                  <a:lnTo>
                    <a:pt x="436" y="152"/>
                  </a:lnTo>
                  <a:lnTo>
                    <a:pt x="414" y="168"/>
                  </a:lnTo>
                  <a:lnTo>
                    <a:pt x="399" y="200"/>
                  </a:lnTo>
                  <a:lnTo>
                    <a:pt x="444" y="224"/>
                  </a:lnTo>
                  <a:lnTo>
                    <a:pt x="451" y="248"/>
                  </a:lnTo>
                  <a:lnTo>
                    <a:pt x="421" y="272"/>
                  </a:lnTo>
                  <a:lnTo>
                    <a:pt x="421" y="296"/>
                  </a:lnTo>
                  <a:lnTo>
                    <a:pt x="392" y="320"/>
                  </a:lnTo>
                  <a:lnTo>
                    <a:pt x="370" y="304"/>
                  </a:lnTo>
                  <a:lnTo>
                    <a:pt x="340" y="312"/>
                  </a:lnTo>
                  <a:lnTo>
                    <a:pt x="318" y="336"/>
                  </a:lnTo>
                  <a:lnTo>
                    <a:pt x="281" y="336"/>
                  </a:lnTo>
                  <a:lnTo>
                    <a:pt x="244" y="360"/>
                  </a:lnTo>
                  <a:lnTo>
                    <a:pt x="229" y="328"/>
                  </a:lnTo>
                  <a:lnTo>
                    <a:pt x="251" y="320"/>
                  </a:lnTo>
                  <a:lnTo>
                    <a:pt x="222" y="304"/>
                  </a:lnTo>
                  <a:lnTo>
                    <a:pt x="200" y="312"/>
                  </a:lnTo>
                  <a:lnTo>
                    <a:pt x="177" y="296"/>
                  </a:lnTo>
                  <a:lnTo>
                    <a:pt x="155" y="296"/>
                  </a:lnTo>
                  <a:lnTo>
                    <a:pt x="104" y="248"/>
                  </a:lnTo>
                  <a:lnTo>
                    <a:pt x="44" y="232"/>
                  </a:lnTo>
                  <a:lnTo>
                    <a:pt x="15" y="232"/>
                  </a:lnTo>
                  <a:lnTo>
                    <a:pt x="7" y="184"/>
                  </a:lnTo>
                  <a:lnTo>
                    <a:pt x="0" y="128"/>
                  </a:lnTo>
                  <a:lnTo>
                    <a:pt x="30" y="88"/>
                  </a:lnTo>
                  <a:lnTo>
                    <a:pt x="37" y="72"/>
                  </a:lnTo>
                  <a:lnTo>
                    <a:pt x="74" y="64"/>
                  </a:lnTo>
                  <a:lnTo>
                    <a:pt x="67" y="40"/>
                  </a:lnTo>
                  <a:lnTo>
                    <a:pt x="89" y="0"/>
                  </a:lnTo>
                  <a:lnTo>
                    <a:pt x="140" y="0"/>
                  </a:lnTo>
                  <a:lnTo>
                    <a:pt x="163" y="16"/>
                  </a:lnTo>
                  <a:lnTo>
                    <a:pt x="192" y="16"/>
                  </a:lnTo>
                  <a:lnTo>
                    <a:pt x="207" y="24"/>
                  </a:lnTo>
                  <a:lnTo>
                    <a:pt x="237" y="40"/>
                  </a:lnTo>
                  <a:lnTo>
                    <a:pt x="259" y="16"/>
                  </a:lnTo>
                  <a:lnTo>
                    <a:pt x="274" y="8"/>
                  </a:lnTo>
                  <a:lnTo>
                    <a:pt x="303" y="32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22" name="Freeform 154"/>
            <p:cNvSpPr>
              <a:spLocks/>
            </p:cNvSpPr>
            <p:nvPr/>
          </p:nvSpPr>
          <p:spPr bwMode="auto">
            <a:xfrm rot="704206">
              <a:off x="3402013" y="4408488"/>
              <a:ext cx="628650" cy="471488"/>
            </a:xfrm>
            <a:custGeom>
              <a:avLst/>
              <a:gdLst/>
              <a:ahLst/>
              <a:cxnLst>
                <a:cxn ang="0">
                  <a:pos x="66" y="240"/>
                </a:cxn>
                <a:cxn ang="0">
                  <a:pos x="22" y="200"/>
                </a:cxn>
                <a:cxn ang="0">
                  <a:pos x="52" y="184"/>
                </a:cxn>
                <a:cxn ang="0">
                  <a:pos x="7" y="176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15" y="144"/>
                </a:cxn>
                <a:cxn ang="0">
                  <a:pos x="0" y="112"/>
                </a:cxn>
                <a:cxn ang="0">
                  <a:pos x="0" y="80"/>
                </a:cxn>
                <a:cxn ang="0">
                  <a:pos x="52" y="56"/>
                </a:cxn>
                <a:cxn ang="0">
                  <a:pos x="44" y="32"/>
                </a:cxn>
                <a:cxn ang="0">
                  <a:pos x="52" y="8"/>
                </a:cxn>
                <a:cxn ang="0">
                  <a:pos x="52" y="0"/>
                </a:cxn>
                <a:cxn ang="0">
                  <a:pos x="81" y="0"/>
                </a:cxn>
                <a:cxn ang="0">
                  <a:pos x="140" y="16"/>
                </a:cxn>
                <a:cxn ang="0">
                  <a:pos x="191" y="64"/>
                </a:cxn>
                <a:cxn ang="0">
                  <a:pos x="213" y="64"/>
                </a:cxn>
                <a:cxn ang="0">
                  <a:pos x="235" y="80"/>
                </a:cxn>
                <a:cxn ang="0">
                  <a:pos x="258" y="72"/>
                </a:cxn>
                <a:cxn ang="0">
                  <a:pos x="287" y="88"/>
                </a:cxn>
                <a:cxn ang="0">
                  <a:pos x="265" y="96"/>
                </a:cxn>
                <a:cxn ang="0">
                  <a:pos x="280" y="128"/>
                </a:cxn>
                <a:cxn ang="0">
                  <a:pos x="316" y="104"/>
                </a:cxn>
                <a:cxn ang="0">
                  <a:pos x="331" y="128"/>
                </a:cxn>
                <a:cxn ang="0">
                  <a:pos x="331" y="208"/>
                </a:cxn>
                <a:cxn ang="0">
                  <a:pos x="316" y="224"/>
                </a:cxn>
                <a:cxn ang="0">
                  <a:pos x="309" y="240"/>
                </a:cxn>
                <a:cxn ang="0">
                  <a:pos x="265" y="240"/>
                </a:cxn>
                <a:cxn ang="0">
                  <a:pos x="235" y="264"/>
                </a:cxn>
                <a:cxn ang="0">
                  <a:pos x="213" y="248"/>
                </a:cxn>
                <a:cxn ang="0">
                  <a:pos x="206" y="224"/>
                </a:cxn>
                <a:cxn ang="0">
                  <a:pos x="177" y="208"/>
                </a:cxn>
                <a:cxn ang="0">
                  <a:pos x="110" y="240"/>
                </a:cxn>
                <a:cxn ang="0">
                  <a:pos x="88" y="232"/>
                </a:cxn>
                <a:cxn ang="0">
                  <a:pos x="66" y="240"/>
                </a:cxn>
              </a:cxnLst>
              <a:rect l="0" t="0" r="r" b="b"/>
              <a:pathLst>
                <a:path w="332" h="265">
                  <a:moveTo>
                    <a:pt x="66" y="240"/>
                  </a:moveTo>
                  <a:lnTo>
                    <a:pt x="22" y="200"/>
                  </a:lnTo>
                  <a:lnTo>
                    <a:pt x="52" y="184"/>
                  </a:lnTo>
                  <a:lnTo>
                    <a:pt x="7" y="176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15" y="144"/>
                  </a:lnTo>
                  <a:lnTo>
                    <a:pt x="0" y="112"/>
                  </a:lnTo>
                  <a:lnTo>
                    <a:pt x="0" y="80"/>
                  </a:lnTo>
                  <a:lnTo>
                    <a:pt x="52" y="56"/>
                  </a:lnTo>
                  <a:lnTo>
                    <a:pt x="44" y="32"/>
                  </a:lnTo>
                  <a:lnTo>
                    <a:pt x="52" y="8"/>
                  </a:lnTo>
                  <a:lnTo>
                    <a:pt x="52" y="0"/>
                  </a:lnTo>
                  <a:lnTo>
                    <a:pt x="81" y="0"/>
                  </a:lnTo>
                  <a:lnTo>
                    <a:pt x="140" y="16"/>
                  </a:lnTo>
                  <a:lnTo>
                    <a:pt x="191" y="64"/>
                  </a:lnTo>
                  <a:lnTo>
                    <a:pt x="213" y="64"/>
                  </a:lnTo>
                  <a:lnTo>
                    <a:pt x="235" y="80"/>
                  </a:lnTo>
                  <a:lnTo>
                    <a:pt x="258" y="72"/>
                  </a:lnTo>
                  <a:lnTo>
                    <a:pt x="287" y="88"/>
                  </a:lnTo>
                  <a:lnTo>
                    <a:pt x="265" y="96"/>
                  </a:lnTo>
                  <a:lnTo>
                    <a:pt x="280" y="128"/>
                  </a:lnTo>
                  <a:lnTo>
                    <a:pt x="316" y="104"/>
                  </a:lnTo>
                  <a:lnTo>
                    <a:pt x="331" y="128"/>
                  </a:lnTo>
                  <a:lnTo>
                    <a:pt x="331" y="208"/>
                  </a:lnTo>
                  <a:lnTo>
                    <a:pt x="316" y="224"/>
                  </a:lnTo>
                  <a:lnTo>
                    <a:pt x="309" y="240"/>
                  </a:lnTo>
                  <a:lnTo>
                    <a:pt x="265" y="240"/>
                  </a:lnTo>
                  <a:lnTo>
                    <a:pt x="235" y="264"/>
                  </a:lnTo>
                  <a:lnTo>
                    <a:pt x="213" y="248"/>
                  </a:lnTo>
                  <a:lnTo>
                    <a:pt x="206" y="224"/>
                  </a:lnTo>
                  <a:lnTo>
                    <a:pt x="177" y="208"/>
                  </a:lnTo>
                  <a:lnTo>
                    <a:pt x="110" y="240"/>
                  </a:lnTo>
                  <a:lnTo>
                    <a:pt x="88" y="232"/>
                  </a:lnTo>
                  <a:lnTo>
                    <a:pt x="66" y="24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23" name="Freeform 155"/>
            <p:cNvSpPr>
              <a:spLocks/>
            </p:cNvSpPr>
            <p:nvPr/>
          </p:nvSpPr>
          <p:spPr bwMode="auto">
            <a:xfrm rot="704206">
              <a:off x="3429000" y="4816475"/>
              <a:ext cx="827087" cy="644525"/>
            </a:xfrm>
            <a:custGeom>
              <a:avLst/>
              <a:gdLst/>
              <a:ahLst/>
              <a:cxnLst>
                <a:cxn ang="0">
                  <a:pos x="214" y="264"/>
                </a:cxn>
                <a:cxn ang="0">
                  <a:pos x="200" y="232"/>
                </a:cxn>
                <a:cxn ang="0">
                  <a:pos x="177" y="232"/>
                </a:cxn>
                <a:cxn ang="0">
                  <a:pos x="118" y="232"/>
                </a:cxn>
                <a:cxn ang="0">
                  <a:pos x="103" y="200"/>
                </a:cxn>
                <a:cxn ang="0">
                  <a:pos x="89" y="192"/>
                </a:cxn>
                <a:cxn ang="0">
                  <a:pos x="74" y="208"/>
                </a:cxn>
                <a:cxn ang="0">
                  <a:pos x="52" y="208"/>
                </a:cxn>
                <a:cxn ang="0">
                  <a:pos x="0" y="32"/>
                </a:cxn>
                <a:cxn ang="0">
                  <a:pos x="22" y="24"/>
                </a:cxn>
                <a:cxn ang="0">
                  <a:pos x="44" y="32"/>
                </a:cxn>
                <a:cxn ang="0">
                  <a:pos x="111" y="0"/>
                </a:cxn>
                <a:cxn ang="0">
                  <a:pos x="140" y="16"/>
                </a:cxn>
                <a:cxn ang="0">
                  <a:pos x="148" y="40"/>
                </a:cxn>
                <a:cxn ang="0">
                  <a:pos x="170" y="56"/>
                </a:cxn>
                <a:cxn ang="0">
                  <a:pos x="200" y="32"/>
                </a:cxn>
                <a:cxn ang="0">
                  <a:pos x="244" y="32"/>
                </a:cxn>
                <a:cxn ang="0">
                  <a:pos x="251" y="16"/>
                </a:cxn>
                <a:cxn ang="0">
                  <a:pos x="266" y="0"/>
                </a:cxn>
                <a:cxn ang="0">
                  <a:pos x="273" y="0"/>
                </a:cxn>
                <a:cxn ang="0">
                  <a:pos x="288" y="32"/>
                </a:cxn>
                <a:cxn ang="0">
                  <a:pos x="325" y="64"/>
                </a:cxn>
                <a:cxn ang="0">
                  <a:pos x="325" y="96"/>
                </a:cxn>
                <a:cxn ang="0">
                  <a:pos x="340" y="120"/>
                </a:cxn>
                <a:cxn ang="0">
                  <a:pos x="340" y="128"/>
                </a:cxn>
                <a:cxn ang="0">
                  <a:pos x="392" y="144"/>
                </a:cxn>
                <a:cxn ang="0">
                  <a:pos x="355" y="192"/>
                </a:cxn>
                <a:cxn ang="0">
                  <a:pos x="384" y="224"/>
                </a:cxn>
                <a:cxn ang="0">
                  <a:pos x="392" y="200"/>
                </a:cxn>
                <a:cxn ang="0">
                  <a:pos x="407" y="200"/>
                </a:cxn>
                <a:cxn ang="0">
                  <a:pos x="399" y="232"/>
                </a:cxn>
                <a:cxn ang="0">
                  <a:pos x="436" y="272"/>
                </a:cxn>
                <a:cxn ang="0">
                  <a:pos x="414" y="280"/>
                </a:cxn>
                <a:cxn ang="0">
                  <a:pos x="414" y="296"/>
                </a:cxn>
                <a:cxn ang="0">
                  <a:pos x="421" y="304"/>
                </a:cxn>
                <a:cxn ang="0">
                  <a:pos x="414" y="336"/>
                </a:cxn>
                <a:cxn ang="0">
                  <a:pos x="370" y="336"/>
                </a:cxn>
                <a:cxn ang="0">
                  <a:pos x="333" y="360"/>
                </a:cxn>
                <a:cxn ang="0">
                  <a:pos x="318" y="344"/>
                </a:cxn>
                <a:cxn ang="0">
                  <a:pos x="303" y="320"/>
                </a:cxn>
                <a:cxn ang="0">
                  <a:pos x="281" y="336"/>
                </a:cxn>
                <a:cxn ang="0">
                  <a:pos x="251" y="312"/>
                </a:cxn>
                <a:cxn ang="0">
                  <a:pos x="244" y="288"/>
                </a:cxn>
                <a:cxn ang="0">
                  <a:pos x="229" y="280"/>
                </a:cxn>
                <a:cxn ang="0">
                  <a:pos x="214" y="264"/>
                </a:cxn>
              </a:cxnLst>
              <a:rect l="0" t="0" r="r" b="b"/>
              <a:pathLst>
                <a:path w="437" h="361">
                  <a:moveTo>
                    <a:pt x="214" y="264"/>
                  </a:moveTo>
                  <a:lnTo>
                    <a:pt x="200" y="232"/>
                  </a:lnTo>
                  <a:lnTo>
                    <a:pt x="177" y="232"/>
                  </a:lnTo>
                  <a:lnTo>
                    <a:pt x="118" y="232"/>
                  </a:lnTo>
                  <a:lnTo>
                    <a:pt x="103" y="200"/>
                  </a:lnTo>
                  <a:lnTo>
                    <a:pt x="89" y="192"/>
                  </a:lnTo>
                  <a:lnTo>
                    <a:pt x="74" y="208"/>
                  </a:lnTo>
                  <a:lnTo>
                    <a:pt x="52" y="208"/>
                  </a:lnTo>
                  <a:lnTo>
                    <a:pt x="0" y="32"/>
                  </a:lnTo>
                  <a:lnTo>
                    <a:pt x="22" y="24"/>
                  </a:lnTo>
                  <a:lnTo>
                    <a:pt x="44" y="32"/>
                  </a:lnTo>
                  <a:lnTo>
                    <a:pt x="111" y="0"/>
                  </a:lnTo>
                  <a:lnTo>
                    <a:pt x="140" y="16"/>
                  </a:lnTo>
                  <a:lnTo>
                    <a:pt x="148" y="40"/>
                  </a:lnTo>
                  <a:lnTo>
                    <a:pt x="170" y="56"/>
                  </a:lnTo>
                  <a:lnTo>
                    <a:pt x="200" y="32"/>
                  </a:lnTo>
                  <a:lnTo>
                    <a:pt x="244" y="32"/>
                  </a:lnTo>
                  <a:lnTo>
                    <a:pt x="251" y="16"/>
                  </a:lnTo>
                  <a:lnTo>
                    <a:pt x="266" y="0"/>
                  </a:lnTo>
                  <a:lnTo>
                    <a:pt x="273" y="0"/>
                  </a:lnTo>
                  <a:lnTo>
                    <a:pt x="288" y="32"/>
                  </a:lnTo>
                  <a:lnTo>
                    <a:pt x="325" y="64"/>
                  </a:lnTo>
                  <a:lnTo>
                    <a:pt x="325" y="96"/>
                  </a:lnTo>
                  <a:lnTo>
                    <a:pt x="340" y="120"/>
                  </a:lnTo>
                  <a:lnTo>
                    <a:pt x="340" y="128"/>
                  </a:lnTo>
                  <a:lnTo>
                    <a:pt x="392" y="144"/>
                  </a:lnTo>
                  <a:lnTo>
                    <a:pt x="355" y="192"/>
                  </a:lnTo>
                  <a:lnTo>
                    <a:pt x="384" y="224"/>
                  </a:lnTo>
                  <a:lnTo>
                    <a:pt x="392" y="200"/>
                  </a:lnTo>
                  <a:lnTo>
                    <a:pt x="407" y="200"/>
                  </a:lnTo>
                  <a:lnTo>
                    <a:pt x="399" y="232"/>
                  </a:lnTo>
                  <a:lnTo>
                    <a:pt x="436" y="272"/>
                  </a:lnTo>
                  <a:lnTo>
                    <a:pt x="414" y="280"/>
                  </a:lnTo>
                  <a:lnTo>
                    <a:pt x="414" y="296"/>
                  </a:lnTo>
                  <a:lnTo>
                    <a:pt x="421" y="304"/>
                  </a:lnTo>
                  <a:lnTo>
                    <a:pt x="414" y="336"/>
                  </a:lnTo>
                  <a:lnTo>
                    <a:pt x="370" y="336"/>
                  </a:lnTo>
                  <a:lnTo>
                    <a:pt x="333" y="360"/>
                  </a:lnTo>
                  <a:lnTo>
                    <a:pt x="318" y="344"/>
                  </a:lnTo>
                  <a:lnTo>
                    <a:pt x="303" y="320"/>
                  </a:lnTo>
                  <a:lnTo>
                    <a:pt x="281" y="336"/>
                  </a:lnTo>
                  <a:lnTo>
                    <a:pt x="251" y="312"/>
                  </a:lnTo>
                  <a:lnTo>
                    <a:pt x="244" y="288"/>
                  </a:lnTo>
                  <a:lnTo>
                    <a:pt x="229" y="280"/>
                  </a:lnTo>
                  <a:lnTo>
                    <a:pt x="214" y="26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24" name="Freeform 156"/>
            <p:cNvSpPr>
              <a:spLocks/>
            </p:cNvSpPr>
            <p:nvPr/>
          </p:nvSpPr>
          <p:spPr bwMode="auto">
            <a:xfrm rot="704206">
              <a:off x="3825875" y="5067300"/>
              <a:ext cx="239712" cy="244475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18" y="8"/>
                </a:cxn>
                <a:cxn ang="0">
                  <a:pos x="103" y="8"/>
                </a:cxn>
                <a:cxn ang="0">
                  <a:pos x="88" y="40"/>
                </a:cxn>
                <a:cxn ang="0">
                  <a:pos x="52" y="72"/>
                </a:cxn>
                <a:cxn ang="0">
                  <a:pos x="15" y="80"/>
                </a:cxn>
                <a:cxn ang="0">
                  <a:pos x="7" y="96"/>
                </a:cxn>
                <a:cxn ang="0">
                  <a:pos x="22" y="112"/>
                </a:cxn>
                <a:cxn ang="0">
                  <a:pos x="0" y="136"/>
                </a:cxn>
              </a:cxnLst>
              <a:rect l="0" t="0" r="r" b="b"/>
              <a:pathLst>
                <a:path w="126" h="137">
                  <a:moveTo>
                    <a:pt x="125" y="0"/>
                  </a:moveTo>
                  <a:lnTo>
                    <a:pt x="118" y="8"/>
                  </a:lnTo>
                  <a:lnTo>
                    <a:pt x="103" y="8"/>
                  </a:lnTo>
                  <a:lnTo>
                    <a:pt x="88" y="40"/>
                  </a:lnTo>
                  <a:lnTo>
                    <a:pt x="52" y="72"/>
                  </a:lnTo>
                  <a:lnTo>
                    <a:pt x="15" y="80"/>
                  </a:lnTo>
                  <a:lnTo>
                    <a:pt x="7" y="96"/>
                  </a:lnTo>
                  <a:lnTo>
                    <a:pt x="22" y="112"/>
                  </a:lnTo>
                  <a:lnTo>
                    <a:pt x="0" y="136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25" name="Freeform 157"/>
            <p:cNvSpPr>
              <a:spLocks/>
            </p:cNvSpPr>
            <p:nvPr/>
          </p:nvSpPr>
          <p:spPr bwMode="auto">
            <a:xfrm rot="704206">
              <a:off x="3136900" y="4084638"/>
              <a:ext cx="409575" cy="614363"/>
            </a:xfrm>
            <a:custGeom>
              <a:avLst/>
              <a:gdLst/>
              <a:ahLst/>
              <a:cxnLst>
                <a:cxn ang="0">
                  <a:pos x="215" y="136"/>
                </a:cxn>
                <a:cxn ang="0">
                  <a:pos x="215" y="144"/>
                </a:cxn>
                <a:cxn ang="0">
                  <a:pos x="208" y="168"/>
                </a:cxn>
                <a:cxn ang="0">
                  <a:pos x="215" y="192"/>
                </a:cxn>
                <a:cxn ang="0">
                  <a:pos x="163" y="216"/>
                </a:cxn>
                <a:cxn ang="0">
                  <a:pos x="163" y="248"/>
                </a:cxn>
                <a:cxn ang="0">
                  <a:pos x="178" y="280"/>
                </a:cxn>
                <a:cxn ang="0">
                  <a:pos x="163" y="296"/>
                </a:cxn>
                <a:cxn ang="0">
                  <a:pos x="163" y="312"/>
                </a:cxn>
                <a:cxn ang="0">
                  <a:pos x="104" y="344"/>
                </a:cxn>
                <a:cxn ang="0">
                  <a:pos x="82" y="336"/>
                </a:cxn>
                <a:cxn ang="0">
                  <a:pos x="82" y="312"/>
                </a:cxn>
                <a:cxn ang="0">
                  <a:pos x="104" y="312"/>
                </a:cxn>
                <a:cxn ang="0">
                  <a:pos x="37" y="264"/>
                </a:cxn>
                <a:cxn ang="0">
                  <a:pos x="0" y="272"/>
                </a:cxn>
                <a:cxn ang="0">
                  <a:pos x="22" y="240"/>
                </a:cxn>
                <a:cxn ang="0">
                  <a:pos x="15" y="200"/>
                </a:cxn>
                <a:cxn ang="0">
                  <a:pos x="7" y="192"/>
                </a:cxn>
                <a:cxn ang="0">
                  <a:pos x="15" y="160"/>
                </a:cxn>
                <a:cxn ang="0">
                  <a:pos x="37" y="152"/>
                </a:cxn>
                <a:cxn ang="0">
                  <a:pos x="37" y="128"/>
                </a:cxn>
                <a:cxn ang="0">
                  <a:pos x="67" y="120"/>
                </a:cxn>
                <a:cxn ang="0">
                  <a:pos x="67" y="88"/>
                </a:cxn>
                <a:cxn ang="0">
                  <a:pos x="44" y="64"/>
                </a:cxn>
                <a:cxn ang="0">
                  <a:pos x="44" y="24"/>
                </a:cxn>
                <a:cxn ang="0">
                  <a:pos x="74" y="0"/>
                </a:cxn>
                <a:cxn ang="0">
                  <a:pos x="82" y="8"/>
                </a:cxn>
                <a:cxn ang="0">
                  <a:pos x="82" y="40"/>
                </a:cxn>
                <a:cxn ang="0">
                  <a:pos x="126" y="56"/>
                </a:cxn>
                <a:cxn ang="0">
                  <a:pos x="141" y="40"/>
                </a:cxn>
                <a:cxn ang="0">
                  <a:pos x="163" y="56"/>
                </a:cxn>
                <a:cxn ang="0">
                  <a:pos x="200" y="24"/>
                </a:cxn>
                <a:cxn ang="0">
                  <a:pos x="200" y="32"/>
                </a:cxn>
                <a:cxn ang="0">
                  <a:pos x="208" y="88"/>
                </a:cxn>
                <a:cxn ang="0">
                  <a:pos x="215" y="136"/>
                </a:cxn>
              </a:cxnLst>
              <a:rect l="0" t="0" r="r" b="b"/>
              <a:pathLst>
                <a:path w="216" h="345">
                  <a:moveTo>
                    <a:pt x="215" y="136"/>
                  </a:moveTo>
                  <a:lnTo>
                    <a:pt x="215" y="144"/>
                  </a:lnTo>
                  <a:lnTo>
                    <a:pt x="208" y="168"/>
                  </a:lnTo>
                  <a:lnTo>
                    <a:pt x="215" y="192"/>
                  </a:lnTo>
                  <a:lnTo>
                    <a:pt x="163" y="216"/>
                  </a:lnTo>
                  <a:lnTo>
                    <a:pt x="163" y="248"/>
                  </a:lnTo>
                  <a:lnTo>
                    <a:pt x="178" y="280"/>
                  </a:lnTo>
                  <a:lnTo>
                    <a:pt x="163" y="296"/>
                  </a:lnTo>
                  <a:lnTo>
                    <a:pt x="163" y="312"/>
                  </a:lnTo>
                  <a:lnTo>
                    <a:pt x="104" y="344"/>
                  </a:lnTo>
                  <a:lnTo>
                    <a:pt x="82" y="336"/>
                  </a:lnTo>
                  <a:lnTo>
                    <a:pt x="82" y="312"/>
                  </a:lnTo>
                  <a:lnTo>
                    <a:pt x="104" y="312"/>
                  </a:lnTo>
                  <a:lnTo>
                    <a:pt x="37" y="264"/>
                  </a:lnTo>
                  <a:lnTo>
                    <a:pt x="0" y="272"/>
                  </a:lnTo>
                  <a:lnTo>
                    <a:pt x="22" y="240"/>
                  </a:lnTo>
                  <a:lnTo>
                    <a:pt x="15" y="200"/>
                  </a:lnTo>
                  <a:lnTo>
                    <a:pt x="7" y="192"/>
                  </a:lnTo>
                  <a:lnTo>
                    <a:pt x="15" y="160"/>
                  </a:lnTo>
                  <a:lnTo>
                    <a:pt x="37" y="152"/>
                  </a:lnTo>
                  <a:lnTo>
                    <a:pt x="37" y="128"/>
                  </a:lnTo>
                  <a:lnTo>
                    <a:pt x="67" y="120"/>
                  </a:lnTo>
                  <a:lnTo>
                    <a:pt x="67" y="88"/>
                  </a:lnTo>
                  <a:lnTo>
                    <a:pt x="44" y="64"/>
                  </a:lnTo>
                  <a:lnTo>
                    <a:pt x="44" y="24"/>
                  </a:lnTo>
                  <a:lnTo>
                    <a:pt x="74" y="0"/>
                  </a:lnTo>
                  <a:lnTo>
                    <a:pt x="82" y="8"/>
                  </a:lnTo>
                  <a:lnTo>
                    <a:pt x="82" y="40"/>
                  </a:lnTo>
                  <a:lnTo>
                    <a:pt x="126" y="56"/>
                  </a:lnTo>
                  <a:lnTo>
                    <a:pt x="141" y="40"/>
                  </a:lnTo>
                  <a:lnTo>
                    <a:pt x="163" y="56"/>
                  </a:lnTo>
                  <a:lnTo>
                    <a:pt x="200" y="24"/>
                  </a:lnTo>
                  <a:lnTo>
                    <a:pt x="200" y="32"/>
                  </a:lnTo>
                  <a:lnTo>
                    <a:pt x="208" y="88"/>
                  </a:lnTo>
                  <a:lnTo>
                    <a:pt x="215" y="136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26" name="Freeform 158"/>
            <p:cNvSpPr>
              <a:spLocks/>
            </p:cNvSpPr>
            <p:nvPr/>
          </p:nvSpPr>
          <p:spPr bwMode="auto">
            <a:xfrm rot="704206">
              <a:off x="2398713" y="2660650"/>
              <a:ext cx="1233487" cy="760413"/>
            </a:xfrm>
            <a:custGeom>
              <a:avLst/>
              <a:gdLst/>
              <a:ahLst/>
              <a:cxnLst>
                <a:cxn ang="0">
                  <a:pos x="643" y="64"/>
                </a:cxn>
                <a:cxn ang="0">
                  <a:pos x="643" y="96"/>
                </a:cxn>
                <a:cxn ang="0">
                  <a:pos x="650" y="120"/>
                </a:cxn>
                <a:cxn ang="0">
                  <a:pos x="598" y="160"/>
                </a:cxn>
                <a:cxn ang="0">
                  <a:pos x="561" y="168"/>
                </a:cxn>
                <a:cxn ang="0">
                  <a:pos x="517" y="200"/>
                </a:cxn>
                <a:cxn ang="0">
                  <a:pos x="502" y="208"/>
                </a:cxn>
                <a:cxn ang="0">
                  <a:pos x="488" y="208"/>
                </a:cxn>
                <a:cxn ang="0">
                  <a:pos x="473" y="232"/>
                </a:cxn>
                <a:cxn ang="0">
                  <a:pos x="458" y="232"/>
                </a:cxn>
                <a:cxn ang="0">
                  <a:pos x="436" y="224"/>
                </a:cxn>
                <a:cxn ang="0">
                  <a:pos x="414" y="248"/>
                </a:cxn>
                <a:cxn ang="0">
                  <a:pos x="414" y="280"/>
                </a:cxn>
                <a:cxn ang="0">
                  <a:pos x="384" y="304"/>
                </a:cxn>
                <a:cxn ang="0">
                  <a:pos x="362" y="392"/>
                </a:cxn>
                <a:cxn ang="0">
                  <a:pos x="355" y="400"/>
                </a:cxn>
                <a:cxn ang="0">
                  <a:pos x="325" y="424"/>
                </a:cxn>
                <a:cxn ang="0">
                  <a:pos x="266" y="392"/>
                </a:cxn>
                <a:cxn ang="0">
                  <a:pos x="207" y="392"/>
                </a:cxn>
                <a:cxn ang="0">
                  <a:pos x="163" y="376"/>
                </a:cxn>
                <a:cxn ang="0">
                  <a:pos x="155" y="352"/>
                </a:cxn>
                <a:cxn ang="0">
                  <a:pos x="111" y="352"/>
                </a:cxn>
                <a:cxn ang="0">
                  <a:pos x="118" y="392"/>
                </a:cxn>
                <a:cxn ang="0">
                  <a:pos x="89" y="392"/>
                </a:cxn>
                <a:cxn ang="0">
                  <a:pos x="74" y="384"/>
                </a:cxn>
                <a:cxn ang="0">
                  <a:pos x="37" y="384"/>
                </a:cxn>
                <a:cxn ang="0">
                  <a:pos x="22" y="400"/>
                </a:cxn>
                <a:cxn ang="0">
                  <a:pos x="7" y="400"/>
                </a:cxn>
                <a:cxn ang="0">
                  <a:pos x="0" y="344"/>
                </a:cxn>
                <a:cxn ang="0">
                  <a:pos x="30" y="296"/>
                </a:cxn>
                <a:cxn ang="0">
                  <a:pos x="44" y="280"/>
                </a:cxn>
                <a:cxn ang="0">
                  <a:pos x="81" y="280"/>
                </a:cxn>
                <a:cxn ang="0">
                  <a:pos x="74" y="248"/>
                </a:cxn>
                <a:cxn ang="0">
                  <a:pos x="133" y="208"/>
                </a:cxn>
                <a:cxn ang="0">
                  <a:pos x="103" y="192"/>
                </a:cxn>
                <a:cxn ang="0">
                  <a:pos x="81" y="208"/>
                </a:cxn>
                <a:cxn ang="0">
                  <a:pos x="59" y="184"/>
                </a:cxn>
                <a:cxn ang="0">
                  <a:pos x="81" y="160"/>
                </a:cxn>
                <a:cxn ang="0">
                  <a:pos x="103" y="104"/>
                </a:cxn>
                <a:cxn ang="0">
                  <a:pos x="81" y="72"/>
                </a:cxn>
                <a:cxn ang="0">
                  <a:pos x="89" y="56"/>
                </a:cxn>
                <a:cxn ang="0">
                  <a:pos x="133" y="80"/>
                </a:cxn>
                <a:cxn ang="0">
                  <a:pos x="155" y="112"/>
                </a:cxn>
                <a:cxn ang="0">
                  <a:pos x="185" y="104"/>
                </a:cxn>
                <a:cxn ang="0">
                  <a:pos x="199" y="120"/>
                </a:cxn>
                <a:cxn ang="0">
                  <a:pos x="214" y="104"/>
                </a:cxn>
                <a:cxn ang="0">
                  <a:pos x="214" y="64"/>
                </a:cxn>
                <a:cxn ang="0">
                  <a:pos x="199" y="48"/>
                </a:cxn>
                <a:cxn ang="0">
                  <a:pos x="229" y="16"/>
                </a:cxn>
                <a:cxn ang="0">
                  <a:pos x="303" y="8"/>
                </a:cxn>
                <a:cxn ang="0">
                  <a:pos x="310" y="0"/>
                </a:cxn>
                <a:cxn ang="0">
                  <a:pos x="332" y="8"/>
                </a:cxn>
                <a:cxn ang="0">
                  <a:pos x="421" y="64"/>
                </a:cxn>
                <a:cxn ang="0">
                  <a:pos x="510" y="104"/>
                </a:cxn>
                <a:cxn ang="0">
                  <a:pos x="554" y="104"/>
                </a:cxn>
                <a:cxn ang="0">
                  <a:pos x="569" y="88"/>
                </a:cxn>
                <a:cxn ang="0">
                  <a:pos x="598" y="88"/>
                </a:cxn>
                <a:cxn ang="0">
                  <a:pos x="613" y="72"/>
                </a:cxn>
                <a:cxn ang="0">
                  <a:pos x="643" y="64"/>
                </a:cxn>
              </a:cxnLst>
              <a:rect l="0" t="0" r="r" b="b"/>
              <a:pathLst>
                <a:path w="651" h="425">
                  <a:moveTo>
                    <a:pt x="643" y="64"/>
                  </a:moveTo>
                  <a:lnTo>
                    <a:pt x="643" y="96"/>
                  </a:lnTo>
                  <a:lnTo>
                    <a:pt x="650" y="120"/>
                  </a:lnTo>
                  <a:lnTo>
                    <a:pt x="598" y="160"/>
                  </a:lnTo>
                  <a:lnTo>
                    <a:pt x="561" y="168"/>
                  </a:lnTo>
                  <a:lnTo>
                    <a:pt x="517" y="200"/>
                  </a:lnTo>
                  <a:lnTo>
                    <a:pt x="502" y="208"/>
                  </a:lnTo>
                  <a:lnTo>
                    <a:pt x="488" y="208"/>
                  </a:lnTo>
                  <a:lnTo>
                    <a:pt x="473" y="232"/>
                  </a:lnTo>
                  <a:lnTo>
                    <a:pt x="458" y="232"/>
                  </a:lnTo>
                  <a:lnTo>
                    <a:pt x="436" y="224"/>
                  </a:lnTo>
                  <a:lnTo>
                    <a:pt x="414" y="248"/>
                  </a:lnTo>
                  <a:lnTo>
                    <a:pt x="414" y="280"/>
                  </a:lnTo>
                  <a:lnTo>
                    <a:pt x="384" y="304"/>
                  </a:lnTo>
                  <a:lnTo>
                    <a:pt x="362" y="392"/>
                  </a:lnTo>
                  <a:lnTo>
                    <a:pt x="355" y="400"/>
                  </a:lnTo>
                  <a:lnTo>
                    <a:pt x="325" y="424"/>
                  </a:lnTo>
                  <a:lnTo>
                    <a:pt x="266" y="392"/>
                  </a:lnTo>
                  <a:lnTo>
                    <a:pt x="207" y="392"/>
                  </a:lnTo>
                  <a:lnTo>
                    <a:pt x="163" y="376"/>
                  </a:lnTo>
                  <a:lnTo>
                    <a:pt x="155" y="352"/>
                  </a:lnTo>
                  <a:lnTo>
                    <a:pt x="111" y="352"/>
                  </a:lnTo>
                  <a:lnTo>
                    <a:pt x="118" y="392"/>
                  </a:lnTo>
                  <a:lnTo>
                    <a:pt x="89" y="392"/>
                  </a:lnTo>
                  <a:lnTo>
                    <a:pt x="74" y="384"/>
                  </a:lnTo>
                  <a:lnTo>
                    <a:pt x="37" y="384"/>
                  </a:lnTo>
                  <a:lnTo>
                    <a:pt x="22" y="400"/>
                  </a:lnTo>
                  <a:lnTo>
                    <a:pt x="7" y="400"/>
                  </a:lnTo>
                  <a:lnTo>
                    <a:pt x="0" y="344"/>
                  </a:lnTo>
                  <a:lnTo>
                    <a:pt x="30" y="296"/>
                  </a:lnTo>
                  <a:lnTo>
                    <a:pt x="44" y="280"/>
                  </a:lnTo>
                  <a:lnTo>
                    <a:pt x="81" y="280"/>
                  </a:lnTo>
                  <a:lnTo>
                    <a:pt x="74" y="248"/>
                  </a:lnTo>
                  <a:lnTo>
                    <a:pt x="133" y="208"/>
                  </a:lnTo>
                  <a:lnTo>
                    <a:pt x="103" y="192"/>
                  </a:lnTo>
                  <a:lnTo>
                    <a:pt x="81" y="208"/>
                  </a:lnTo>
                  <a:lnTo>
                    <a:pt x="59" y="184"/>
                  </a:lnTo>
                  <a:lnTo>
                    <a:pt x="81" y="160"/>
                  </a:lnTo>
                  <a:lnTo>
                    <a:pt x="103" y="104"/>
                  </a:lnTo>
                  <a:lnTo>
                    <a:pt x="81" y="72"/>
                  </a:lnTo>
                  <a:lnTo>
                    <a:pt x="89" y="56"/>
                  </a:lnTo>
                  <a:lnTo>
                    <a:pt x="133" y="80"/>
                  </a:lnTo>
                  <a:lnTo>
                    <a:pt x="155" y="112"/>
                  </a:lnTo>
                  <a:lnTo>
                    <a:pt x="185" y="104"/>
                  </a:lnTo>
                  <a:lnTo>
                    <a:pt x="199" y="120"/>
                  </a:lnTo>
                  <a:lnTo>
                    <a:pt x="214" y="104"/>
                  </a:lnTo>
                  <a:lnTo>
                    <a:pt x="214" y="64"/>
                  </a:lnTo>
                  <a:lnTo>
                    <a:pt x="199" y="48"/>
                  </a:lnTo>
                  <a:lnTo>
                    <a:pt x="229" y="16"/>
                  </a:lnTo>
                  <a:lnTo>
                    <a:pt x="303" y="8"/>
                  </a:lnTo>
                  <a:lnTo>
                    <a:pt x="310" y="0"/>
                  </a:lnTo>
                  <a:lnTo>
                    <a:pt x="332" y="8"/>
                  </a:lnTo>
                  <a:lnTo>
                    <a:pt x="421" y="64"/>
                  </a:lnTo>
                  <a:lnTo>
                    <a:pt x="510" y="104"/>
                  </a:lnTo>
                  <a:lnTo>
                    <a:pt x="554" y="104"/>
                  </a:lnTo>
                  <a:lnTo>
                    <a:pt x="569" y="88"/>
                  </a:lnTo>
                  <a:lnTo>
                    <a:pt x="598" y="88"/>
                  </a:lnTo>
                  <a:lnTo>
                    <a:pt x="613" y="72"/>
                  </a:lnTo>
                  <a:lnTo>
                    <a:pt x="643" y="64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27" name="Freeform 159"/>
            <p:cNvSpPr>
              <a:spLocks/>
            </p:cNvSpPr>
            <p:nvPr/>
          </p:nvSpPr>
          <p:spPr bwMode="auto">
            <a:xfrm rot="704206">
              <a:off x="2092325" y="2216150"/>
              <a:ext cx="1624012" cy="944563"/>
            </a:xfrm>
            <a:custGeom>
              <a:avLst/>
              <a:gdLst/>
              <a:ahLst/>
              <a:cxnLst>
                <a:cxn ang="0">
                  <a:pos x="503" y="240"/>
                </a:cxn>
                <a:cxn ang="0">
                  <a:pos x="533" y="240"/>
                </a:cxn>
                <a:cxn ang="0">
                  <a:pos x="710" y="336"/>
                </a:cxn>
                <a:cxn ang="0">
                  <a:pos x="769" y="320"/>
                </a:cxn>
                <a:cxn ang="0">
                  <a:pos x="814" y="304"/>
                </a:cxn>
                <a:cxn ang="0">
                  <a:pos x="851" y="296"/>
                </a:cxn>
                <a:cxn ang="0">
                  <a:pos x="843" y="264"/>
                </a:cxn>
                <a:cxn ang="0">
                  <a:pos x="858" y="216"/>
                </a:cxn>
                <a:cxn ang="0">
                  <a:pos x="777" y="168"/>
                </a:cxn>
                <a:cxn ang="0">
                  <a:pos x="747" y="96"/>
                </a:cxn>
                <a:cxn ang="0">
                  <a:pos x="762" y="176"/>
                </a:cxn>
                <a:cxn ang="0">
                  <a:pos x="740" y="232"/>
                </a:cxn>
                <a:cxn ang="0">
                  <a:pos x="703" y="240"/>
                </a:cxn>
                <a:cxn ang="0">
                  <a:pos x="718" y="192"/>
                </a:cxn>
                <a:cxn ang="0">
                  <a:pos x="636" y="184"/>
                </a:cxn>
                <a:cxn ang="0">
                  <a:pos x="584" y="176"/>
                </a:cxn>
                <a:cxn ang="0">
                  <a:pos x="629" y="144"/>
                </a:cxn>
                <a:cxn ang="0">
                  <a:pos x="570" y="160"/>
                </a:cxn>
                <a:cxn ang="0">
                  <a:pos x="488" y="136"/>
                </a:cxn>
                <a:cxn ang="0">
                  <a:pos x="451" y="136"/>
                </a:cxn>
                <a:cxn ang="0">
                  <a:pos x="392" y="152"/>
                </a:cxn>
                <a:cxn ang="0">
                  <a:pos x="444" y="112"/>
                </a:cxn>
                <a:cxn ang="0">
                  <a:pos x="399" y="0"/>
                </a:cxn>
                <a:cxn ang="0">
                  <a:pos x="362" y="88"/>
                </a:cxn>
                <a:cxn ang="0">
                  <a:pos x="340" y="144"/>
                </a:cxn>
                <a:cxn ang="0">
                  <a:pos x="303" y="104"/>
                </a:cxn>
                <a:cxn ang="0">
                  <a:pos x="207" y="128"/>
                </a:cxn>
                <a:cxn ang="0">
                  <a:pos x="163" y="128"/>
                </a:cxn>
                <a:cxn ang="0">
                  <a:pos x="118" y="104"/>
                </a:cxn>
                <a:cxn ang="0">
                  <a:pos x="81" y="144"/>
                </a:cxn>
                <a:cxn ang="0">
                  <a:pos x="44" y="184"/>
                </a:cxn>
                <a:cxn ang="0">
                  <a:pos x="44" y="256"/>
                </a:cxn>
                <a:cxn ang="0">
                  <a:pos x="0" y="288"/>
                </a:cxn>
                <a:cxn ang="0">
                  <a:pos x="59" y="392"/>
                </a:cxn>
                <a:cxn ang="0">
                  <a:pos x="96" y="416"/>
                </a:cxn>
                <a:cxn ang="0">
                  <a:pos x="178" y="456"/>
                </a:cxn>
                <a:cxn ang="0">
                  <a:pos x="229" y="496"/>
                </a:cxn>
                <a:cxn ang="0">
                  <a:pos x="244" y="512"/>
                </a:cxn>
                <a:cxn ang="0">
                  <a:pos x="274" y="480"/>
                </a:cxn>
                <a:cxn ang="0">
                  <a:pos x="303" y="424"/>
                </a:cxn>
                <a:cxn ang="0">
                  <a:pos x="259" y="416"/>
                </a:cxn>
                <a:cxn ang="0">
                  <a:pos x="303" y="336"/>
                </a:cxn>
                <a:cxn ang="0">
                  <a:pos x="288" y="288"/>
                </a:cxn>
                <a:cxn ang="0">
                  <a:pos x="355" y="344"/>
                </a:cxn>
                <a:cxn ang="0">
                  <a:pos x="399" y="352"/>
                </a:cxn>
                <a:cxn ang="0">
                  <a:pos x="414" y="296"/>
                </a:cxn>
                <a:cxn ang="0">
                  <a:pos x="429" y="248"/>
                </a:cxn>
              </a:cxnLst>
              <a:rect l="0" t="0" r="r" b="b"/>
              <a:pathLst>
                <a:path w="859" h="529">
                  <a:moveTo>
                    <a:pt x="429" y="248"/>
                  </a:moveTo>
                  <a:lnTo>
                    <a:pt x="503" y="240"/>
                  </a:lnTo>
                  <a:lnTo>
                    <a:pt x="510" y="232"/>
                  </a:lnTo>
                  <a:lnTo>
                    <a:pt x="533" y="240"/>
                  </a:lnTo>
                  <a:lnTo>
                    <a:pt x="621" y="296"/>
                  </a:lnTo>
                  <a:lnTo>
                    <a:pt x="710" y="336"/>
                  </a:lnTo>
                  <a:lnTo>
                    <a:pt x="755" y="336"/>
                  </a:lnTo>
                  <a:lnTo>
                    <a:pt x="769" y="320"/>
                  </a:lnTo>
                  <a:lnTo>
                    <a:pt x="799" y="320"/>
                  </a:lnTo>
                  <a:lnTo>
                    <a:pt x="814" y="304"/>
                  </a:lnTo>
                  <a:lnTo>
                    <a:pt x="843" y="296"/>
                  </a:lnTo>
                  <a:lnTo>
                    <a:pt x="851" y="296"/>
                  </a:lnTo>
                  <a:lnTo>
                    <a:pt x="858" y="280"/>
                  </a:lnTo>
                  <a:lnTo>
                    <a:pt x="843" y="264"/>
                  </a:lnTo>
                  <a:lnTo>
                    <a:pt x="858" y="248"/>
                  </a:lnTo>
                  <a:lnTo>
                    <a:pt x="858" y="216"/>
                  </a:lnTo>
                  <a:lnTo>
                    <a:pt x="806" y="168"/>
                  </a:lnTo>
                  <a:lnTo>
                    <a:pt x="777" y="168"/>
                  </a:lnTo>
                  <a:lnTo>
                    <a:pt x="777" y="120"/>
                  </a:lnTo>
                  <a:lnTo>
                    <a:pt x="747" y="96"/>
                  </a:lnTo>
                  <a:lnTo>
                    <a:pt x="747" y="128"/>
                  </a:lnTo>
                  <a:lnTo>
                    <a:pt x="762" y="176"/>
                  </a:lnTo>
                  <a:lnTo>
                    <a:pt x="762" y="216"/>
                  </a:lnTo>
                  <a:lnTo>
                    <a:pt x="740" y="232"/>
                  </a:lnTo>
                  <a:lnTo>
                    <a:pt x="725" y="256"/>
                  </a:lnTo>
                  <a:lnTo>
                    <a:pt x="703" y="240"/>
                  </a:lnTo>
                  <a:lnTo>
                    <a:pt x="725" y="224"/>
                  </a:lnTo>
                  <a:lnTo>
                    <a:pt x="718" y="192"/>
                  </a:lnTo>
                  <a:lnTo>
                    <a:pt x="673" y="200"/>
                  </a:lnTo>
                  <a:lnTo>
                    <a:pt x="636" y="184"/>
                  </a:lnTo>
                  <a:lnTo>
                    <a:pt x="607" y="200"/>
                  </a:lnTo>
                  <a:lnTo>
                    <a:pt x="584" y="176"/>
                  </a:lnTo>
                  <a:lnTo>
                    <a:pt x="629" y="168"/>
                  </a:lnTo>
                  <a:lnTo>
                    <a:pt x="629" y="144"/>
                  </a:lnTo>
                  <a:lnTo>
                    <a:pt x="584" y="136"/>
                  </a:lnTo>
                  <a:lnTo>
                    <a:pt x="570" y="160"/>
                  </a:lnTo>
                  <a:lnTo>
                    <a:pt x="555" y="144"/>
                  </a:lnTo>
                  <a:lnTo>
                    <a:pt x="488" y="136"/>
                  </a:lnTo>
                  <a:lnTo>
                    <a:pt x="473" y="152"/>
                  </a:lnTo>
                  <a:lnTo>
                    <a:pt x="451" y="136"/>
                  </a:lnTo>
                  <a:lnTo>
                    <a:pt x="429" y="168"/>
                  </a:lnTo>
                  <a:lnTo>
                    <a:pt x="392" y="152"/>
                  </a:lnTo>
                  <a:lnTo>
                    <a:pt x="407" y="104"/>
                  </a:lnTo>
                  <a:lnTo>
                    <a:pt x="444" y="112"/>
                  </a:lnTo>
                  <a:lnTo>
                    <a:pt x="451" y="56"/>
                  </a:lnTo>
                  <a:lnTo>
                    <a:pt x="399" y="0"/>
                  </a:lnTo>
                  <a:lnTo>
                    <a:pt x="407" y="56"/>
                  </a:lnTo>
                  <a:lnTo>
                    <a:pt x="362" y="88"/>
                  </a:lnTo>
                  <a:lnTo>
                    <a:pt x="355" y="136"/>
                  </a:lnTo>
                  <a:lnTo>
                    <a:pt x="340" y="144"/>
                  </a:lnTo>
                  <a:lnTo>
                    <a:pt x="333" y="152"/>
                  </a:lnTo>
                  <a:lnTo>
                    <a:pt x="303" y="104"/>
                  </a:lnTo>
                  <a:lnTo>
                    <a:pt x="244" y="104"/>
                  </a:lnTo>
                  <a:lnTo>
                    <a:pt x="207" y="128"/>
                  </a:lnTo>
                  <a:lnTo>
                    <a:pt x="192" y="168"/>
                  </a:lnTo>
                  <a:lnTo>
                    <a:pt x="163" y="128"/>
                  </a:lnTo>
                  <a:lnTo>
                    <a:pt x="141" y="80"/>
                  </a:lnTo>
                  <a:lnTo>
                    <a:pt x="118" y="104"/>
                  </a:lnTo>
                  <a:lnTo>
                    <a:pt x="126" y="152"/>
                  </a:lnTo>
                  <a:lnTo>
                    <a:pt x="81" y="144"/>
                  </a:lnTo>
                  <a:lnTo>
                    <a:pt x="67" y="144"/>
                  </a:lnTo>
                  <a:lnTo>
                    <a:pt x="44" y="184"/>
                  </a:lnTo>
                  <a:lnTo>
                    <a:pt x="59" y="208"/>
                  </a:lnTo>
                  <a:lnTo>
                    <a:pt x="44" y="256"/>
                  </a:lnTo>
                  <a:lnTo>
                    <a:pt x="15" y="280"/>
                  </a:lnTo>
                  <a:lnTo>
                    <a:pt x="0" y="288"/>
                  </a:lnTo>
                  <a:lnTo>
                    <a:pt x="7" y="336"/>
                  </a:lnTo>
                  <a:lnTo>
                    <a:pt x="59" y="392"/>
                  </a:lnTo>
                  <a:lnTo>
                    <a:pt x="89" y="392"/>
                  </a:lnTo>
                  <a:lnTo>
                    <a:pt x="96" y="416"/>
                  </a:lnTo>
                  <a:lnTo>
                    <a:pt x="126" y="424"/>
                  </a:lnTo>
                  <a:lnTo>
                    <a:pt x="178" y="456"/>
                  </a:lnTo>
                  <a:lnTo>
                    <a:pt x="192" y="488"/>
                  </a:lnTo>
                  <a:lnTo>
                    <a:pt x="229" y="496"/>
                  </a:lnTo>
                  <a:lnTo>
                    <a:pt x="229" y="528"/>
                  </a:lnTo>
                  <a:lnTo>
                    <a:pt x="244" y="512"/>
                  </a:lnTo>
                  <a:lnTo>
                    <a:pt x="281" y="512"/>
                  </a:lnTo>
                  <a:lnTo>
                    <a:pt x="274" y="480"/>
                  </a:lnTo>
                  <a:lnTo>
                    <a:pt x="333" y="440"/>
                  </a:lnTo>
                  <a:lnTo>
                    <a:pt x="303" y="424"/>
                  </a:lnTo>
                  <a:lnTo>
                    <a:pt x="281" y="440"/>
                  </a:lnTo>
                  <a:lnTo>
                    <a:pt x="259" y="416"/>
                  </a:lnTo>
                  <a:lnTo>
                    <a:pt x="281" y="392"/>
                  </a:lnTo>
                  <a:lnTo>
                    <a:pt x="303" y="336"/>
                  </a:lnTo>
                  <a:lnTo>
                    <a:pt x="281" y="304"/>
                  </a:lnTo>
                  <a:lnTo>
                    <a:pt x="288" y="288"/>
                  </a:lnTo>
                  <a:lnTo>
                    <a:pt x="333" y="312"/>
                  </a:lnTo>
                  <a:lnTo>
                    <a:pt x="355" y="344"/>
                  </a:lnTo>
                  <a:lnTo>
                    <a:pt x="385" y="336"/>
                  </a:lnTo>
                  <a:lnTo>
                    <a:pt x="399" y="352"/>
                  </a:lnTo>
                  <a:lnTo>
                    <a:pt x="414" y="336"/>
                  </a:lnTo>
                  <a:lnTo>
                    <a:pt x="414" y="296"/>
                  </a:lnTo>
                  <a:lnTo>
                    <a:pt x="399" y="280"/>
                  </a:lnTo>
                  <a:lnTo>
                    <a:pt x="429" y="248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28" name="Freeform 160"/>
            <p:cNvSpPr>
              <a:spLocks/>
            </p:cNvSpPr>
            <p:nvPr/>
          </p:nvSpPr>
          <p:spPr bwMode="auto">
            <a:xfrm rot="704206">
              <a:off x="2638425" y="4022725"/>
              <a:ext cx="420687" cy="314325"/>
            </a:xfrm>
            <a:custGeom>
              <a:avLst/>
              <a:gdLst/>
              <a:ahLst/>
              <a:cxnLst>
                <a:cxn ang="0">
                  <a:pos x="214" y="120"/>
                </a:cxn>
                <a:cxn ang="0">
                  <a:pos x="192" y="112"/>
                </a:cxn>
                <a:cxn ang="0">
                  <a:pos x="184" y="88"/>
                </a:cxn>
                <a:cxn ang="0">
                  <a:pos x="155" y="88"/>
                </a:cxn>
                <a:cxn ang="0">
                  <a:pos x="140" y="56"/>
                </a:cxn>
                <a:cxn ang="0">
                  <a:pos x="140" y="24"/>
                </a:cxn>
                <a:cxn ang="0">
                  <a:pos x="125" y="16"/>
                </a:cxn>
                <a:cxn ang="0">
                  <a:pos x="96" y="24"/>
                </a:cxn>
                <a:cxn ang="0">
                  <a:pos x="66" y="0"/>
                </a:cxn>
                <a:cxn ang="0">
                  <a:pos x="52" y="0"/>
                </a:cxn>
                <a:cxn ang="0">
                  <a:pos x="29" y="16"/>
                </a:cxn>
                <a:cxn ang="0">
                  <a:pos x="22" y="56"/>
                </a:cxn>
                <a:cxn ang="0">
                  <a:pos x="0" y="80"/>
                </a:cxn>
                <a:cxn ang="0">
                  <a:pos x="7" y="112"/>
                </a:cxn>
                <a:cxn ang="0">
                  <a:pos x="22" y="120"/>
                </a:cxn>
                <a:cxn ang="0">
                  <a:pos x="22" y="152"/>
                </a:cxn>
                <a:cxn ang="0">
                  <a:pos x="59" y="152"/>
                </a:cxn>
                <a:cxn ang="0">
                  <a:pos x="81" y="176"/>
                </a:cxn>
                <a:cxn ang="0">
                  <a:pos x="103" y="152"/>
                </a:cxn>
                <a:cxn ang="0">
                  <a:pos x="184" y="160"/>
                </a:cxn>
                <a:cxn ang="0">
                  <a:pos x="221" y="144"/>
                </a:cxn>
                <a:cxn ang="0">
                  <a:pos x="214" y="120"/>
                </a:cxn>
              </a:cxnLst>
              <a:rect l="0" t="0" r="r" b="b"/>
              <a:pathLst>
                <a:path w="222" h="177">
                  <a:moveTo>
                    <a:pt x="214" y="120"/>
                  </a:moveTo>
                  <a:lnTo>
                    <a:pt x="192" y="112"/>
                  </a:lnTo>
                  <a:lnTo>
                    <a:pt x="184" y="88"/>
                  </a:lnTo>
                  <a:lnTo>
                    <a:pt x="155" y="88"/>
                  </a:lnTo>
                  <a:lnTo>
                    <a:pt x="140" y="56"/>
                  </a:lnTo>
                  <a:lnTo>
                    <a:pt x="140" y="24"/>
                  </a:lnTo>
                  <a:lnTo>
                    <a:pt x="125" y="16"/>
                  </a:lnTo>
                  <a:lnTo>
                    <a:pt x="96" y="24"/>
                  </a:lnTo>
                  <a:lnTo>
                    <a:pt x="66" y="0"/>
                  </a:lnTo>
                  <a:lnTo>
                    <a:pt x="52" y="0"/>
                  </a:lnTo>
                  <a:lnTo>
                    <a:pt x="29" y="16"/>
                  </a:lnTo>
                  <a:lnTo>
                    <a:pt x="22" y="56"/>
                  </a:lnTo>
                  <a:lnTo>
                    <a:pt x="0" y="80"/>
                  </a:lnTo>
                  <a:lnTo>
                    <a:pt x="7" y="112"/>
                  </a:lnTo>
                  <a:lnTo>
                    <a:pt x="22" y="120"/>
                  </a:lnTo>
                  <a:lnTo>
                    <a:pt x="22" y="152"/>
                  </a:lnTo>
                  <a:lnTo>
                    <a:pt x="59" y="152"/>
                  </a:lnTo>
                  <a:lnTo>
                    <a:pt x="81" y="176"/>
                  </a:lnTo>
                  <a:lnTo>
                    <a:pt x="103" y="152"/>
                  </a:lnTo>
                  <a:lnTo>
                    <a:pt x="184" y="160"/>
                  </a:lnTo>
                  <a:lnTo>
                    <a:pt x="221" y="144"/>
                  </a:lnTo>
                  <a:lnTo>
                    <a:pt x="214" y="12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29" name="Freeform 161"/>
            <p:cNvSpPr>
              <a:spLocks/>
            </p:cNvSpPr>
            <p:nvPr/>
          </p:nvSpPr>
          <p:spPr bwMode="auto">
            <a:xfrm rot="704206">
              <a:off x="2336800" y="3883025"/>
              <a:ext cx="366712" cy="473075"/>
            </a:xfrm>
            <a:custGeom>
              <a:avLst/>
              <a:gdLst/>
              <a:ahLst/>
              <a:cxnLst>
                <a:cxn ang="0">
                  <a:pos x="0" y="232"/>
                </a:cxn>
                <a:cxn ang="0">
                  <a:pos x="0" y="200"/>
                </a:cxn>
                <a:cxn ang="0">
                  <a:pos x="37" y="136"/>
                </a:cxn>
                <a:cxn ang="0">
                  <a:pos x="66" y="136"/>
                </a:cxn>
                <a:cxn ang="0">
                  <a:pos x="89" y="104"/>
                </a:cxn>
                <a:cxn ang="0">
                  <a:pos x="22" y="96"/>
                </a:cxn>
                <a:cxn ang="0">
                  <a:pos x="15" y="72"/>
                </a:cxn>
                <a:cxn ang="0">
                  <a:pos x="7" y="48"/>
                </a:cxn>
                <a:cxn ang="0">
                  <a:pos x="22" y="32"/>
                </a:cxn>
                <a:cxn ang="0">
                  <a:pos x="52" y="48"/>
                </a:cxn>
                <a:cxn ang="0">
                  <a:pos x="37" y="64"/>
                </a:cxn>
                <a:cxn ang="0">
                  <a:pos x="66" y="64"/>
                </a:cxn>
                <a:cxn ang="0">
                  <a:pos x="103" y="56"/>
                </a:cxn>
                <a:cxn ang="0">
                  <a:pos x="103" y="16"/>
                </a:cxn>
                <a:cxn ang="0">
                  <a:pos x="111" y="0"/>
                </a:cxn>
                <a:cxn ang="0">
                  <a:pos x="140" y="32"/>
                </a:cxn>
                <a:cxn ang="0">
                  <a:pos x="170" y="32"/>
                </a:cxn>
                <a:cxn ang="0">
                  <a:pos x="192" y="56"/>
                </a:cxn>
                <a:cxn ang="0">
                  <a:pos x="185" y="96"/>
                </a:cxn>
                <a:cxn ang="0">
                  <a:pos x="163" y="120"/>
                </a:cxn>
                <a:cxn ang="0">
                  <a:pos x="170" y="152"/>
                </a:cxn>
                <a:cxn ang="0">
                  <a:pos x="185" y="160"/>
                </a:cxn>
                <a:cxn ang="0">
                  <a:pos x="185" y="192"/>
                </a:cxn>
                <a:cxn ang="0">
                  <a:pos x="140" y="192"/>
                </a:cxn>
                <a:cxn ang="0">
                  <a:pos x="111" y="168"/>
                </a:cxn>
                <a:cxn ang="0">
                  <a:pos x="96" y="208"/>
                </a:cxn>
                <a:cxn ang="0">
                  <a:pos x="111" y="256"/>
                </a:cxn>
                <a:cxn ang="0">
                  <a:pos x="59" y="240"/>
                </a:cxn>
                <a:cxn ang="0">
                  <a:pos x="59" y="264"/>
                </a:cxn>
                <a:cxn ang="0">
                  <a:pos x="22" y="264"/>
                </a:cxn>
                <a:cxn ang="0">
                  <a:pos x="37" y="248"/>
                </a:cxn>
                <a:cxn ang="0">
                  <a:pos x="22" y="232"/>
                </a:cxn>
                <a:cxn ang="0">
                  <a:pos x="0" y="232"/>
                </a:cxn>
              </a:cxnLst>
              <a:rect l="0" t="0" r="r" b="b"/>
              <a:pathLst>
                <a:path w="193" h="265">
                  <a:moveTo>
                    <a:pt x="0" y="232"/>
                  </a:moveTo>
                  <a:lnTo>
                    <a:pt x="0" y="200"/>
                  </a:lnTo>
                  <a:lnTo>
                    <a:pt x="37" y="136"/>
                  </a:lnTo>
                  <a:lnTo>
                    <a:pt x="66" y="136"/>
                  </a:lnTo>
                  <a:lnTo>
                    <a:pt x="89" y="104"/>
                  </a:lnTo>
                  <a:lnTo>
                    <a:pt x="22" y="96"/>
                  </a:lnTo>
                  <a:lnTo>
                    <a:pt x="15" y="72"/>
                  </a:lnTo>
                  <a:lnTo>
                    <a:pt x="7" y="48"/>
                  </a:lnTo>
                  <a:lnTo>
                    <a:pt x="22" y="32"/>
                  </a:lnTo>
                  <a:lnTo>
                    <a:pt x="52" y="48"/>
                  </a:lnTo>
                  <a:lnTo>
                    <a:pt x="37" y="64"/>
                  </a:lnTo>
                  <a:lnTo>
                    <a:pt x="66" y="64"/>
                  </a:lnTo>
                  <a:lnTo>
                    <a:pt x="103" y="56"/>
                  </a:lnTo>
                  <a:lnTo>
                    <a:pt x="103" y="16"/>
                  </a:lnTo>
                  <a:lnTo>
                    <a:pt x="111" y="0"/>
                  </a:lnTo>
                  <a:lnTo>
                    <a:pt x="140" y="32"/>
                  </a:lnTo>
                  <a:lnTo>
                    <a:pt x="170" y="32"/>
                  </a:lnTo>
                  <a:lnTo>
                    <a:pt x="192" y="56"/>
                  </a:lnTo>
                  <a:lnTo>
                    <a:pt x="185" y="96"/>
                  </a:lnTo>
                  <a:lnTo>
                    <a:pt x="163" y="120"/>
                  </a:lnTo>
                  <a:lnTo>
                    <a:pt x="170" y="152"/>
                  </a:lnTo>
                  <a:lnTo>
                    <a:pt x="185" y="160"/>
                  </a:lnTo>
                  <a:lnTo>
                    <a:pt x="185" y="192"/>
                  </a:lnTo>
                  <a:lnTo>
                    <a:pt x="140" y="192"/>
                  </a:lnTo>
                  <a:lnTo>
                    <a:pt x="111" y="168"/>
                  </a:lnTo>
                  <a:lnTo>
                    <a:pt x="96" y="208"/>
                  </a:lnTo>
                  <a:lnTo>
                    <a:pt x="111" y="256"/>
                  </a:lnTo>
                  <a:lnTo>
                    <a:pt x="59" y="240"/>
                  </a:lnTo>
                  <a:lnTo>
                    <a:pt x="59" y="264"/>
                  </a:lnTo>
                  <a:lnTo>
                    <a:pt x="22" y="264"/>
                  </a:lnTo>
                  <a:lnTo>
                    <a:pt x="37" y="248"/>
                  </a:lnTo>
                  <a:lnTo>
                    <a:pt x="22" y="232"/>
                  </a:lnTo>
                  <a:lnTo>
                    <a:pt x="0" y="232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0" name="Freeform 162"/>
            <p:cNvSpPr>
              <a:spLocks/>
            </p:cNvSpPr>
            <p:nvPr/>
          </p:nvSpPr>
          <p:spPr bwMode="auto">
            <a:xfrm rot="704206">
              <a:off x="2119313" y="3686175"/>
              <a:ext cx="434975" cy="630238"/>
            </a:xfrm>
            <a:custGeom>
              <a:avLst/>
              <a:gdLst/>
              <a:ahLst/>
              <a:cxnLst>
                <a:cxn ang="0">
                  <a:pos x="126" y="320"/>
                </a:cxn>
                <a:cxn ang="0">
                  <a:pos x="118" y="320"/>
                </a:cxn>
                <a:cxn ang="0">
                  <a:pos x="96" y="344"/>
                </a:cxn>
                <a:cxn ang="0">
                  <a:pos x="81" y="352"/>
                </a:cxn>
                <a:cxn ang="0">
                  <a:pos x="74" y="336"/>
                </a:cxn>
                <a:cxn ang="0">
                  <a:pos x="59" y="328"/>
                </a:cxn>
                <a:cxn ang="0">
                  <a:pos x="37" y="336"/>
                </a:cxn>
                <a:cxn ang="0">
                  <a:pos x="30" y="320"/>
                </a:cxn>
                <a:cxn ang="0">
                  <a:pos x="30" y="288"/>
                </a:cxn>
                <a:cxn ang="0">
                  <a:pos x="44" y="272"/>
                </a:cxn>
                <a:cxn ang="0">
                  <a:pos x="30" y="256"/>
                </a:cxn>
                <a:cxn ang="0">
                  <a:pos x="15" y="272"/>
                </a:cxn>
                <a:cxn ang="0">
                  <a:pos x="7" y="240"/>
                </a:cxn>
                <a:cxn ang="0">
                  <a:pos x="15" y="208"/>
                </a:cxn>
                <a:cxn ang="0">
                  <a:pos x="0" y="168"/>
                </a:cxn>
                <a:cxn ang="0">
                  <a:pos x="0" y="104"/>
                </a:cxn>
                <a:cxn ang="0">
                  <a:pos x="22" y="80"/>
                </a:cxn>
                <a:cxn ang="0">
                  <a:pos x="15" y="56"/>
                </a:cxn>
                <a:cxn ang="0">
                  <a:pos x="52" y="56"/>
                </a:cxn>
                <a:cxn ang="0">
                  <a:pos x="59" y="24"/>
                </a:cxn>
                <a:cxn ang="0">
                  <a:pos x="96" y="0"/>
                </a:cxn>
                <a:cxn ang="0">
                  <a:pos x="103" y="0"/>
                </a:cxn>
                <a:cxn ang="0">
                  <a:pos x="103" y="16"/>
                </a:cxn>
                <a:cxn ang="0">
                  <a:pos x="118" y="24"/>
                </a:cxn>
                <a:cxn ang="0">
                  <a:pos x="118" y="40"/>
                </a:cxn>
                <a:cxn ang="0">
                  <a:pos x="148" y="40"/>
                </a:cxn>
                <a:cxn ang="0">
                  <a:pos x="148" y="56"/>
                </a:cxn>
                <a:cxn ang="0">
                  <a:pos x="170" y="64"/>
                </a:cxn>
                <a:cxn ang="0">
                  <a:pos x="185" y="88"/>
                </a:cxn>
                <a:cxn ang="0">
                  <a:pos x="229" y="104"/>
                </a:cxn>
                <a:cxn ang="0">
                  <a:pos x="229" y="144"/>
                </a:cxn>
                <a:cxn ang="0">
                  <a:pos x="192" y="152"/>
                </a:cxn>
                <a:cxn ang="0">
                  <a:pos x="163" y="152"/>
                </a:cxn>
                <a:cxn ang="0">
                  <a:pos x="177" y="136"/>
                </a:cxn>
                <a:cxn ang="0">
                  <a:pos x="148" y="120"/>
                </a:cxn>
                <a:cxn ang="0">
                  <a:pos x="133" y="136"/>
                </a:cxn>
                <a:cxn ang="0">
                  <a:pos x="140" y="160"/>
                </a:cxn>
                <a:cxn ang="0">
                  <a:pos x="148" y="184"/>
                </a:cxn>
                <a:cxn ang="0">
                  <a:pos x="214" y="192"/>
                </a:cxn>
                <a:cxn ang="0">
                  <a:pos x="192" y="224"/>
                </a:cxn>
                <a:cxn ang="0">
                  <a:pos x="163" y="224"/>
                </a:cxn>
                <a:cxn ang="0">
                  <a:pos x="126" y="288"/>
                </a:cxn>
                <a:cxn ang="0">
                  <a:pos x="126" y="320"/>
                </a:cxn>
              </a:cxnLst>
              <a:rect l="0" t="0" r="r" b="b"/>
              <a:pathLst>
                <a:path w="230" h="353">
                  <a:moveTo>
                    <a:pt x="126" y="320"/>
                  </a:moveTo>
                  <a:lnTo>
                    <a:pt x="118" y="320"/>
                  </a:lnTo>
                  <a:lnTo>
                    <a:pt x="96" y="344"/>
                  </a:lnTo>
                  <a:lnTo>
                    <a:pt x="81" y="352"/>
                  </a:lnTo>
                  <a:lnTo>
                    <a:pt x="74" y="336"/>
                  </a:lnTo>
                  <a:lnTo>
                    <a:pt x="59" y="328"/>
                  </a:lnTo>
                  <a:lnTo>
                    <a:pt x="37" y="336"/>
                  </a:lnTo>
                  <a:lnTo>
                    <a:pt x="30" y="320"/>
                  </a:lnTo>
                  <a:lnTo>
                    <a:pt x="30" y="288"/>
                  </a:lnTo>
                  <a:lnTo>
                    <a:pt x="44" y="272"/>
                  </a:lnTo>
                  <a:lnTo>
                    <a:pt x="30" y="256"/>
                  </a:lnTo>
                  <a:lnTo>
                    <a:pt x="15" y="272"/>
                  </a:lnTo>
                  <a:lnTo>
                    <a:pt x="7" y="240"/>
                  </a:lnTo>
                  <a:lnTo>
                    <a:pt x="15" y="208"/>
                  </a:lnTo>
                  <a:lnTo>
                    <a:pt x="0" y="168"/>
                  </a:lnTo>
                  <a:lnTo>
                    <a:pt x="0" y="104"/>
                  </a:lnTo>
                  <a:lnTo>
                    <a:pt x="22" y="80"/>
                  </a:lnTo>
                  <a:lnTo>
                    <a:pt x="15" y="56"/>
                  </a:lnTo>
                  <a:lnTo>
                    <a:pt x="52" y="56"/>
                  </a:lnTo>
                  <a:lnTo>
                    <a:pt x="59" y="24"/>
                  </a:lnTo>
                  <a:lnTo>
                    <a:pt x="96" y="0"/>
                  </a:lnTo>
                  <a:lnTo>
                    <a:pt x="103" y="0"/>
                  </a:lnTo>
                  <a:lnTo>
                    <a:pt x="103" y="16"/>
                  </a:lnTo>
                  <a:lnTo>
                    <a:pt x="118" y="24"/>
                  </a:lnTo>
                  <a:lnTo>
                    <a:pt x="118" y="40"/>
                  </a:lnTo>
                  <a:lnTo>
                    <a:pt x="148" y="40"/>
                  </a:lnTo>
                  <a:lnTo>
                    <a:pt x="148" y="56"/>
                  </a:lnTo>
                  <a:lnTo>
                    <a:pt x="170" y="64"/>
                  </a:lnTo>
                  <a:lnTo>
                    <a:pt x="185" y="88"/>
                  </a:lnTo>
                  <a:lnTo>
                    <a:pt x="229" y="104"/>
                  </a:lnTo>
                  <a:lnTo>
                    <a:pt x="229" y="144"/>
                  </a:lnTo>
                  <a:lnTo>
                    <a:pt x="192" y="152"/>
                  </a:lnTo>
                  <a:lnTo>
                    <a:pt x="163" y="152"/>
                  </a:lnTo>
                  <a:lnTo>
                    <a:pt x="177" y="136"/>
                  </a:lnTo>
                  <a:lnTo>
                    <a:pt x="148" y="120"/>
                  </a:lnTo>
                  <a:lnTo>
                    <a:pt x="133" y="136"/>
                  </a:lnTo>
                  <a:lnTo>
                    <a:pt x="140" y="160"/>
                  </a:lnTo>
                  <a:lnTo>
                    <a:pt x="148" y="184"/>
                  </a:lnTo>
                  <a:lnTo>
                    <a:pt x="214" y="192"/>
                  </a:lnTo>
                  <a:lnTo>
                    <a:pt x="192" y="224"/>
                  </a:lnTo>
                  <a:lnTo>
                    <a:pt x="163" y="224"/>
                  </a:lnTo>
                  <a:lnTo>
                    <a:pt x="126" y="288"/>
                  </a:lnTo>
                  <a:lnTo>
                    <a:pt x="126" y="32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1" name="Freeform 163"/>
            <p:cNvSpPr>
              <a:spLocks/>
            </p:cNvSpPr>
            <p:nvPr/>
          </p:nvSpPr>
          <p:spPr bwMode="auto">
            <a:xfrm rot="704206">
              <a:off x="1781175" y="3800475"/>
              <a:ext cx="655637" cy="673100"/>
            </a:xfrm>
            <a:custGeom>
              <a:avLst/>
              <a:gdLst/>
              <a:ahLst/>
              <a:cxnLst>
                <a:cxn ang="0">
                  <a:pos x="288" y="232"/>
                </a:cxn>
                <a:cxn ang="0">
                  <a:pos x="310" y="232"/>
                </a:cxn>
                <a:cxn ang="0">
                  <a:pos x="325" y="248"/>
                </a:cxn>
                <a:cxn ang="0">
                  <a:pos x="310" y="264"/>
                </a:cxn>
                <a:cxn ang="0">
                  <a:pos x="347" y="336"/>
                </a:cxn>
                <a:cxn ang="0">
                  <a:pos x="318" y="376"/>
                </a:cxn>
                <a:cxn ang="0">
                  <a:pos x="281" y="336"/>
                </a:cxn>
                <a:cxn ang="0">
                  <a:pos x="251" y="352"/>
                </a:cxn>
                <a:cxn ang="0">
                  <a:pos x="229" y="288"/>
                </a:cxn>
                <a:cxn ang="0">
                  <a:pos x="192" y="288"/>
                </a:cxn>
                <a:cxn ang="0">
                  <a:pos x="177" y="272"/>
                </a:cxn>
                <a:cxn ang="0">
                  <a:pos x="111" y="272"/>
                </a:cxn>
                <a:cxn ang="0">
                  <a:pos x="118" y="248"/>
                </a:cxn>
                <a:cxn ang="0">
                  <a:pos x="81" y="208"/>
                </a:cxn>
                <a:cxn ang="0">
                  <a:pos x="74" y="168"/>
                </a:cxn>
                <a:cxn ang="0">
                  <a:pos x="44" y="168"/>
                </a:cxn>
                <a:cxn ang="0">
                  <a:pos x="52" y="144"/>
                </a:cxn>
                <a:cxn ang="0">
                  <a:pos x="15" y="136"/>
                </a:cxn>
                <a:cxn ang="0">
                  <a:pos x="0" y="112"/>
                </a:cxn>
                <a:cxn ang="0">
                  <a:pos x="30" y="112"/>
                </a:cxn>
                <a:cxn ang="0">
                  <a:pos x="44" y="80"/>
                </a:cxn>
                <a:cxn ang="0">
                  <a:pos x="81" y="72"/>
                </a:cxn>
                <a:cxn ang="0">
                  <a:pos x="89" y="40"/>
                </a:cxn>
                <a:cxn ang="0">
                  <a:pos x="111" y="32"/>
                </a:cxn>
                <a:cxn ang="0">
                  <a:pos x="133" y="0"/>
                </a:cxn>
                <a:cxn ang="0">
                  <a:pos x="162" y="16"/>
                </a:cxn>
                <a:cxn ang="0">
                  <a:pos x="162" y="80"/>
                </a:cxn>
                <a:cxn ang="0">
                  <a:pos x="177" y="120"/>
                </a:cxn>
                <a:cxn ang="0">
                  <a:pos x="170" y="152"/>
                </a:cxn>
                <a:cxn ang="0">
                  <a:pos x="177" y="184"/>
                </a:cxn>
                <a:cxn ang="0">
                  <a:pos x="192" y="168"/>
                </a:cxn>
                <a:cxn ang="0">
                  <a:pos x="207" y="184"/>
                </a:cxn>
                <a:cxn ang="0">
                  <a:pos x="192" y="200"/>
                </a:cxn>
                <a:cxn ang="0">
                  <a:pos x="192" y="232"/>
                </a:cxn>
                <a:cxn ang="0">
                  <a:pos x="199" y="248"/>
                </a:cxn>
                <a:cxn ang="0">
                  <a:pos x="222" y="240"/>
                </a:cxn>
                <a:cxn ang="0">
                  <a:pos x="236" y="248"/>
                </a:cxn>
                <a:cxn ang="0">
                  <a:pos x="244" y="264"/>
                </a:cxn>
                <a:cxn ang="0">
                  <a:pos x="258" y="256"/>
                </a:cxn>
                <a:cxn ang="0">
                  <a:pos x="281" y="232"/>
                </a:cxn>
                <a:cxn ang="0">
                  <a:pos x="288" y="232"/>
                </a:cxn>
              </a:cxnLst>
              <a:rect l="0" t="0" r="r" b="b"/>
              <a:pathLst>
                <a:path w="348" h="377">
                  <a:moveTo>
                    <a:pt x="288" y="232"/>
                  </a:moveTo>
                  <a:lnTo>
                    <a:pt x="310" y="232"/>
                  </a:lnTo>
                  <a:lnTo>
                    <a:pt x="325" y="248"/>
                  </a:lnTo>
                  <a:lnTo>
                    <a:pt x="310" y="264"/>
                  </a:lnTo>
                  <a:lnTo>
                    <a:pt x="347" y="336"/>
                  </a:lnTo>
                  <a:lnTo>
                    <a:pt x="318" y="376"/>
                  </a:lnTo>
                  <a:lnTo>
                    <a:pt x="281" y="336"/>
                  </a:lnTo>
                  <a:lnTo>
                    <a:pt x="251" y="352"/>
                  </a:lnTo>
                  <a:lnTo>
                    <a:pt x="229" y="288"/>
                  </a:lnTo>
                  <a:lnTo>
                    <a:pt x="192" y="288"/>
                  </a:lnTo>
                  <a:lnTo>
                    <a:pt x="177" y="272"/>
                  </a:lnTo>
                  <a:lnTo>
                    <a:pt x="111" y="272"/>
                  </a:lnTo>
                  <a:lnTo>
                    <a:pt x="118" y="248"/>
                  </a:lnTo>
                  <a:lnTo>
                    <a:pt x="81" y="208"/>
                  </a:lnTo>
                  <a:lnTo>
                    <a:pt x="74" y="168"/>
                  </a:lnTo>
                  <a:lnTo>
                    <a:pt x="44" y="168"/>
                  </a:lnTo>
                  <a:lnTo>
                    <a:pt x="52" y="144"/>
                  </a:lnTo>
                  <a:lnTo>
                    <a:pt x="15" y="136"/>
                  </a:lnTo>
                  <a:lnTo>
                    <a:pt x="0" y="112"/>
                  </a:lnTo>
                  <a:lnTo>
                    <a:pt x="30" y="112"/>
                  </a:lnTo>
                  <a:lnTo>
                    <a:pt x="44" y="80"/>
                  </a:lnTo>
                  <a:lnTo>
                    <a:pt x="81" y="72"/>
                  </a:lnTo>
                  <a:lnTo>
                    <a:pt x="89" y="40"/>
                  </a:lnTo>
                  <a:lnTo>
                    <a:pt x="111" y="32"/>
                  </a:lnTo>
                  <a:lnTo>
                    <a:pt x="133" y="0"/>
                  </a:lnTo>
                  <a:lnTo>
                    <a:pt x="162" y="16"/>
                  </a:lnTo>
                  <a:lnTo>
                    <a:pt x="162" y="80"/>
                  </a:lnTo>
                  <a:lnTo>
                    <a:pt x="177" y="120"/>
                  </a:lnTo>
                  <a:lnTo>
                    <a:pt x="170" y="152"/>
                  </a:lnTo>
                  <a:lnTo>
                    <a:pt x="177" y="184"/>
                  </a:lnTo>
                  <a:lnTo>
                    <a:pt x="192" y="168"/>
                  </a:lnTo>
                  <a:lnTo>
                    <a:pt x="207" y="184"/>
                  </a:lnTo>
                  <a:lnTo>
                    <a:pt x="192" y="200"/>
                  </a:lnTo>
                  <a:lnTo>
                    <a:pt x="192" y="232"/>
                  </a:lnTo>
                  <a:lnTo>
                    <a:pt x="199" y="248"/>
                  </a:lnTo>
                  <a:lnTo>
                    <a:pt x="222" y="240"/>
                  </a:lnTo>
                  <a:lnTo>
                    <a:pt x="236" y="248"/>
                  </a:lnTo>
                  <a:lnTo>
                    <a:pt x="244" y="264"/>
                  </a:lnTo>
                  <a:lnTo>
                    <a:pt x="258" y="256"/>
                  </a:lnTo>
                  <a:lnTo>
                    <a:pt x="281" y="232"/>
                  </a:lnTo>
                  <a:lnTo>
                    <a:pt x="288" y="232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2" name="Freeform 164"/>
            <p:cNvSpPr>
              <a:spLocks/>
            </p:cNvSpPr>
            <p:nvPr/>
          </p:nvSpPr>
          <p:spPr bwMode="auto">
            <a:xfrm rot="704206">
              <a:off x="1765300" y="2481263"/>
              <a:ext cx="655637" cy="573088"/>
            </a:xfrm>
            <a:custGeom>
              <a:avLst/>
              <a:gdLst/>
              <a:ahLst/>
              <a:cxnLst>
                <a:cxn ang="0">
                  <a:pos x="22" y="144"/>
                </a:cxn>
                <a:cxn ang="0">
                  <a:pos x="15" y="128"/>
                </a:cxn>
                <a:cxn ang="0">
                  <a:pos x="0" y="112"/>
                </a:cxn>
                <a:cxn ang="0">
                  <a:pos x="7" y="80"/>
                </a:cxn>
                <a:cxn ang="0">
                  <a:pos x="44" y="80"/>
                </a:cxn>
                <a:cxn ang="0">
                  <a:pos x="52" y="48"/>
                </a:cxn>
                <a:cxn ang="0">
                  <a:pos x="111" y="0"/>
                </a:cxn>
                <a:cxn ang="0">
                  <a:pos x="133" y="0"/>
                </a:cxn>
                <a:cxn ang="0">
                  <a:pos x="170" y="40"/>
                </a:cxn>
                <a:cxn ang="0">
                  <a:pos x="155" y="48"/>
                </a:cxn>
                <a:cxn ang="0">
                  <a:pos x="162" y="96"/>
                </a:cxn>
                <a:cxn ang="0">
                  <a:pos x="214" y="152"/>
                </a:cxn>
                <a:cxn ang="0">
                  <a:pos x="244" y="152"/>
                </a:cxn>
                <a:cxn ang="0">
                  <a:pos x="251" y="176"/>
                </a:cxn>
                <a:cxn ang="0">
                  <a:pos x="281" y="184"/>
                </a:cxn>
                <a:cxn ang="0">
                  <a:pos x="332" y="216"/>
                </a:cxn>
                <a:cxn ang="0">
                  <a:pos x="347" y="248"/>
                </a:cxn>
                <a:cxn ang="0">
                  <a:pos x="347" y="264"/>
                </a:cxn>
                <a:cxn ang="0">
                  <a:pos x="325" y="288"/>
                </a:cxn>
                <a:cxn ang="0">
                  <a:pos x="318" y="312"/>
                </a:cxn>
                <a:cxn ang="0">
                  <a:pos x="258" y="320"/>
                </a:cxn>
                <a:cxn ang="0">
                  <a:pos x="177" y="240"/>
                </a:cxn>
                <a:cxn ang="0">
                  <a:pos x="126" y="248"/>
                </a:cxn>
                <a:cxn ang="0">
                  <a:pos x="103" y="240"/>
                </a:cxn>
                <a:cxn ang="0">
                  <a:pos x="103" y="216"/>
                </a:cxn>
                <a:cxn ang="0">
                  <a:pos x="118" y="200"/>
                </a:cxn>
                <a:cxn ang="0">
                  <a:pos x="111" y="184"/>
                </a:cxn>
                <a:cxn ang="0">
                  <a:pos x="37" y="184"/>
                </a:cxn>
                <a:cxn ang="0">
                  <a:pos x="37" y="144"/>
                </a:cxn>
                <a:cxn ang="0">
                  <a:pos x="22" y="144"/>
                </a:cxn>
              </a:cxnLst>
              <a:rect l="0" t="0" r="r" b="b"/>
              <a:pathLst>
                <a:path w="348" h="321">
                  <a:moveTo>
                    <a:pt x="22" y="144"/>
                  </a:moveTo>
                  <a:lnTo>
                    <a:pt x="15" y="128"/>
                  </a:lnTo>
                  <a:lnTo>
                    <a:pt x="0" y="112"/>
                  </a:lnTo>
                  <a:lnTo>
                    <a:pt x="7" y="80"/>
                  </a:lnTo>
                  <a:lnTo>
                    <a:pt x="44" y="80"/>
                  </a:lnTo>
                  <a:lnTo>
                    <a:pt x="52" y="48"/>
                  </a:lnTo>
                  <a:lnTo>
                    <a:pt x="111" y="0"/>
                  </a:lnTo>
                  <a:lnTo>
                    <a:pt x="133" y="0"/>
                  </a:lnTo>
                  <a:lnTo>
                    <a:pt x="170" y="40"/>
                  </a:lnTo>
                  <a:lnTo>
                    <a:pt x="155" y="48"/>
                  </a:lnTo>
                  <a:lnTo>
                    <a:pt x="162" y="96"/>
                  </a:lnTo>
                  <a:lnTo>
                    <a:pt x="214" y="152"/>
                  </a:lnTo>
                  <a:lnTo>
                    <a:pt x="244" y="152"/>
                  </a:lnTo>
                  <a:lnTo>
                    <a:pt x="251" y="176"/>
                  </a:lnTo>
                  <a:lnTo>
                    <a:pt x="281" y="184"/>
                  </a:lnTo>
                  <a:lnTo>
                    <a:pt x="332" y="216"/>
                  </a:lnTo>
                  <a:lnTo>
                    <a:pt x="347" y="248"/>
                  </a:lnTo>
                  <a:lnTo>
                    <a:pt x="347" y="264"/>
                  </a:lnTo>
                  <a:lnTo>
                    <a:pt x="325" y="288"/>
                  </a:lnTo>
                  <a:lnTo>
                    <a:pt x="318" y="312"/>
                  </a:lnTo>
                  <a:lnTo>
                    <a:pt x="258" y="320"/>
                  </a:lnTo>
                  <a:lnTo>
                    <a:pt x="177" y="240"/>
                  </a:lnTo>
                  <a:lnTo>
                    <a:pt x="126" y="248"/>
                  </a:lnTo>
                  <a:lnTo>
                    <a:pt x="103" y="240"/>
                  </a:lnTo>
                  <a:lnTo>
                    <a:pt x="103" y="216"/>
                  </a:lnTo>
                  <a:lnTo>
                    <a:pt x="118" y="200"/>
                  </a:lnTo>
                  <a:lnTo>
                    <a:pt x="111" y="184"/>
                  </a:lnTo>
                  <a:lnTo>
                    <a:pt x="37" y="184"/>
                  </a:lnTo>
                  <a:lnTo>
                    <a:pt x="37" y="144"/>
                  </a:lnTo>
                  <a:lnTo>
                    <a:pt x="22" y="144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3" name="Freeform 165"/>
            <p:cNvSpPr>
              <a:spLocks/>
            </p:cNvSpPr>
            <p:nvPr/>
          </p:nvSpPr>
          <p:spPr bwMode="auto">
            <a:xfrm rot="704206">
              <a:off x="2065338" y="2984500"/>
              <a:ext cx="546100" cy="631825"/>
            </a:xfrm>
            <a:custGeom>
              <a:avLst/>
              <a:gdLst/>
              <a:ahLst/>
              <a:cxnLst>
                <a:cxn ang="0">
                  <a:pos x="251" y="256"/>
                </a:cxn>
                <a:cxn ang="0">
                  <a:pos x="229" y="264"/>
                </a:cxn>
                <a:cxn ang="0">
                  <a:pos x="214" y="264"/>
                </a:cxn>
                <a:cxn ang="0">
                  <a:pos x="199" y="240"/>
                </a:cxn>
                <a:cxn ang="0">
                  <a:pos x="177" y="232"/>
                </a:cxn>
                <a:cxn ang="0">
                  <a:pos x="163" y="272"/>
                </a:cxn>
                <a:cxn ang="0">
                  <a:pos x="133" y="280"/>
                </a:cxn>
                <a:cxn ang="0">
                  <a:pos x="126" y="312"/>
                </a:cxn>
                <a:cxn ang="0">
                  <a:pos x="96" y="352"/>
                </a:cxn>
                <a:cxn ang="0">
                  <a:pos x="89" y="312"/>
                </a:cxn>
                <a:cxn ang="0">
                  <a:pos x="81" y="304"/>
                </a:cxn>
                <a:cxn ang="0">
                  <a:pos x="81" y="296"/>
                </a:cxn>
                <a:cxn ang="0">
                  <a:pos x="74" y="272"/>
                </a:cxn>
                <a:cxn ang="0">
                  <a:pos x="81" y="248"/>
                </a:cxn>
                <a:cxn ang="0">
                  <a:pos x="37" y="240"/>
                </a:cxn>
                <a:cxn ang="0">
                  <a:pos x="0" y="216"/>
                </a:cxn>
                <a:cxn ang="0">
                  <a:pos x="0" y="208"/>
                </a:cxn>
                <a:cxn ang="0">
                  <a:pos x="7" y="184"/>
                </a:cxn>
                <a:cxn ang="0">
                  <a:pos x="44" y="192"/>
                </a:cxn>
                <a:cxn ang="0">
                  <a:pos x="59" y="168"/>
                </a:cxn>
                <a:cxn ang="0">
                  <a:pos x="37" y="136"/>
                </a:cxn>
                <a:cxn ang="0">
                  <a:pos x="59" y="120"/>
                </a:cxn>
                <a:cxn ang="0">
                  <a:pos x="89" y="120"/>
                </a:cxn>
                <a:cxn ang="0">
                  <a:pos x="103" y="64"/>
                </a:cxn>
                <a:cxn ang="0">
                  <a:pos x="111" y="40"/>
                </a:cxn>
                <a:cxn ang="0">
                  <a:pos x="133" y="16"/>
                </a:cxn>
                <a:cxn ang="0">
                  <a:pos x="133" y="0"/>
                </a:cxn>
                <a:cxn ang="0">
                  <a:pos x="170" y="8"/>
                </a:cxn>
                <a:cxn ang="0">
                  <a:pos x="170" y="40"/>
                </a:cxn>
                <a:cxn ang="0">
                  <a:pos x="140" y="88"/>
                </a:cxn>
                <a:cxn ang="0">
                  <a:pos x="148" y="144"/>
                </a:cxn>
                <a:cxn ang="0">
                  <a:pos x="163" y="144"/>
                </a:cxn>
                <a:cxn ang="0">
                  <a:pos x="177" y="128"/>
                </a:cxn>
                <a:cxn ang="0">
                  <a:pos x="214" y="128"/>
                </a:cxn>
                <a:cxn ang="0">
                  <a:pos x="229" y="136"/>
                </a:cxn>
                <a:cxn ang="0">
                  <a:pos x="259" y="136"/>
                </a:cxn>
                <a:cxn ang="0">
                  <a:pos x="259" y="144"/>
                </a:cxn>
                <a:cxn ang="0">
                  <a:pos x="288" y="160"/>
                </a:cxn>
                <a:cxn ang="0">
                  <a:pos x="259" y="192"/>
                </a:cxn>
                <a:cxn ang="0">
                  <a:pos x="251" y="256"/>
                </a:cxn>
              </a:cxnLst>
              <a:rect l="0" t="0" r="r" b="b"/>
              <a:pathLst>
                <a:path w="289" h="353">
                  <a:moveTo>
                    <a:pt x="251" y="256"/>
                  </a:moveTo>
                  <a:lnTo>
                    <a:pt x="229" y="264"/>
                  </a:lnTo>
                  <a:lnTo>
                    <a:pt x="214" y="264"/>
                  </a:lnTo>
                  <a:lnTo>
                    <a:pt x="199" y="240"/>
                  </a:lnTo>
                  <a:lnTo>
                    <a:pt x="177" y="232"/>
                  </a:lnTo>
                  <a:lnTo>
                    <a:pt x="163" y="272"/>
                  </a:lnTo>
                  <a:lnTo>
                    <a:pt x="133" y="280"/>
                  </a:lnTo>
                  <a:lnTo>
                    <a:pt x="126" y="312"/>
                  </a:lnTo>
                  <a:lnTo>
                    <a:pt x="96" y="352"/>
                  </a:lnTo>
                  <a:lnTo>
                    <a:pt x="89" y="312"/>
                  </a:lnTo>
                  <a:lnTo>
                    <a:pt x="81" y="304"/>
                  </a:lnTo>
                  <a:lnTo>
                    <a:pt x="81" y="296"/>
                  </a:lnTo>
                  <a:lnTo>
                    <a:pt x="74" y="272"/>
                  </a:lnTo>
                  <a:lnTo>
                    <a:pt x="81" y="248"/>
                  </a:lnTo>
                  <a:lnTo>
                    <a:pt x="37" y="240"/>
                  </a:lnTo>
                  <a:lnTo>
                    <a:pt x="0" y="216"/>
                  </a:lnTo>
                  <a:lnTo>
                    <a:pt x="0" y="208"/>
                  </a:lnTo>
                  <a:lnTo>
                    <a:pt x="7" y="184"/>
                  </a:lnTo>
                  <a:lnTo>
                    <a:pt x="44" y="192"/>
                  </a:lnTo>
                  <a:lnTo>
                    <a:pt x="59" y="168"/>
                  </a:lnTo>
                  <a:lnTo>
                    <a:pt x="37" y="136"/>
                  </a:lnTo>
                  <a:lnTo>
                    <a:pt x="59" y="120"/>
                  </a:lnTo>
                  <a:lnTo>
                    <a:pt x="89" y="120"/>
                  </a:lnTo>
                  <a:lnTo>
                    <a:pt x="103" y="64"/>
                  </a:lnTo>
                  <a:lnTo>
                    <a:pt x="111" y="40"/>
                  </a:lnTo>
                  <a:lnTo>
                    <a:pt x="133" y="16"/>
                  </a:lnTo>
                  <a:lnTo>
                    <a:pt x="133" y="0"/>
                  </a:lnTo>
                  <a:lnTo>
                    <a:pt x="170" y="8"/>
                  </a:lnTo>
                  <a:lnTo>
                    <a:pt x="170" y="40"/>
                  </a:lnTo>
                  <a:lnTo>
                    <a:pt x="140" y="88"/>
                  </a:lnTo>
                  <a:lnTo>
                    <a:pt x="148" y="144"/>
                  </a:lnTo>
                  <a:lnTo>
                    <a:pt x="163" y="144"/>
                  </a:lnTo>
                  <a:lnTo>
                    <a:pt x="177" y="128"/>
                  </a:lnTo>
                  <a:lnTo>
                    <a:pt x="214" y="128"/>
                  </a:lnTo>
                  <a:lnTo>
                    <a:pt x="229" y="136"/>
                  </a:lnTo>
                  <a:lnTo>
                    <a:pt x="259" y="136"/>
                  </a:lnTo>
                  <a:lnTo>
                    <a:pt x="259" y="144"/>
                  </a:lnTo>
                  <a:lnTo>
                    <a:pt x="288" y="160"/>
                  </a:lnTo>
                  <a:lnTo>
                    <a:pt x="259" y="192"/>
                  </a:lnTo>
                  <a:lnTo>
                    <a:pt x="251" y="256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4" name="Freeform 166"/>
            <p:cNvSpPr>
              <a:spLocks/>
            </p:cNvSpPr>
            <p:nvPr/>
          </p:nvSpPr>
          <p:spPr bwMode="auto">
            <a:xfrm rot="704206">
              <a:off x="2192338" y="3400425"/>
              <a:ext cx="269875" cy="331788"/>
            </a:xfrm>
            <a:custGeom>
              <a:avLst/>
              <a:gdLst/>
              <a:ahLst/>
              <a:cxnLst>
                <a:cxn ang="0">
                  <a:pos x="134" y="32"/>
                </a:cxn>
                <a:cxn ang="0">
                  <a:pos x="141" y="64"/>
                </a:cxn>
                <a:cxn ang="0">
                  <a:pos x="126" y="80"/>
                </a:cxn>
                <a:cxn ang="0">
                  <a:pos x="126" y="112"/>
                </a:cxn>
                <a:cxn ang="0">
                  <a:pos x="82" y="128"/>
                </a:cxn>
                <a:cxn ang="0">
                  <a:pos x="104" y="152"/>
                </a:cxn>
                <a:cxn ang="0">
                  <a:pos x="67" y="176"/>
                </a:cxn>
                <a:cxn ang="0">
                  <a:pos x="59" y="184"/>
                </a:cxn>
                <a:cxn ang="0">
                  <a:pos x="59" y="136"/>
                </a:cxn>
                <a:cxn ang="0">
                  <a:pos x="37" y="136"/>
                </a:cxn>
                <a:cxn ang="0">
                  <a:pos x="30" y="152"/>
                </a:cxn>
                <a:cxn ang="0">
                  <a:pos x="0" y="120"/>
                </a:cxn>
                <a:cxn ang="0">
                  <a:pos x="30" y="80"/>
                </a:cxn>
                <a:cxn ang="0">
                  <a:pos x="37" y="48"/>
                </a:cxn>
                <a:cxn ang="0">
                  <a:pos x="67" y="40"/>
                </a:cxn>
                <a:cxn ang="0">
                  <a:pos x="82" y="0"/>
                </a:cxn>
                <a:cxn ang="0">
                  <a:pos x="104" y="8"/>
                </a:cxn>
                <a:cxn ang="0">
                  <a:pos x="119" y="32"/>
                </a:cxn>
                <a:cxn ang="0">
                  <a:pos x="134" y="32"/>
                </a:cxn>
              </a:cxnLst>
              <a:rect l="0" t="0" r="r" b="b"/>
              <a:pathLst>
                <a:path w="142" h="185">
                  <a:moveTo>
                    <a:pt x="134" y="32"/>
                  </a:moveTo>
                  <a:lnTo>
                    <a:pt x="141" y="64"/>
                  </a:lnTo>
                  <a:lnTo>
                    <a:pt x="126" y="80"/>
                  </a:lnTo>
                  <a:lnTo>
                    <a:pt x="126" y="112"/>
                  </a:lnTo>
                  <a:lnTo>
                    <a:pt x="82" y="128"/>
                  </a:lnTo>
                  <a:lnTo>
                    <a:pt x="104" y="152"/>
                  </a:lnTo>
                  <a:lnTo>
                    <a:pt x="67" y="176"/>
                  </a:lnTo>
                  <a:lnTo>
                    <a:pt x="59" y="184"/>
                  </a:lnTo>
                  <a:lnTo>
                    <a:pt x="59" y="136"/>
                  </a:lnTo>
                  <a:lnTo>
                    <a:pt x="37" y="136"/>
                  </a:lnTo>
                  <a:lnTo>
                    <a:pt x="30" y="152"/>
                  </a:lnTo>
                  <a:lnTo>
                    <a:pt x="0" y="120"/>
                  </a:lnTo>
                  <a:lnTo>
                    <a:pt x="30" y="80"/>
                  </a:lnTo>
                  <a:lnTo>
                    <a:pt x="37" y="48"/>
                  </a:lnTo>
                  <a:lnTo>
                    <a:pt x="67" y="40"/>
                  </a:lnTo>
                  <a:lnTo>
                    <a:pt x="82" y="0"/>
                  </a:lnTo>
                  <a:lnTo>
                    <a:pt x="104" y="8"/>
                  </a:lnTo>
                  <a:lnTo>
                    <a:pt x="119" y="32"/>
                  </a:lnTo>
                  <a:lnTo>
                    <a:pt x="134" y="32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5" name="Freeform 167"/>
            <p:cNvSpPr>
              <a:spLocks/>
            </p:cNvSpPr>
            <p:nvPr/>
          </p:nvSpPr>
          <p:spPr bwMode="auto">
            <a:xfrm rot="704206">
              <a:off x="1881188" y="3470275"/>
              <a:ext cx="420687" cy="347663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59" y="8"/>
                </a:cxn>
                <a:cxn ang="0">
                  <a:pos x="30" y="24"/>
                </a:cxn>
                <a:cxn ang="0">
                  <a:pos x="30" y="40"/>
                </a:cxn>
                <a:cxn ang="0">
                  <a:pos x="0" y="56"/>
                </a:cxn>
                <a:cxn ang="0">
                  <a:pos x="22" y="80"/>
                </a:cxn>
                <a:cxn ang="0">
                  <a:pos x="52" y="80"/>
                </a:cxn>
                <a:cxn ang="0">
                  <a:pos x="59" y="112"/>
                </a:cxn>
                <a:cxn ang="0">
                  <a:pos x="67" y="136"/>
                </a:cxn>
                <a:cxn ang="0">
                  <a:pos x="104" y="136"/>
                </a:cxn>
                <a:cxn ang="0">
                  <a:pos x="133" y="176"/>
                </a:cxn>
                <a:cxn ang="0">
                  <a:pos x="163" y="192"/>
                </a:cxn>
                <a:cxn ang="0">
                  <a:pos x="185" y="168"/>
                </a:cxn>
                <a:cxn ang="0">
                  <a:pos x="178" y="144"/>
                </a:cxn>
                <a:cxn ang="0">
                  <a:pos x="215" y="144"/>
                </a:cxn>
                <a:cxn ang="0">
                  <a:pos x="222" y="112"/>
                </a:cxn>
                <a:cxn ang="0">
                  <a:pos x="215" y="120"/>
                </a:cxn>
                <a:cxn ang="0">
                  <a:pos x="215" y="72"/>
                </a:cxn>
                <a:cxn ang="0">
                  <a:pos x="192" y="72"/>
                </a:cxn>
                <a:cxn ang="0">
                  <a:pos x="185" y="88"/>
                </a:cxn>
                <a:cxn ang="0">
                  <a:pos x="155" y="56"/>
                </a:cxn>
                <a:cxn ang="0">
                  <a:pos x="148" y="16"/>
                </a:cxn>
                <a:cxn ang="0">
                  <a:pos x="141" y="8"/>
                </a:cxn>
                <a:cxn ang="0">
                  <a:pos x="141" y="0"/>
                </a:cxn>
              </a:cxnLst>
              <a:rect l="0" t="0" r="r" b="b"/>
              <a:pathLst>
                <a:path w="223" h="193">
                  <a:moveTo>
                    <a:pt x="141" y="0"/>
                  </a:moveTo>
                  <a:lnTo>
                    <a:pt x="59" y="8"/>
                  </a:lnTo>
                  <a:lnTo>
                    <a:pt x="30" y="24"/>
                  </a:lnTo>
                  <a:lnTo>
                    <a:pt x="30" y="40"/>
                  </a:lnTo>
                  <a:lnTo>
                    <a:pt x="0" y="56"/>
                  </a:lnTo>
                  <a:lnTo>
                    <a:pt x="22" y="80"/>
                  </a:lnTo>
                  <a:lnTo>
                    <a:pt x="52" y="80"/>
                  </a:lnTo>
                  <a:lnTo>
                    <a:pt x="59" y="112"/>
                  </a:lnTo>
                  <a:lnTo>
                    <a:pt x="67" y="136"/>
                  </a:lnTo>
                  <a:lnTo>
                    <a:pt x="104" y="136"/>
                  </a:lnTo>
                  <a:lnTo>
                    <a:pt x="133" y="176"/>
                  </a:lnTo>
                  <a:lnTo>
                    <a:pt x="163" y="192"/>
                  </a:lnTo>
                  <a:lnTo>
                    <a:pt x="185" y="168"/>
                  </a:lnTo>
                  <a:lnTo>
                    <a:pt x="178" y="144"/>
                  </a:lnTo>
                  <a:lnTo>
                    <a:pt x="215" y="144"/>
                  </a:lnTo>
                  <a:lnTo>
                    <a:pt x="222" y="112"/>
                  </a:lnTo>
                  <a:lnTo>
                    <a:pt x="215" y="120"/>
                  </a:lnTo>
                  <a:lnTo>
                    <a:pt x="215" y="72"/>
                  </a:lnTo>
                  <a:lnTo>
                    <a:pt x="192" y="72"/>
                  </a:lnTo>
                  <a:lnTo>
                    <a:pt x="185" y="88"/>
                  </a:lnTo>
                  <a:lnTo>
                    <a:pt x="155" y="56"/>
                  </a:lnTo>
                  <a:lnTo>
                    <a:pt x="148" y="16"/>
                  </a:lnTo>
                  <a:lnTo>
                    <a:pt x="141" y="8"/>
                  </a:lnTo>
                  <a:lnTo>
                    <a:pt x="141" y="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6" name="Freeform 168"/>
            <p:cNvSpPr>
              <a:spLocks/>
            </p:cNvSpPr>
            <p:nvPr/>
          </p:nvSpPr>
          <p:spPr bwMode="auto">
            <a:xfrm rot="704206">
              <a:off x="1947863" y="3290888"/>
              <a:ext cx="254000" cy="187325"/>
            </a:xfrm>
            <a:custGeom>
              <a:avLst/>
              <a:gdLst/>
              <a:ahLst/>
              <a:cxnLst>
                <a:cxn ang="0">
                  <a:pos x="52" y="104"/>
                </a:cxn>
                <a:cxn ang="0">
                  <a:pos x="30" y="80"/>
                </a:cxn>
                <a:cxn ang="0">
                  <a:pos x="30" y="56"/>
                </a:cxn>
                <a:cxn ang="0">
                  <a:pos x="0" y="56"/>
                </a:cxn>
                <a:cxn ang="0">
                  <a:pos x="0" y="16"/>
                </a:cxn>
                <a:cxn ang="0">
                  <a:pos x="30" y="0"/>
                </a:cxn>
                <a:cxn ang="0">
                  <a:pos x="52" y="8"/>
                </a:cxn>
                <a:cxn ang="0">
                  <a:pos x="52" y="16"/>
                </a:cxn>
                <a:cxn ang="0">
                  <a:pos x="89" y="40"/>
                </a:cxn>
                <a:cxn ang="0">
                  <a:pos x="134" y="48"/>
                </a:cxn>
                <a:cxn ang="0">
                  <a:pos x="127" y="72"/>
                </a:cxn>
                <a:cxn ang="0">
                  <a:pos x="134" y="96"/>
                </a:cxn>
                <a:cxn ang="0">
                  <a:pos x="52" y="104"/>
                </a:cxn>
              </a:cxnLst>
              <a:rect l="0" t="0" r="r" b="b"/>
              <a:pathLst>
                <a:path w="135" h="105">
                  <a:moveTo>
                    <a:pt x="52" y="104"/>
                  </a:moveTo>
                  <a:lnTo>
                    <a:pt x="30" y="80"/>
                  </a:lnTo>
                  <a:lnTo>
                    <a:pt x="30" y="56"/>
                  </a:lnTo>
                  <a:lnTo>
                    <a:pt x="0" y="56"/>
                  </a:lnTo>
                  <a:lnTo>
                    <a:pt x="0" y="16"/>
                  </a:lnTo>
                  <a:lnTo>
                    <a:pt x="30" y="0"/>
                  </a:lnTo>
                  <a:lnTo>
                    <a:pt x="52" y="8"/>
                  </a:lnTo>
                  <a:lnTo>
                    <a:pt x="52" y="16"/>
                  </a:lnTo>
                  <a:lnTo>
                    <a:pt x="89" y="40"/>
                  </a:lnTo>
                  <a:lnTo>
                    <a:pt x="134" y="48"/>
                  </a:lnTo>
                  <a:lnTo>
                    <a:pt x="127" y="72"/>
                  </a:lnTo>
                  <a:lnTo>
                    <a:pt x="134" y="96"/>
                  </a:lnTo>
                  <a:lnTo>
                    <a:pt x="52" y="104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7" name="Freeform 169"/>
            <p:cNvSpPr>
              <a:spLocks/>
            </p:cNvSpPr>
            <p:nvPr/>
          </p:nvSpPr>
          <p:spPr bwMode="auto">
            <a:xfrm rot="704206">
              <a:off x="1844675" y="3363913"/>
              <a:ext cx="184150" cy="174625"/>
            </a:xfrm>
            <a:custGeom>
              <a:avLst/>
              <a:gdLst/>
              <a:ahLst/>
              <a:cxnLst>
                <a:cxn ang="0">
                  <a:pos x="96" y="48"/>
                </a:cxn>
                <a:cxn ang="0">
                  <a:pos x="67" y="64"/>
                </a:cxn>
                <a:cxn ang="0">
                  <a:pos x="67" y="80"/>
                </a:cxn>
                <a:cxn ang="0">
                  <a:pos x="37" y="96"/>
                </a:cxn>
                <a:cxn ang="0">
                  <a:pos x="7" y="80"/>
                </a:cxn>
                <a:cxn ang="0">
                  <a:pos x="0" y="80"/>
                </a:cxn>
                <a:cxn ang="0">
                  <a:pos x="7" y="48"/>
                </a:cxn>
                <a:cxn ang="0">
                  <a:pos x="30" y="24"/>
                </a:cxn>
                <a:cxn ang="0">
                  <a:pos x="30" y="8"/>
                </a:cxn>
                <a:cxn ang="0">
                  <a:pos x="44" y="0"/>
                </a:cxn>
                <a:cxn ang="0">
                  <a:pos x="74" y="0"/>
                </a:cxn>
                <a:cxn ang="0">
                  <a:pos x="74" y="24"/>
                </a:cxn>
                <a:cxn ang="0">
                  <a:pos x="96" y="48"/>
                </a:cxn>
              </a:cxnLst>
              <a:rect l="0" t="0" r="r" b="b"/>
              <a:pathLst>
                <a:path w="97" h="97">
                  <a:moveTo>
                    <a:pt x="96" y="48"/>
                  </a:moveTo>
                  <a:lnTo>
                    <a:pt x="67" y="64"/>
                  </a:lnTo>
                  <a:lnTo>
                    <a:pt x="67" y="80"/>
                  </a:lnTo>
                  <a:lnTo>
                    <a:pt x="37" y="96"/>
                  </a:lnTo>
                  <a:lnTo>
                    <a:pt x="7" y="80"/>
                  </a:lnTo>
                  <a:lnTo>
                    <a:pt x="0" y="80"/>
                  </a:lnTo>
                  <a:lnTo>
                    <a:pt x="7" y="48"/>
                  </a:lnTo>
                  <a:lnTo>
                    <a:pt x="30" y="24"/>
                  </a:lnTo>
                  <a:lnTo>
                    <a:pt x="30" y="8"/>
                  </a:lnTo>
                  <a:lnTo>
                    <a:pt x="44" y="0"/>
                  </a:lnTo>
                  <a:lnTo>
                    <a:pt x="74" y="0"/>
                  </a:lnTo>
                  <a:lnTo>
                    <a:pt x="74" y="24"/>
                  </a:lnTo>
                  <a:lnTo>
                    <a:pt x="96" y="48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8" name="Freeform 170"/>
            <p:cNvSpPr>
              <a:spLocks/>
            </p:cNvSpPr>
            <p:nvPr/>
          </p:nvSpPr>
          <p:spPr bwMode="auto">
            <a:xfrm rot="704206">
              <a:off x="1768475" y="3683000"/>
              <a:ext cx="325437" cy="274638"/>
            </a:xfrm>
            <a:custGeom>
              <a:avLst/>
              <a:gdLst/>
              <a:ahLst/>
              <a:cxnLst>
                <a:cxn ang="0">
                  <a:pos x="104" y="0"/>
                </a:cxn>
                <a:cxn ang="0">
                  <a:pos x="67" y="24"/>
                </a:cxn>
                <a:cxn ang="0">
                  <a:pos x="45" y="0"/>
                </a:cxn>
                <a:cxn ang="0">
                  <a:pos x="7" y="0"/>
                </a:cxn>
                <a:cxn ang="0">
                  <a:pos x="0" y="40"/>
                </a:cxn>
                <a:cxn ang="0">
                  <a:pos x="0" y="56"/>
                </a:cxn>
                <a:cxn ang="0">
                  <a:pos x="15" y="80"/>
                </a:cxn>
                <a:cxn ang="0">
                  <a:pos x="37" y="112"/>
                </a:cxn>
                <a:cxn ang="0">
                  <a:pos x="37" y="152"/>
                </a:cxn>
                <a:cxn ang="0">
                  <a:pos x="67" y="152"/>
                </a:cxn>
                <a:cxn ang="0">
                  <a:pos x="82" y="120"/>
                </a:cxn>
                <a:cxn ang="0">
                  <a:pos x="119" y="112"/>
                </a:cxn>
                <a:cxn ang="0">
                  <a:pos x="126" y="80"/>
                </a:cxn>
                <a:cxn ang="0">
                  <a:pos x="149" y="72"/>
                </a:cxn>
                <a:cxn ang="0">
                  <a:pos x="171" y="40"/>
                </a:cxn>
                <a:cxn ang="0">
                  <a:pos x="141" y="0"/>
                </a:cxn>
                <a:cxn ang="0">
                  <a:pos x="104" y="0"/>
                </a:cxn>
              </a:cxnLst>
              <a:rect l="0" t="0" r="r" b="b"/>
              <a:pathLst>
                <a:path w="172" h="153">
                  <a:moveTo>
                    <a:pt x="104" y="0"/>
                  </a:moveTo>
                  <a:lnTo>
                    <a:pt x="67" y="24"/>
                  </a:lnTo>
                  <a:lnTo>
                    <a:pt x="45" y="0"/>
                  </a:lnTo>
                  <a:lnTo>
                    <a:pt x="7" y="0"/>
                  </a:lnTo>
                  <a:lnTo>
                    <a:pt x="0" y="40"/>
                  </a:lnTo>
                  <a:lnTo>
                    <a:pt x="0" y="56"/>
                  </a:lnTo>
                  <a:lnTo>
                    <a:pt x="15" y="80"/>
                  </a:lnTo>
                  <a:lnTo>
                    <a:pt x="37" y="112"/>
                  </a:lnTo>
                  <a:lnTo>
                    <a:pt x="37" y="152"/>
                  </a:lnTo>
                  <a:lnTo>
                    <a:pt x="67" y="152"/>
                  </a:lnTo>
                  <a:lnTo>
                    <a:pt x="82" y="120"/>
                  </a:lnTo>
                  <a:lnTo>
                    <a:pt x="119" y="112"/>
                  </a:lnTo>
                  <a:lnTo>
                    <a:pt x="126" y="80"/>
                  </a:lnTo>
                  <a:lnTo>
                    <a:pt x="149" y="72"/>
                  </a:lnTo>
                  <a:lnTo>
                    <a:pt x="171" y="40"/>
                  </a:lnTo>
                  <a:lnTo>
                    <a:pt x="141" y="0"/>
                  </a:lnTo>
                  <a:lnTo>
                    <a:pt x="104" y="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9" name="Freeform 171"/>
            <p:cNvSpPr>
              <a:spLocks/>
            </p:cNvSpPr>
            <p:nvPr/>
          </p:nvSpPr>
          <p:spPr bwMode="auto">
            <a:xfrm rot="704206">
              <a:off x="1362075" y="3502025"/>
              <a:ext cx="488950" cy="488950"/>
            </a:xfrm>
            <a:custGeom>
              <a:avLst/>
              <a:gdLst/>
              <a:ahLst/>
              <a:cxnLst>
                <a:cxn ang="0">
                  <a:pos x="110" y="264"/>
                </a:cxn>
                <a:cxn ang="0">
                  <a:pos x="132" y="272"/>
                </a:cxn>
                <a:cxn ang="0">
                  <a:pos x="140" y="240"/>
                </a:cxn>
                <a:cxn ang="0">
                  <a:pos x="198" y="224"/>
                </a:cxn>
                <a:cxn ang="0">
                  <a:pos x="228" y="224"/>
                </a:cxn>
                <a:cxn ang="0">
                  <a:pos x="257" y="216"/>
                </a:cxn>
                <a:cxn ang="0">
                  <a:pos x="257" y="176"/>
                </a:cxn>
                <a:cxn ang="0">
                  <a:pos x="235" y="144"/>
                </a:cxn>
                <a:cxn ang="0">
                  <a:pos x="220" y="120"/>
                </a:cxn>
                <a:cxn ang="0">
                  <a:pos x="220" y="104"/>
                </a:cxn>
                <a:cxn ang="0">
                  <a:pos x="176" y="104"/>
                </a:cxn>
                <a:cxn ang="0">
                  <a:pos x="162" y="80"/>
                </a:cxn>
                <a:cxn ang="0">
                  <a:pos x="147" y="64"/>
                </a:cxn>
                <a:cxn ang="0">
                  <a:pos x="125" y="64"/>
                </a:cxn>
                <a:cxn ang="0">
                  <a:pos x="95" y="32"/>
                </a:cxn>
                <a:cxn ang="0">
                  <a:pos x="81" y="32"/>
                </a:cxn>
                <a:cxn ang="0">
                  <a:pos x="51" y="0"/>
                </a:cxn>
                <a:cxn ang="0">
                  <a:pos x="44" y="0"/>
                </a:cxn>
                <a:cxn ang="0">
                  <a:pos x="22" y="16"/>
                </a:cxn>
                <a:cxn ang="0">
                  <a:pos x="0" y="16"/>
                </a:cxn>
                <a:cxn ang="0">
                  <a:pos x="0" y="56"/>
                </a:cxn>
                <a:cxn ang="0">
                  <a:pos x="0" y="88"/>
                </a:cxn>
                <a:cxn ang="0">
                  <a:pos x="59" y="112"/>
                </a:cxn>
                <a:cxn ang="0">
                  <a:pos x="59" y="144"/>
                </a:cxn>
                <a:cxn ang="0">
                  <a:pos x="44" y="152"/>
                </a:cxn>
                <a:cxn ang="0">
                  <a:pos x="59" y="160"/>
                </a:cxn>
                <a:cxn ang="0">
                  <a:pos x="95" y="176"/>
                </a:cxn>
                <a:cxn ang="0">
                  <a:pos x="95" y="200"/>
                </a:cxn>
                <a:cxn ang="0">
                  <a:pos x="95" y="208"/>
                </a:cxn>
                <a:cxn ang="0">
                  <a:pos x="110" y="264"/>
                </a:cxn>
              </a:cxnLst>
              <a:rect l="0" t="0" r="r" b="b"/>
              <a:pathLst>
                <a:path w="258" h="273">
                  <a:moveTo>
                    <a:pt x="110" y="264"/>
                  </a:moveTo>
                  <a:lnTo>
                    <a:pt x="132" y="272"/>
                  </a:lnTo>
                  <a:lnTo>
                    <a:pt x="140" y="240"/>
                  </a:lnTo>
                  <a:lnTo>
                    <a:pt x="198" y="224"/>
                  </a:lnTo>
                  <a:lnTo>
                    <a:pt x="228" y="224"/>
                  </a:lnTo>
                  <a:lnTo>
                    <a:pt x="257" y="216"/>
                  </a:lnTo>
                  <a:lnTo>
                    <a:pt x="257" y="176"/>
                  </a:lnTo>
                  <a:lnTo>
                    <a:pt x="235" y="144"/>
                  </a:lnTo>
                  <a:lnTo>
                    <a:pt x="220" y="120"/>
                  </a:lnTo>
                  <a:lnTo>
                    <a:pt x="220" y="104"/>
                  </a:lnTo>
                  <a:lnTo>
                    <a:pt x="176" y="104"/>
                  </a:lnTo>
                  <a:lnTo>
                    <a:pt x="162" y="80"/>
                  </a:lnTo>
                  <a:lnTo>
                    <a:pt x="147" y="64"/>
                  </a:lnTo>
                  <a:lnTo>
                    <a:pt x="125" y="64"/>
                  </a:lnTo>
                  <a:lnTo>
                    <a:pt x="95" y="32"/>
                  </a:lnTo>
                  <a:lnTo>
                    <a:pt x="81" y="32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22" y="16"/>
                  </a:lnTo>
                  <a:lnTo>
                    <a:pt x="0" y="16"/>
                  </a:lnTo>
                  <a:lnTo>
                    <a:pt x="0" y="56"/>
                  </a:lnTo>
                  <a:lnTo>
                    <a:pt x="0" y="88"/>
                  </a:lnTo>
                  <a:lnTo>
                    <a:pt x="59" y="112"/>
                  </a:lnTo>
                  <a:lnTo>
                    <a:pt x="59" y="144"/>
                  </a:lnTo>
                  <a:lnTo>
                    <a:pt x="44" y="152"/>
                  </a:lnTo>
                  <a:lnTo>
                    <a:pt x="59" y="160"/>
                  </a:lnTo>
                  <a:lnTo>
                    <a:pt x="95" y="176"/>
                  </a:lnTo>
                  <a:lnTo>
                    <a:pt x="95" y="200"/>
                  </a:lnTo>
                  <a:lnTo>
                    <a:pt x="95" y="208"/>
                  </a:lnTo>
                  <a:lnTo>
                    <a:pt x="110" y="264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0" name="Freeform 172"/>
            <p:cNvSpPr>
              <a:spLocks/>
            </p:cNvSpPr>
            <p:nvPr/>
          </p:nvSpPr>
          <p:spPr bwMode="auto">
            <a:xfrm rot="704206">
              <a:off x="1697038" y="3494088"/>
              <a:ext cx="311150" cy="244475"/>
            </a:xfrm>
            <a:custGeom>
              <a:avLst/>
              <a:gdLst/>
              <a:ahLst/>
              <a:cxnLst>
                <a:cxn ang="0">
                  <a:pos x="67" y="0"/>
                </a:cxn>
                <a:cxn ang="0">
                  <a:pos x="96" y="16"/>
                </a:cxn>
                <a:cxn ang="0">
                  <a:pos x="119" y="40"/>
                </a:cxn>
                <a:cxn ang="0">
                  <a:pos x="148" y="40"/>
                </a:cxn>
                <a:cxn ang="0">
                  <a:pos x="156" y="72"/>
                </a:cxn>
                <a:cxn ang="0">
                  <a:pos x="163" y="96"/>
                </a:cxn>
                <a:cxn ang="0">
                  <a:pos x="126" y="120"/>
                </a:cxn>
                <a:cxn ang="0">
                  <a:pos x="104" y="96"/>
                </a:cxn>
                <a:cxn ang="0">
                  <a:pos x="67" y="96"/>
                </a:cxn>
                <a:cxn ang="0">
                  <a:pos x="59" y="136"/>
                </a:cxn>
                <a:cxn ang="0">
                  <a:pos x="15" y="136"/>
                </a:cxn>
                <a:cxn ang="0">
                  <a:pos x="0" y="112"/>
                </a:cxn>
                <a:cxn ang="0">
                  <a:pos x="22" y="80"/>
                </a:cxn>
                <a:cxn ang="0">
                  <a:pos x="15" y="56"/>
                </a:cxn>
                <a:cxn ang="0">
                  <a:pos x="30" y="40"/>
                </a:cxn>
                <a:cxn ang="0">
                  <a:pos x="22" y="16"/>
                </a:cxn>
                <a:cxn ang="0">
                  <a:pos x="44" y="16"/>
                </a:cxn>
                <a:cxn ang="0">
                  <a:pos x="67" y="0"/>
                </a:cxn>
              </a:cxnLst>
              <a:rect l="0" t="0" r="r" b="b"/>
              <a:pathLst>
                <a:path w="164" h="137">
                  <a:moveTo>
                    <a:pt x="67" y="0"/>
                  </a:moveTo>
                  <a:lnTo>
                    <a:pt x="96" y="16"/>
                  </a:lnTo>
                  <a:lnTo>
                    <a:pt x="119" y="40"/>
                  </a:lnTo>
                  <a:lnTo>
                    <a:pt x="148" y="40"/>
                  </a:lnTo>
                  <a:lnTo>
                    <a:pt x="156" y="72"/>
                  </a:lnTo>
                  <a:lnTo>
                    <a:pt x="163" y="96"/>
                  </a:lnTo>
                  <a:lnTo>
                    <a:pt x="126" y="120"/>
                  </a:lnTo>
                  <a:lnTo>
                    <a:pt x="104" y="96"/>
                  </a:lnTo>
                  <a:lnTo>
                    <a:pt x="67" y="96"/>
                  </a:lnTo>
                  <a:lnTo>
                    <a:pt x="59" y="136"/>
                  </a:lnTo>
                  <a:lnTo>
                    <a:pt x="15" y="136"/>
                  </a:lnTo>
                  <a:lnTo>
                    <a:pt x="0" y="112"/>
                  </a:lnTo>
                  <a:lnTo>
                    <a:pt x="22" y="80"/>
                  </a:lnTo>
                  <a:lnTo>
                    <a:pt x="15" y="56"/>
                  </a:lnTo>
                  <a:lnTo>
                    <a:pt x="30" y="40"/>
                  </a:lnTo>
                  <a:lnTo>
                    <a:pt x="22" y="16"/>
                  </a:lnTo>
                  <a:lnTo>
                    <a:pt x="44" y="16"/>
                  </a:lnTo>
                  <a:lnTo>
                    <a:pt x="67" y="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1" name="Freeform 173"/>
            <p:cNvSpPr>
              <a:spLocks/>
            </p:cNvSpPr>
            <p:nvPr/>
          </p:nvSpPr>
          <p:spPr bwMode="auto">
            <a:xfrm rot="704206">
              <a:off x="1063625" y="3497263"/>
              <a:ext cx="477837" cy="458788"/>
            </a:xfrm>
            <a:custGeom>
              <a:avLst/>
              <a:gdLst/>
              <a:ahLst/>
              <a:cxnLst>
                <a:cxn ang="0">
                  <a:pos x="37" y="232"/>
                </a:cxn>
                <a:cxn ang="0">
                  <a:pos x="15" y="216"/>
                </a:cxn>
                <a:cxn ang="0">
                  <a:pos x="22" y="184"/>
                </a:cxn>
                <a:cxn ang="0">
                  <a:pos x="0" y="160"/>
                </a:cxn>
                <a:cxn ang="0">
                  <a:pos x="7" y="152"/>
                </a:cxn>
                <a:cxn ang="0">
                  <a:pos x="59" y="144"/>
                </a:cxn>
                <a:cxn ang="0">
                  <a:pos x="52" y="112"/>
                </a:cxn>
                <a:cxn ang="0">
                  <a:pos x="66" y="88"/>
                </a:cxn>
                <a:cxn ang="0">
                  <a:pos x="81" y="80"/>
                </a:cxn>
                <a:cxn ang="0">
                  <a:pos x="66" y="40"/>
                </a:cxn>
                <a:cxn ang="0">
                  <a:pos x="81" y="32"/>
                </a:cxn>
                <a:cxn ang="0">
                  <a:pos x="81" y="8"/>
                </a:cxn>
                <a:cxn ang="0">
                  <a:pos x="118" y="0"/>
                </a:cxn>
                <a:cxn ang="0">
                  <a:pos x="133" y="16"/>
                </a:cxn>
                <a:cxn ang="0">
                  <a:pos x="155" y="24"/>
                </a:cxn>
                <a:cxn ang="0">
                  <a:pos x="155" y="56"/>
                </a:cxn>
                <a:cxn ang="0">
                  <a:pos x="214" y="80"/>
                </a:cxn>
                <a:cxn ang="0">
                  <a:pos x="214" y="112"/>
                </a:cxn>
                <a:cxn ang="0">
                  <a:pos x="199" y="120"/>
                </a:cxn>
                <a:cxn ang="0">
                  <a:pos x="214" y="128"/>
                </a:cxn>
                <a:cxn ang="0">
                  <a:pos x="251" y="144"/>
                </a:cxn>
                <a:cxn ang="0">
                  <a:pos x="251" y="168"/>
                </a:cxn>
                <a:cxn ang="0">
                  <a:pos x="251" y="176"/>
                </a:cxn>
                <a:cxn ang="0">
                  <a:pos x="192" y="216"/>
                </a:cxn>
                <a:cxn ang="0">
                  <a:pos x="192" y="248"/>
                </a:cxn>
                <a:cxn ang="0">
                  <a:pos x="170" y="256"/>
                </a:cxn>
                <a:cxn ang="0">
                  <a:pos x="155" y="224"/>
                </a:cxn>
                <a:cxn ang="0">
                  <a:pos x="118" y="232"/>
                </a:cxn>
                <a:cxn ang="0">
                  <a:pos x="118" y="240"/>
                </a:cxn>
                <a:cxn ang="0">
                  <a:pos x="96" y="240"/>
                </a:cxn>
                <a:cxn ang="0">
                  <a:pos x="89" y="208"/>
                </a:cxn>
                <a:cxn ang="0">
                  <a:pos x="74" y="224"/>
                </a:cxn>
                <a:cxn ang="0">
                  <a:pos x="37" y="232"/>
                </a:cxn>
              </a:cxnLst>
              <a:rect l="0" t="0" r="r" b="b"/>
              <a:pathLst>
                <a:path w="252" h="257">
                  <a:moveTo>
                    <a:pt x="37" y="232"/>
                  </a:moveTo>
                  <a:lnTo>
                    <a:pt x="15" y="216"/>
                  </a:lnTo>
                  <a:lnTo>
                    <a:pt x="22" y="184"/>
                  </a:lnTo>
                  <a:lnTo>
                    <a:pt x="0" y="160"/>
                  </a:lnTo>
                  <a:lnTo>
                    <a:pt x="7" y="152"/>
                  </a:lnTo>
                  <a:lnTo>
                    <a:pt x="59" y="144"/>
                  </a:lnTo>
                  <a:lnTo>
                    <a:pt x="52" y="112"/>
                  </a:lnTo>
                  <a:lnTo>
                    <a:pt x="66" y="88"/>
                  </a:lnTo>
                  <a:lnTo>
                    <a:pt x="81" y="80"/>
                  </a:lnTo>
                  <a:lnTo>
                    <a:pt x="66" y="40"/>
                  </a:lnTo>
                  <a:lnTo>
                    <a:pt x="81" y="32"/>
                  </a:lnTo>
                  <a:lnTo>
                    <a:pt x="81" y="8"/>
                  </a:lnTo>
                  <a:lnTo>
                    <a:pt x="118" y="0"/>
                  </a:lnTo>
                  <a:lnTo>
                    <a:pt x="133" y="16"/>
                  </a:lnTo>
                  <a:lnTo>
                    <a:pt x="155" y="24"/>
                  </a:lnTo>
                  <a:lnTo>
                    <a:pt x="155" y="56"/>
                  </a:lnTo>
                  <a:lnTo>
                    <a:pt x="214" y="80"/>
                  </a:lnTo>
                  <a:lnTo>
                    <a:pt x="214" y="112"/>
                  </a:lnTo>
                  <a:lnTo>
                    <a:pt x="199" y="120"/>
                  </a:lnTo>
                  <a:lnTo>
                    <a:pt x="214" y="128"/>
                  </a:lnTo>
                  <a:lnTo>
                    <a:pt x="251" y="144"/>
                  </a:lnTo>
                  <a:lnTo>
                    <a:pt x="251" y="168"/>
                  </a:lnTo>
                  <a:lnTo>
                    <a:pt x="251" y="176"/>
                  </a:lnTo>
                  <a:lnTo>
                    <a:pt x="192" y="216"/>
                  </a:lnTo>
                  <a:lnTo>
                    <a:pt x="192" y="248"/>
                  </a:lnTo>
                  <a:lnTo>
                    <a:pt x="170" y="256"/>
                  </a:lnTo>
                  <a:lnTo>
                    <a:pt x="155" y="224"/>
                  </a:lnTo>
                  <a:lnTo>
                    <a:pt x="118" y="232"/>
                  </a:lnTo>
                  <a:lnTo>
                    <a:pt x="118" y="240"/>
                  </a:lnTo>
                  <a:lnTo>
                    <a:pt x="96" y="240"/>
                  </a:lnTo>
                  <a:lnTo>
                    <a:pt x="89" y="208"/>
                  </a:lnTo>
                  <a:lnTo>
                    <a:pt x="74" y="224"/>
                  </a:lnTo>
                  <a:lnTo>
                    <a:pt x="37" y="232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2" name="Freeform 174"/>
            <p:cNvSpPr>
              <a:spLocks/>
            </p:cNvSpPr>
            <p:nvPr/>
          </p:nvSpPr>
          <p:spPr bwMode="auto">
            <a:xfrm rot="704206">
              <a:off x="850900" y="3827463"/>
              <a:ext cx="422275" cy="461963"/>
            </a:xfrm>
            <a:custGeom>
              <a:avLst/>
              <a:gdLst/>
              <a:ahLst/>
              <a:cxnLst>
                <a:cxn ang="0">
                  <a:pos x="111" y="24"/>
                </a:cxn>
                <a:cxn ang="0">
                  <a:pos x="147" y="16"/>
                </a:cxn>
                <a:cxn ang="0">
                  <a:pos x="162" y="0"/>
                </a:cxn>
                <a:cxn ang="0">
                  <a:pos x="169" y="32"/>
                </a:cxn>
                <a:cxn ang="0">
                  <a:pos x="192" y="32"/>
                </a:cxn>
                <a:cxn ang="0">
                  <a:pos x="184" y="48"/>
                </a:cxn>
                <a:cxn ang="0">
                  <a:pos x="192" y="96"/>
                </a:cxn>
                <a:cxn ang="0">
                  <a:pos x="221" y="120"/>
                </a:cxn>
                <a:cxn ang="0">
                  <a:pos x="199" y="128"/>
                </a:cxn>
                <a:cxn ang="0">
                  <a:pos x="199" y="168"/>
                </a:cxn>
                <a:cxn ang="0">
                  <a:pos x="169" y="168"/>
                </a:cxn>
                <a:cxn ang="0">
                  <a:pos x="177" y="200"/>
                </a:cxn>
                <a:cxn ang="0">
                  <a:pos x="155" y="216"/>
                </a:cxn>
                <a:cxn ang="0">
                  <a:pos x="169" y="224"/>
                </a:cxn>
                <a:cxn ang="0">
                  <a:pos x="118" y="256"/>
                </a:cxn>
                <a:cxn ang="0">
                  <a:pos x="111" y="232"/>
                </a:cxn>
                <a:cxn ang="0">
                  <a:pos x="88" y="224"/>
                </a:cxn>
                <a:cxn ang="0">
                  <a:pos x="81" y="176"/>
                </a:cxn>
                <a:cxn ang="0">
                  <a:pos x="74" y="152"/>
                </a:cxn>
                <a:cxn ang="0">
                  <a:pos x="52" y="120"/>
                </a:cxn>
                <a:cxn ang="0">
                  <a:pos x="29" y="88"/>
                </a:cxn>
                <a:cxn ang="0">
                  <a:pos x="15" y="80"/>
                </a:cxn>
                <a:cxn ang="0">
                  <a:pos x="0" y="40"/>
                </a:cxn>
                <a:cxn ang="0">
                  <a:pos x="15" y="32"/>
                </a:cxn>
                <a:cxn ang="0">
                  <a:pos x="29" y="56"/>
                </a:cxn>
                <a:cxn ang="0">
                  <a:pos x="44" y="56"/>
                </a:cxn>
                <a:cxn ang="0">
                  <a:pos x="37" y="80"/>
                </a:cxn>
                <a:cxn ang="0">
                  <a:pos x="52" y="80"/>
                </a:cxn>
                <a:cxn ang="0">
                  <a:pos x="74" y="96"/>
                </a:cxn>
                <a:cxn ang="0">
                  <a:pos x="133" y="56"/>
                </a:cxn>
                <a:cxn ang="0">
                  <a:pos x="125" y="40"/>
                </a:cxn>
                <a:cxn ang="0">
                  <a:pos x="103" y="40"/>
                </a:cxn>
                <a:cxn ang="0">
                  <a:pos x="111" y="24"/>
                </a:cxn>
              </a:cxnLst>
              <a:rect l="0" t="0" r="r" b="b"/>
              <a:pathLst>
                <a:path w="222" h="257">
                  <a:moveTo>
                    <a:pt x="111" y="24"/>
                  </a:moveTo>
                  <a:lnTo>
                    <a:pt x="147" y="16"/>
                  </a:lnTo>
                  <a:lnTo>
                    <a:pt x="162" y="0"/>
                  </a:lnTo>
                  <a:lnTo>
                    <a:pt x="169" y="32"/>
                  </a:lnTo>
                  <a:lnTo>
                    <a:pt x="192" y="32"/>
                  </a:lnTo>
                  <a:lnTo>
                    <a:pt x="184" y="48"/>
                  </a:lnTo>
                  <a:lnTo>
                    <a:pt x="192" y="96"/>
                  </a:lnTo>
                  <a:lnTo>
                    <a:pt x="221" y="120"/>
                  </a:lnTo>
                  <a:lnTo>
                    <a:pt x="199" y="128"/>
                  </a:lnTo>
                  <a:lnTo>
                    <a:pt x="199" y="168"/>
                  </a:lnTo>
                  <a:lnTo>
                    <a:pt x="169" y="168"/>
                  </a:lnTo>
                  <a:lnTo>
                    <a:pt x="177" y="200"/>
                  </a:lnTo>
                  <a:lnTo>
                    <a:pt x="155" y="216"/>
                  </a:lnTo>
                  <a:lnTo>
                    <a:pt x="169" y="224"/>
                  </a:lnTo>
                  <a:lnTo>
                    <a:pt x="118" y="256"/>
                  </a:lnTo>
                  <a:lnTo>
                    <a:pt x="111" y="232"/>
                  </a:lnTo>
                  <a:lnTo>
                    <a:pt x="88" y="224"/>
                  </a:lnTo>
                  <a:lnTo>
                    <a:pt x="81" y="176"/>
                  </a:lnTo>
                  <a:lnTo>
                    <a:pt x="74" y="152"/>
                  </a:lnTo>
                  <a:lnTo>
                    <a:pt x="52" y="120"/>
                  </a:lnTo>
                  <a:lnTo>
                    <a:pt x="29" y="88"/>
                  </a:lnTo>
                  <a:lnTo>
                    <a:pt x="15" y="80"/>
                  </a:lnTo>
                  <a:lnTo>
                    <a:pt x="0" y="40"/>
                  </a:lnTo>
                  <a:lnTo>
                    <a:pt x="15" y="32"/>
                  </a:lnTo>
                  <a:lnTo>
                    <a:pt x="29" y="56"/>
                  </a:lnTo>
                  <a:lnTo>
                    <a:pt x="44" y="56"/>
                  </a:lnTo>
                  <a:lnTo>
                    <a:pt x="37" y="80"/>
                  </a:lnTo>
                  <a:lnTo>
                    <a:pt x="52" y="80"/>
                  </a:lnTo>
                  <a:lnTo>
                    <a:pt x="74" y="96"/>
                  </a:lnTo>
                  <a:lnTo>
                    <a:pt x="133" y="56"/>
                  </a:lnTo>
                  <a:lnTo>
                    <a:pt x="125" y="40"/>
                  </a:lnTo>
                  <a:lnTo>
                    <a:pt x="103" y="40"/>
                  </a:lnTo>
                  <a:lnTo>
                    <a:pt x="111" y="24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3" name="Freeform 175"/>
            <p:cNvSpPr>
              <a:spLocks/>
            </p:cNvSpPr>
            <p:nvPr/>
          </p:nvSpPr>
          <p:spPr bwMode="auto">
            <a:xfrm rot="704206">
              <a:off x="1858963" y="1811338"/>
              <a:ext cx="601662" cy="746125"/>
            </a:xfrm>
            <a:custGeom>
              <a:avLst/>
              <a:gdLst/>
              <a:ahLst/>
              <a:cxnLst>
                <a:cxn ang="0">
                  <a:pos x="0" y="224"/>
                </a:cxn>
                <a:cxn ang="0">
                  <a:pos x="103" y="216"/>
                </a:cxn>
                <a:cxn ang="0">
                  <a:pos x="118" y="144"/>
                </a:cxn>
                <a:cxn ang="0">
                  <a:pos x="140" y="136"/>
                </a:cxn>
                <a:cxn ang="0">
                  <a:pos x="170" y="96"/>
                </a:cxn>
                <a:cxn ang="0">
                  <a:pos x="184" y="56"/>
                </a:cxn>
                <a:cxn ang="0">
                  <a:pos x="229" y="40"/>
                </a:cxn>
                <a:cxn ang="0">
                  <a:pos x="251" y="0"/>
                </a:cxn>
                <a:cxn ang="0">
                  <a:pos x="280" y="32"/>
                </a:cxn>
                <a:cxn ang="0">
                  <a:pos x="273" y="64"/>
                </a:cxn>
                <a:cxn ang="0">
                  <a:pos x="288" y="80"/>
                </a:cxn>
                <a:cxn ang="0">
                  <a:pos x="295" y="56"/>
                </a:cxn>
                <a:cxn ang="0">
                  <a:pos x="310" y="64"/>
                </a:cxn>
                <a:cxn ang="0">
                  <a:pos x="302" y="72"/>
                </a:cxn>
                <a:cxn ang="0">
                  <a:pos x="317" y="128"/>
                </a:cxn>
                <a:cxn ang="0">
                  <a:pos x="273" y="168"/>
                </a:cxn>
                <a:cxn ang="0">
                  <a:pos x="258" y="224"/>
                </a:cxn>
                <a:cxn ang="0">
                  <a:pos x="273" y="256"/>
                </a:cxn>
                <a:cxn ang="0">
                  <a:pos x="251" y="280"/>
                </a:cxn>
                <a:cxn ang="0">
                  <a:pos x="236" y="280"/>
                </a:cxn>
                <a:cxn ang="0">
                  <a:pos x="214" y="320"/>
                </a:cxn>
                <a:cxn ang="0">
                  <a:pos x="229" y="344"/>
                </a:cxn>
                <a:cxn ang="0">
                  <a:pos x="214" y="392"/>
                </a:cxn>
                <a:cxn ang="0">
                  <a:pos x="184" y="416"/>
                </a:cxn>
                <a:cxn ang="0">
                  <a:pos x="147" y="376"/>
                </a:cxn>
                <a:cxn ang="0">
                  <a:pos x="125" y="376"/>
                </a:cxn>
                <a:cxn ang="0">
                  <a:pos x="81" y="328"/>
                </a:cxn>
                <a:cxn ang="0">
                  <a:pos x="74" y="344"/>
                </a:cxn>
                <a:cxn ang="0">
                  <a:pos x="44" y="344"/>
                </a:cxn>
                <a:cxn ang="0">
                  <a:pos x="0" y="224"/>
                </a:cxn>
              </a:cxnLst>
              <a:rect l="0" t="0" r="r" b="b"/>
              <a:pathLst>
                <a:path w="318" h="417">
                  <a:moveTo>
                    <a:pt x="0" y="224"/>
                  </a:moveTo>
                  <a:lnTo>
                    <a:pt x="103" y="216"/>
                  </a:lnTo>
                  <a:lnTo>
                    <a:pt x="118" y="144"/>
                  </a:lnTo>
                  <a:lnTo>
                    <a:pt x="140" y="136"/>
                  </a:lnTo>
                  <a:lnTo>
                    <a:pt x="170" y="96"/>
                  </a:lnTo>
                  <a:lnTo>
                    <a:pt x="184" y="56"/>
                  </a:lnTo>
                  <a:lnTo>
                    <a:pt x="229" y="40"/>
                  </a:lnTo>
                  <a:lnTo>
                    <a:pt x="251" y="0"/>
                  </a:lnTo>
                  <a:lnTo>
                    <a:pt x="280" y="32"/>
                  </a:lnTo>
                  <a:lnTo>
                    <a:pt x="273" y="64"/>
                  </a:lnTo>
                  <a:lnTo>
                    <a:pt x="288" y="80"/>
                  </a:lnTo>
                  <a:lnTo>
                    <a:pt x="295" y="56"/>
                  </a:lnTo>
                  <a:lnTo>
                    <a:pt x="310" y="64"/>
                  </a:lnTo>
                  <a:lnTo>
                    <a:pt x="302" y="72"/>
                  </a:lnTo>
                  <a:lnTo>
                    <a:pt x="317" y="128"/>
                  </a:lnTo>
                  <a:lnTo>
                    <a:pt x="273" y="168"/>
                  </a:lnTo>
                  <a:lnTo>
                    <a:pt x="258" y="224"/>
                  </a:lnTo>
                  <a:lnTo>
                    <a:pt x="273" y="256"/>
                  </a:lnTo>
                  <a:lnTo>
                    <a:pt x="251" y="280"/>
                  </a:lnTo>
                  <a:lnTo>
                    <a:pt x="236" y="280"/>
                  </a:lnTo>
                  <a:lnTo>
                    <a:pt x="214" y="320"/>
                  </a:lnTo>
                  <a:lnTo>
                    <a:pt x="229" y="344"/>
                  </a:lnTo>
                  <a:lnTo>
                    <a:pt x="214" y="392"/>
                  </a:lnTo>
                  <a:lnTo>
                    <a:pt x="184" y="416"/>
                  </a:lnTo>
                  <a:lnTo>
                    <a:pt x="147" y="376"/>
                  </a:lnTo>
                  <a:lnTo>
                    <a:pt x="125" y="376"/>
                  </a:lnTo>
                  <a:lnTo>
                    <a:pt x="81" y="328"/>
                  </a:lnTo>
                  <a:lnTo>
                    <a:pt x="74" y="344"/>
                  </a:lnTo>
                  <a:lnTo>
                    <a:pt x="44" y="344"/>
                  </a:lnTo>
                  <a:lnTo>
                    <a:pt x="0" y="224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4" name="Freeform 176"/>
            <p:cNvSpPr>
              <a:spLocks/>
            </p:cNvSpPr>
            <p:nvPr/>
          </p:nvSpPr>
          <p:spPr bwMode="auto">
            <a:xfrm rot="704206">
              <a:off x="2386013" y="1671638"/>
              <a:ext cx="476250" cy="615950"/>
            </a:xfrm>
            <a:custGeom>
              <a:avLst/>
              <a:gdLst/>
              <a:ahLst/>
              <a:cxnLst>
                <a:cxn ang="0">
                  <a:pos x="22" y="96"/>
                </a:cxn>
                <a:cxn ang="0">
                  <a:pos x="74" y="80"/>
                </a:cxn>
                <a:cxn ang="0">
                  <a:pos x="59" y="40"/>
                </a:cxn>
                <a:cxn ang="0">
                  <a:pos x="96" y="8"/>
                </a:cxn>
                <a:cxn ang="0">
                  <a:pos x="140" y="0"/>
                </a:cxn>
                <a:cxn ang="0">
                  <a:pos x="162" y="0"/>
                </a:cxn>
                <a:cxn ang="0">
                  <a:pos x="185" y="24"/>
                </a:cxn>
                <a:cxn ang="0">
                  <a:pos x="214" y="56"/>
                </a:cxn>
                <a:cxn ang="0">
                  <a:pos x="185" y="64"/>
                </a:cxn>
                <a:cxn ang="0">
                  <a:pos x="222" y="112"/>
                </a:cxn>
                <a:cxn ang="0">
                  <a:pos x="229" y="192"/>
                </a:cxn>
                <a:cxn ang="0">
                  <a:pos x="251" y="280"/>
                </a:cxn>
                <a:cxn ang="0">
                  <a:pos x="192" y="344"/>
                </a:cxn>
                <a:cxn ang="0">
                  <a:pos x="148" y="336"/>
                </a:cxn>
                <a:cxn ang="0">
                  <a:pos x="81" y="216"/>
                </a:cxn>
                <a:cxn ang="0">
                  <a:pos x="81" y="168"/>
                </a:cxn>
                <a:cxn ang="0">
                  <a:pos x="59" y="192"/>
                </a:cxn>
                <a:cxn ang="0">
                  <a:pos x="44" y="184"/>
                </a:cxn>
                <a:cxn ang="0">
                  <a:pos x="37" y="208"/>
                </a:cxn>
                <a:cxn ang="0">
                  <a:pos x="22" y="192"/>
                </a:cxn>
                <a:cxn ang="0">
                  <a:pos x="30" y="160"/>
                </a:cxn>
                <a:cxn ang="0">
                  <a:pos x="0" y="128"/>
                </a:cxn>
                <a:cxn ang="0">
                  <a:pos x="22" y="96"/>
                </a:cxn>
              </a:cxnLst>
              <a:rect l="0" t="0" r="r" b="b"/>
              <a:pathLst>
                <a:path w="252" h="345">
                  <a:moveTo>
                    <a:pt x="22" y="96"/>
                  </a:moveTo>
                  <a:lnTo>
                    <a:pt x="74" y="80"/>
                  </a:lnTo>
                  <a:lnTo>
                    <a:pt x="59" y="40"/>
                  </a:lnTo>
                  <a:lnTo>
                    <a:pt x="96" y="8"/>
                  </a:lnTo>
                  <a:lnTo>
                    <a:pt x="140" y="0"/>
                  </a:lnTo>
                  <a:lnTo>
                    <a:pt x="162" y="0"/>
                  </a:lnTo>
                  <a:lnTo>
                    <a:pt x="185" y="24"/>
                  </a:lnTo>
                  <a:lnTo>
                    <a:pt x="214" y="56"/>
                  </a:lnTo>
                  <a:lnTo>
                    <a:pt x="185" y="64"/>
                  </a:lnTo>
                  <a:lnTo>
                    <a:pt x="222" y="112"/>
                  </a:lnTo>
                  <a:lnTo>
                    <a:pt x="229" y="192"/>
                  </a:lnTo>
                  <a:lnTo>
                    <a:pt x="251" y="280"/>
                  </a:lnTo>
                  <a:lnTo>
                    <a:pt x="192" y="344"/>
                  </a:lnTo>
                  <a:lnTo>
                    <a:pt x="148" y="336"/>
                  </a:lnTo>
                  <a:lnTo>
                    <a:pt x="81" y="216"/>
                  </a:lnTo>
                  <a:lnTo>
                    <a:pt x="81" y="168"/>
                  </a:lnTo>
                  <a:lnTo>
                    <a:pt x="59" y="192"/>
                  </a:lnTo>
                  <a:lnTo>
                    <a:pt x="44" y="184"/>
                  </a:lnTo>
                  <a:lnTo>
                    <a:pt x="37" y="208"/>
                  </a:lnTo>
                  <a:lnTo>
                    <a:pt x="22" y="192"/>
                  </a:lnTo>
                  <a:lnTo>
                    <a:pt x="30" y="160"/>
                  </a:lnTo>
                  <a:lnTo>
                    <a:pt x="0" y="128"/>
                  </a:lnTo>
                  <a:lnTo>
                    <a:pt x="22" y="96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5" name="Freeform 177"/>
            <p:cNvSpPr>
              <a:spLocks/>
            </p:cNvSpPr>
            <p:nvPr/>
          </p:nvSpPr>
          <p:spPr bwMode="auto">
            <a:xfrm rot="704206">
              <a:off x="1568450" y="2141538"/>
              <a:ext cx="487362" cy="419100"/>
            </a:xfrm>
            <a:custGeom>
              <a:avLst/>
              <a:gdLst/>
              <a:ahLst/>
              <a:cxnLst>
                <a:cxn ang="0">
                  <a:pos x="257" y="152"/>
                </a:cxn>
                <a:cxn ang="0">
                  <a:pos x="198" y="200"/>
                </a:cxn>
                <a:cxn ang="0">
                  <a:pos x="191" y="232"/>
                </a:cxn>
                <a:cxn ang="0">
                  <a:pos x="154" y="232"/>
                </a:cxn>
                <a:cxn ang="0">
                  <a:pos x="132" y="216"/>
                </a:cxn>
                <a:cxn ang="0">
                  <a:pos x="125" y="184"/>
                </a:cxn>
                <a:cxn ang="0">
                  <a:pos x="103" y="176"/>
                </a:cxn>
                <a:cxn ang="0">
                  <a:pos x="88" y="144"/>
                </a:cxn>
                <a:cxn ang="0">
                  <a:pos x="51" y="152"/>
                </a:cxn>
                <a:cxn ang="0">
                  <a:pos x="29" y="136"/>
                </a:cxn>
                <a:cxn ang="0">
                  <a:pos x="15" y="136"/>
                </a:cxn>
                <a:cxn ang="0">
                  <a:pos x="0" y="64"/>
                </a:cxn>
                <a:cxn ang="0">
                  <a:pos x="22" y="40"/>
                </a:cxn>
                <a:cxn ang="0">
                  <a:pos x="59" y="48"/>
                </a:cxn>
                <a:cxn ang="0">
                  <a:pos x="81" y="88"/>
                </a:cxn>
                <a:cxn ang="0">
                  <a:pos x="88" y="40"/>
                </a:cxn>
                <a:cxn ang="0">
                  <a:pos x="88" y="8"/>
                </a:cxn>
                <a:cxn ang="0">
                  <a:pos x="132" y="0"/>
                </a:cxn>
                <a:cxn ang="0">
                  <a:pos x="176" y="120"/>
                </a:cxn>
                <a:cxn ang="0">
                  <a:pos x="206" y="120"/>
                </a:cxn>
                <a:cxn ang="0">
                  <a:pos x="213" y="104"/>
                </a:cxn>
                <a:cxn ang="0">
                  <a:pos x="257" y="152"/>
                </a:cxn>
              </a:cxnLst>
              <a:rect l="0" t="0" r="r" b="b"/>
              <a:pathLst>
                <a:path w="258" h="233">
                  <a:moveTo>
                    <a:pt x="257" y="152"/>
                  </a:moveTo>
                  <a:lnTo>
                    <a:pt x="198" y="200"/>
                  </a:lnTo>
                  <a:lnTo>
                    <a:pt x="191" y="232"/>
                  </a:lnTo>
                  <a:lnTo>
                    <a:pt x="154" y="232"/>
                  </a:lnTo>
                  <a:lnTo>
                    <a:pt x="132" y="216"/>
                  </a:lnTo>
                  <a:lnTo>
                    <a:pt x="125" y="184"/>
                  </a:lnTo>
                  <a:lnTo>
                    <a:pt x="103" y="176"/>
                  </a:lnTo>
                  <a:lnTo>
                    <a:pt x="88" y="144"/>
                  </a:lnTo>
                  <a:lnTo>
                    <a:pt x="51" y="152"/>
                  </a:lnTo>
                  <a:lnTo>
                    <a:pt x="29" y="136"/>
                  </a:lnTo>
                  <a:lnTo>
                    <a:pt x="15" y="136"/>
                  </a:lnTo>
                  <a:lnTo>
                    <a:pt x="0" y="64"/>
                  </a:lnTo>
                  <a:lnTo>
                    <a:pt x="22" y="40"/>
                  </a:lnTo>
                  <a:lnTo>
                    <a:pt x="59" y="48"/>
                  </a:lnTo>
                  <a:lnTo>
                    <a:pt x="81" y="88"/>
                  </a:lnTo>
                  <a:lnTo>
                    <a:pt x="88" y="40"/>
                  </a:lnTo>
                  <a:lnTo>
                    <a:pt x="88" y="8"/>
                  </a:lnTo>
                  <a:lnTo>
                    <a:pt x="132" y="0"/>
                  </a:lnTo>
                  <a:lnTo>
                    <a:pt x="176" y="120"/>
                  </a:lnTo>
                  <a:lnTo>
                    <a:pt x="206" y="120"/>
                  </a:lnTo>
                  <a:lnTo>
                    <a:pt x="213" y="104"/>
                  </a:lnTo>
                  <a:lnTo>
                    <a:pt x="257" y="152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6" name="Freeform 178"/>
            <p:cNvSpPr>
              <a:spLocks/>
            </p:cNvSpPr>
            <p:nvPr/>
          </p:nvSpPr>
          <p:spPr bwMode="auto">
            <a:xfrm rot="704206">
              <a:off x="1300163" y="2170113"/>
              <a:ext cx="279400" cy="428625"/>
            </a:xfrm>
            <a:custGeom>
              <a:avLst/>
              <a:gdLst/>
              <a:ahLst/>
              <a:cxnLst>
                <a:cxn ang="0">
                  <a:pos x="96" y="184"/>
                </a:cxn>
                <a:cxn ang="0">
                  <a:pos x="88" y="192"/>
                </a:cxn>
                <a:cxn ang="0">
                  <a:pos x="88" y="224"/>
                </a:cxn>
                <a:cxn ang="0">
                  <a:pos x="66" y="240"/>
                </a:cxn>
                <a:cxn ang="0">
                  <a:pos x="44" y="240"/>
                </a:cxn>
                <a:cxn ang="0">
                  <a:pos x="29" y="200"/>
                </a:cxn>
                <a:cxn ang="0">
                  <a:pos x="15" y="192"/>
                </a:cxn>
                <a:cxn ang="0">
                  <a:pos x="22" y="176"/>
                </a:cxn>
                <a:cxn ang="0">
                  <a:pos x="0" y="144"/>
                </a:cxn>
                <a:cxn ang="0">
                  <a:pos x="0" y="136"/>
                </a:cxn>
                <a:cxn ang="0">
                  <a:pos x="29" y="112"/>
                </a:cxn>
                <a:cxn ang="0">
                  <a:pos x="29" y="88"/>
                </a:cxn>
                <a:cxn ang="0">
                  <a:pos x="44" y="80"/>
                </a:cxn>
                <a:cxn ang="0">
                  <a:pos x="51" y="56"/>
                </a:cxn>
                <a:cxn ang="0">
                  <a:pos x="74" y="48"/>
                </a:cxn>
                <a:cxn ang="0">
                  <a:pos x="110" y="0"/>
                </a:cxn>
                <a:cxn ang="0">
                  <a:pos x="132" y="8"/>
                </a:cxn>
                <a:cxn ang="0">
                  <a:pos x="147" y="80"/>
                </a:cxn>
                <a:cxn ang="0">
                  <a:pos x="125" y="88"/>
                </a:cxn>
                <a:cxn ang="0">
                  <a:pos x="125" y="136"/>
                </a:cxn>
                <a:cxn ang="0">
                  <a:pos x="96" y="184"/>
                </a:cxn>
              </a:cxnLst>
              <a:rect l="0" t="0" r="r" b="b"/>
              <a:pathLst>
                <a:path w="148" h="241">
                  <a:moveTo>
                    <a:pt x="96" y="184"/>
                  </a:moveTo>
                  <a:lnTo>
                    <a:pt x="88" y="192"/>
                  </a:lnTo>
                  <a:lnTo>
                    <a:pt x="88" y="224"/>
                  </a:lnTo>
                  <a:lnTo>
                    <a:pt x="66" y="240"/>
                  </a:lnTo>
                  <a:lnTo>
                    <a:pt x="44" y="240"/>
                  </a:lnTo>
                  <a:lnTo>
                    <a:pt x="29" y="200"/>
                  </a:lnTo>
                  <a:lnTo>
                    <a:pt x="15" y="192"/>
                  </a:lnTo>
                  <a:lnTo>
                    <a:pt x="22" y="176"/>
                  </a:lnTo>
                  <a:lnTo>
                    <a:pt x="0" y="144"/>
                  </a:lnTo>
                  <a:lnTo>
                    <a:pt x="0" y="136"/>
                  </a:lnTo>
                  <a:lnTo>
                    <a:pt x="29" y="112"/>
                  </a:lnTo>
                  <a:lnTo>
                    <a:pt x="29" y="88"/>
                  </a:lnTo>
                  <a:lnTo>
                    <a:pt x="44" y="80"/>
                  </a:lnTo>
                  <a:lnTo>
                    <a:pt x="51" y="56"/>
                  </a:lnTo>
                  <a:lnTo>
                    <a:pt x="74" y="48"/>
                  </a:lnTo>
                  <a:lnTo>
                    <a:pt x="110" y="0"/>
                  </a:lnTo>
                  <a:lnTo>
                    <a:pt x="132" y="8"/>
                  </a:lnTo>
                  <a:lnTo>
                    <a:pt x="147" y="80"/>
                  </a:lnTo>
                  <a:lnTo>
                    <a:pt x="125" y="88"/>
                  </a:lnTo>
                  <a:lnTo>
                    <a:pt x="125" y="136"/>
                  </a:lnTo>
                  <a:lnTo>
                    <a:pt x="96" y="184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7" name="Freeform 179"/>
            <p:cNvSpPr>
              <a:spLocks/>
            </p:cNvSpPr>
            <p:nvPr/>
          </p:nvSpPr>
          <p:spPr bwMode="auto">
            <a:xfrm rot="704206">
              <a:off x="1460500" y="2357438"/>
              <a:ext cx="392112" cy="287338"/>
            </a:xfrm>
            <a:custGeom>
              <a:avLst/>
              <a:gdLst/>
              <a:ahLst/>
              <a:cxnLst>
                <a:cxn ang="0">
                  <a:pos x="206" y="160"/>
                </a:cxn>
                <a:cxn ang="0">
                  <a:pos x="199" y="144"/>
                </a:cxn>
                <a:cxn ang="0">
                  <a:pos x="184" y="128"/>
                </a:cxn>
                <a:cxn ang="0">
                  <a:pos x="191" y="96"/>
                </a:cxn>
                <a:cxn ang="0">
                  <a:pos x="169" y="80"/>
                </a:cxn>
                <a:cxn ang="0">
                  <a:pos x="162" y="48"/>
                </a:cxn>
                <a:cxn ang="0">
                  <a:pos x="140" y="40"/>
                </a:cxn>
                <a:cxn ang="0">
                  <a:pos x="125" y="8"/>
                </a:cxn>
                <a:cxn ang="0">
                  <a:pos x="88" y="16"/>
                </a:cxn>
                <a:cxn ang="0">
                  <a:pos x="66" y="0"/>
                </a:cxn>
                <a:cxn ang="0">
                  <a:pos x="52" y="0"/>
                </a:cxn>
                <a:cxn ang="0">
                  <a:pos x="29" y="8"/>
                </a:cxn>
                <a:cxn ang="0">
                  <a:pos x="29" y="56"/>
                </a:cxn>
                <a:cxn ang="0">
                  <a:pos x="0" y="104"/>
                </a:cxn>
                <a:cxn ang="0">
                  <a:pos x="74" y="136"/>
                </a:cxn>
                <a:cxn ang="0">
                  <a:pos x="103" y="136"/>
                </a:cxn>
                <a:cxn ang="0">
                  <a:pos x="125" y="128"/>
                </a:cxn>
                <a:cxn ang="0">
                  <a:pos x="147" y="144"/>
                </a:cxn>
                <a:cxn ang="0">
                  <a:pos x="191" y="160"/>
                </a:cxn>
                <a:cxn ang="0">
                  <a:pos x="206" y="160"/>
                </a:cxn>
              </a:cxnLst>
              <a:rect l="0" t="0" r="r" b="b"/>
              <a:pathLst>
                <a:path w="207" h="161">
                  <a:moveTo>
                    <a:pt x="206" y="160"/>
                  </a:moveTo>
                  <a:lnTo>
                    <a:pt x="199" y="144"/>
                  </a:lnTo>
                  <a:lnTo>
                    <a:pt x="184" y="128"/>
                  </a:lnTo>
                  <a:lnTo>
                    <a:pt x="191" y="96"/>
                  </a:lnTo>
                  <a:lnTo>
                    <a:pt x="169" y="80"/>
                  </a:lnTo>
                  <a:lnTo>
                    <a:pt x="162" y="48"/>
                  </a:lnTo>
                  <a:lnTo>
                    <a:pt x="140" y="40"/>
                  </a:lnTo>
                  <a:lnTo>
                    <a:pt x="125" y="8"/>
                  </a:lnTo>
                  <a:lnTo>
                    <a:pt x="88" y="16"/>
                  </a:lnTo>
                  <a:lnTo>
                    <a:pt x="66" y="0"/>
                  </a:lnTo>
                  <a:lnTo>
                    <a:pt x="52" y="0"/>
                  </a:lnTo>
                  <a:lnTo>
                    <a:pt x="29" y="8"/>
                  </a:lnTo>
                  <a:lnTo>
                    <a:pt x="29" y="56"/>
                  </a:lnTo>
                  <a:lnTo>
                    <a:pt x="0" y="104"/>
                  </a:lnTo>
                  <a:lnTo>
                    <a:pt x="74" y="136"/>
                  </a:lnTo>
                  <a:lnTo>
                    <a:pt x="103" y="136"/>
                  </a:lnTo>
                  <a:lnTo>
                    <a:pt x="125" y="128"/>
                  </a:lnTo>
                  <a:lnTo>
                    <a:pt x="147" y="144"/>
                  </a:lnTo>
                  <a:lnTo>
                    <a:pt x="191" y="160"/>
                  </a:lnTo>
                  <a:lnTo>
                    <a:pt x="206" y="16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8" name="Freeform 183"/>
            <p:cNvSpPr>
              <a:spLocks/>
            </p:cNvSpPr>
            <p:nvPr/>
          </p:nvSpPr>
          <p:spPr bwMode="auto">
            <a:xfrm rot="704206">
              <a:off x="581025" y="3973513"/>
              <a:ext cx="153987" cy="160338"/>
            </a:xfrm>
            <a:custGeom>
              <a:avLst/>
              <a:gdLst/>
              <a:ahLst/>
              <a:cxnLst>
                <a:cxn ang="0">
                  <a:pos x="66" y="8"/>
                </a:cxn>
                <a:cxn ang="0">
                  <a:pos x="52" y="8"/>
                </a:cxn>
                <a:cxn ang="0">
                  <a:pos x="29" y="0"/>
                </a:cxn>
                <a:cxn ang="0">
                  <a:pos x="0" y="24"/>
                </a:cxn>
                <a:cxn ang="0">
                  <a:pos x="7" y="32"/>
                </a:cxn>
                <a:cxn ang="0">
                  <a:pos x="44" y="88"/>
                </a:cxn>
                <a:cxn ang="0">
                  <a:pos x="52" y="72"/>
                </a:cxn>
                <a:cxn ang="0">
                  <a:pos x="74" y="64"/>
                </a:cxn>
                <a:cxn ang="0">
                  <a:pos x="81" y="24"/>
                </a:cxn>
                <a:cxn ang="0">
                  <a:pos x="66" y="8"/>
                </a:cxn>
              </a:cxnLst>
              <a:rect l="0" t="0" r="r" b="b"/>
              <a:pathLst>
                <a:path w="82" h="89">
                  <a:moveTo>
                    <a:pt x="66" y="8"/>
                  </a:moveTo>
                  <a:lnTo>
                    <a:pt x="52" y="8"/>
                  </a:lnTo>
                  <a:lnTo>
                    <a:pt x="29" y="0"/>
                  </a:lnTo>
                  <a:lnTo>
                    <a:pt x="0" y="24"/>
                  </a:lnTo>
                  <a:lnTo>
                    <a:pt x="7" y="32"/>
                  </a:lnTo>
                  <a:lnTo>
                    <a:pt x="44" y="88"/>
                  </a:lnTo>
                  <a:lnTo>
                    <a:pt x="52" y="72"/>
                  </a:lnTo>
                  <a:lnTo>
                    <a:pt x="74" y="64"/>
                  </a:lnTo>
                  <a:lnTo>
                    <a:pt x="81" y="24"/>
                  </a:lnTo>
                  <a:lnTo>
                    <a:pt x="66" y="8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9" name="Freeform 184"/>
            <p:cNvSpPr>
              <a:spLocks/>
            </p:cNvSpPr>
            <p:nvPr/>
          </p:nvSpPr>
          <p:spPr bwMode="auto">
            <a:xfrm rot="704206">
              <a:off x="709613" y="3857625"/>
              <a:ext cx="309562" cy="401638"/>
            </a:xfrm>
            <a:custGeom>
              <a:avLst/>
              <a:gdLst/>
              <a:ahLst/>
              <a:cxnLst>
                <a:cxn ang="0">
                  <a:pos x="74" y="224"/>
                </a:cxn>
                <a:cxn ang="0">
                  <a:pos x="74" y="200"/>
                </a:cxn>
                <a:cxn ang="0">
                  <a:pos x="59" y="184"/>
                </a:cxn>
                <a:cxn ang="0">
                  <a:pos x="22" y="160"/>
                </a:cxn>
                <a:cxn ang="0">
                  <a:pos x="7" y="152"/>
                </a:cxn>
                <a:cxn ang="0">
                  <a:pos x="15" y="112"/>
                </a:cxn>
                <a:cxn ang="0">
                  <a:pos x="0" y="96"/>
                </a:cxn>
                <a:cxn ang="0">
                  <a:pos x="0" y="72"/>
                </a:cxn>
                <a:cxn ang="0">
                  <a:pos x="22" y="64"/>
                </a:cxn>
                <a:cxn ang="0">
                  <a:pos x="7" y="24"/>
                </a:cxn>
                <a:cxn ang="0">
                  <a:pos x="37" y="0"/>
                </a:cxn>
                <a:cxn ang="0">
                  <a:pos x="74" y="0"/>
                </a:cxn>
                <a:cxn ang="0">
                  <a:pos x="89" y="40"/>
                </a:cxn>
                <a:cxn ang="0">
                  <a:pos x="104" y="48"/>
                </a:cxn>
                <a:cxn ang="0">
                  <a:pos x="126" y="80"/>
                </a:cxn>
                <a:cxn ang="0">
                  <a:pos x="148" y="112"/>
                </a:cxn>
                <a:cxn ang="0">
                  <a:pos x="156" y="136"/>
                </a:cxn>
                <a:cxn ang="0">
                  <a:pos x="163" y="184"/>
                </a:cxn>
                <a:cxn ang="0">
                  <a:pos x="126" y="192"/>
                </a:cxn>
                <a:cxn ang="0">
                  <a:pos x="119" y="216"/>
                </a:cxn>
                <a:cxn ang="0">
                  <a:pos x="96" y="216"/>
                </a:cxn>
                <a:cxn ang="0">
                  <a:pos x="74" y="224"/>
                </a:cxn>
              </a:cxnLst>
              <a:rect l="0" t="0" r="r" b="b"/>
              <a:pathLst>
                <a:path w="164" h="225">
                  <a:moveTo>
                    <a:pt x="74" y="224"/>
                  </a:moveTo>
                  <a:lnTo>
                    <a:pt x="74" y="200"/>
                  </a:lnTo>
                  <a:lnTo>
                    <a:pt x="59" y="184"/>
                  </a:lnTo>
                  <a:lnTo>
                    <a:pt x="22" y="160"/>
                  </a:lnTo>
                  <a:lnTo>
                    <a:pt x="7" y="152"/>
                  </a:lnTo>
                  <a:lnTo>
                    <a:pt x="15" y="112"/>
                  </a:lnTo>
                  <a:lnTo>
                    <a:pt x="0" y="96"/>
                  </a:lnTo>
                  <a:lnTo>
                    <a:pt x="0" y="72"/>
                  </a:lnTo>
                  <a:lnTo>
                    <a:pt x="22" y="64"/>
                  </a:lnTo>
                  <a:lnTo>
                    <a:pt x="7" y="24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89" y="40"/>
                  </a:lnTo>
                  <a:lnTo>
                    <a:pt x="104" y="48"/>
                  </a:lnTo>
                  <a:lnTo>
                    <a:pt x="126" y="80"/>
                  </a:lnTo>
                  <a:lnTo>
                    <a:pt x="148" y="112"/>
                  </a:lnTo>
                  <a:lnTo>
                    <a:pt x="156" y="136"/>
                  </a:lnTo>
                  <a:lnTo>
                    <a:pt x="163" y="184"/>
                  </a:lnTo>
                  <a:lnTo>
                    <a:pt x="126" y="192"/>
                  </a:lnTo>
                  <a:lnTo>
                    <a:pt x="119" y="216"/>
                  </a:lnTo>
                  <a:lnTo>
                    <a:pt x="96" y="216"/>
                  </a:lnTo>
                  <a:lnTo>
                    <a:pt x="74" y="224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0" name="Freeform 185"/>
            <p:cNvSpPr>
              <a:spLocks/>
            </p:cNvSpPr>
            <p:nvPr/>
          </p:nvSpPr>
          <p:spPr bwMode="auto">
            <a:xfrm rot="704206">
              <a:off x="639763" y="4106863"/>
              <a:ext cx="187325" cy="128588"/>
            </a:xfrm>
            <a:custGeom>
              <a:avLst/>
              <a:gdLst/>
              <a:ahLst/>
              <a:cxnLst>
                <a:cxn ang="0">
                  <a:pos x="75" y="64"/>
                </a:cxn>
                <a:cxn ang="0">
                  <a:pos x="52" y="64"/>
                </a:cxn>
                <a:cxn ang="0">
                  <a:pos x="37" y="72"/>
                </a:cxn>
                <a:cxn ang="0">
                  <a:pos x="7" y="32"/>
                </a:cxn>
                <a:cxn ang="0">
                  <a:pos x="0" y="24"/>
                </a:cxn>
                <a:cxn ang="0">
                  <a:pos x="7" y="8"/>
                </a:cxn>
                <a:cxn ang="0">
                  <a:pos x="30" y="0"/>
                </a:cxn>
                <a:cxn ang="0">
                  <a:pos x="45" y="8"/>
                </a:cxn>
                <a:cxn ang="0">
                  <a:pos x="82" y="32"/>
                </a:cxn>
                <a:cxn ang="0">
                  <a:pos x="97" y="48"/>
                </a:cxn>
                <a:cxn ang="0">
                  <a:pos x="75" y="64"/>
                </a:cxn>
              </a:cxnLst>
              <a:rect l="0" t="0" r="r" b="b"/>
              <a:pathLst>
                <a:path w="98" h="73">
                  <a:moveTo>
                    <a:pt x="75" y="64"/>
                  </a:moveTo>
                  <a:lnTo>
                    <a:pt x="52" y="64"/>
                  </a:lnTo>
                  <a:lnTo>
                    <a:pt x="37" y="72"/>
                  </a:lnTo>
                  <a:lnTo>
                    <a:pt x="7" y="32"/>
                  </a:lnTo>
                  <a:lnTo>
                    <a:pt x="0" y="24"/>
                  </a:lnTo>
                  <a:lnTo>
                    <a:pt x="7" y="8"/>
                  </a:lnTo>
                  <a:lnTo>
                    <a:pt x="30" y="0"/>
                  </a:lnTo>
                  <a:lnTo>
                    <a:pt x="45" y="8"/>
                  </a:lnTo>
                  <a:lnTo>
                    <a:pt x="82" y="32"/>
                  </a:lnTo>
                  <a:lnTo>
                    <a:pt x="97" y="48"/>
                  </a:lnTo>
                  <a:lnTo>
                    <a:pt x="75" y="64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1" name="Freeform 186"/>
            <p:cNvSpPr>
              <a:spLocks/>
            </p:cNvSpPr>
            <p:nvPr/>
          </p:nvSpPr>
          <p:spPr bwMode="auto">
            <a:xfrm rot="704206">
              <a:off x="709613" y="4244975"/>
              <a:ext cx="223837" cy="169863"/>
            </a:xfrm>
            <a:custGeom>
              <a:avLst/>
              <a:gdLst/>
              <a:ahLst/>
              <a:cxnLst>
                <a:cxn ang="0">
                  <a:pos x="44" y="96"/>
                </a:cxn>
                <a:cxn ang="0">
                  <a:pos x="89" y="80"/>
                </a:cxn>
                <a:cxn ang="0">
                  <a:pos x="89" y="64"/>
                </a:cxn>
                <a:cxn ang="0">
                  <a:pos x="111" y="56"/>
                </a:cxn>
                <a:cxn ang="0">
                  <a:pos x="118" y="32"/>
                </a:cxn>
                <a:cxn ang="0">
                  <a:pos x="96" y="24"/>
                </a:cxn>
                <a:cxn ang="0">
                  <a:pos x="89" y="0"/>
                </a:cxn>
                <a:cxn ang="0">
                  <a:pos x="66" y="0"/>
                </a:cxn>
                <a:cxn ang="0">
                  <a:pos x="44" y="8"/>
                </a:cxn>
                <a:cxn ang="0">
                  <a:pos x="30" y="8"/>
                </a:cxn>
                <a:cxn ang="0">
                  <a:pos x="30" y="16"/>
                </a:cxn>
                <a:cxn ang="0">
                  <a:pos x="30" y="56"/>
                </a:cxn>
                <a:cxn ang="0">
                  <a:pos x="7" y="56"/>
                </a:cxn>
                <a:cxn ang="0">
                  <a:pos x="0" y="56"/>
                </a:cxn>
                <a:cxn ang="0">
                  <a:pos x="44" y="96"/>
                </a:cxn>
              </a:cxnLst>
              <a:rect l="0" t="0" r="r" b="b"/>
              <a:pathLst>
                <a:path w="119" h="97">
                  <a:moveTo>
                    <a:pt x="44" y="96"/>
                  </a:moveTo>
                  <a:lnTo>
                    <a:pt x="89" y="80"/>
                  </a:lnTo>
                  <a:lnTo>
                    <a:pt x="89" y="64"/>
                  </a:lnTo>
                  <a:lnTo>
                    <a:pt x="111" y="56"/>
                  </a:lnTo>
                  <a:lnTo>
                    <a:pt x="118" y="32"/>
                  </a:lnTo>
                  <a:lnTo>
                    <a:pt x="96" y="24"/>
                  </a:lnTo>
                  <a:lnTo>
                    <a:pt x="89" y="0"/>
                  </a:lnTo>
                  <a:lnTo>
                    <a:pt x="66" y="0"/>
                  </a:lnTo>
                  <a:lnTo>
                    <a:pt x="44" y="8"/>
                  </a:lnTo>
                  <a:lnTo>
                    <a:pt x="30" y="8"/>
                  </a:lnTo>
                  <a:lnTo>
                    <a:pt x="30" y="16"/>
                  </a:lnTo>
                  <a:lnTo>
                    <a:pt x="30" y="56"/>
                  </a:lnTo>
                  <a:lnTo>
                    <a:pt x="7" y="56"/>
                  </a:lnTo>
                  <a:lnTo>
                    <a:pt x="0" y="56"/>
                  </a:lnTo>
                  <a:lnTo>
                    <a:pt x="44" y="96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2" name="Freeform 187"/>
            <p:cNvSpPr>
              <a:spLocks/>
            </p:cNvSpPr>
            <p:nvPr/>
          </p:nvSpPr>
          <p:spPr bwMode="auto">
            <a:xfrm rot="704206">
              <a:off x="665163" y="4195763"/>
              <a:ext cx="142875" cy="130175"/>
            </a:xfrm>
            <a:custGeom>
              <a:avLst/>
              <a:gdLst/>
              <a:ahLst/>
              <a:cxnLst>
                <a:cxn ang="0">
                  <a:pos x="53" y="16"/>
                </a:cxn>
                <a:cxn ang="0">
                  <a:pos x="30" y="16"/>
                </a:cxn>
                <a:cxn ang="0">
                  <a:pos x="15" y="24"/>
                </a:cxn>
                <a:cxn ang="0">
                  <a:pos x="0" y="40"/>
                </a:cxn>
                <a:cxn ang="0">
                  <a:pos x="30" y="72"/>
                </a:cxn>
                <a:cxn ang="0">
                  <a:pos x="38" y="72"/>
                </a:cxn>
                <a:cxn ang="0">
                  <a:pos x="60" y="72"/>
                </a:cxn>
                <a:cxn ang="0">
                  <a:pos x="60" y="32"/>
                </a:cxn>
                <a:cxn ang="0">
                  <a:pos x="60" y="24"/>
                </a:cxn>
                <a:cxn ang="0">
                  <a:pos x="75" y="24"/>
                </a:cxn>
                <a:cxn ang="0">
                  <a:pos x="75" y="0"/>
                </a:cxn>
                <a:cxn ang="0">
                  <a:pos x="53" y="16"/>
                </a:cxn>
              </a:cxnLst>
              <a:rect l="0" t="0" r="r" b="b"/>
              <a:pathLst>
                <a:path w="76" h="73">
                  <a:moveTo>
                    <a:pt x="53" y="16"/>
                  </a:moveTo>
                  <a:lnTo>
                    <a:pt x="30" y="16"/>
                  </a:lnTo>
                  <a:lnTo>
                    <a:pt x="15" y="24"/>
                  </a:lnTo>
                  <a:lnTo>
                    <a:pt x="0" y="40"/>
                  </a:lnTo>
                  <a:lnTo>
                    <a:pt x="30" y="72"/>
                  </a:lnTo>
                  <a:lnTo>
                    <a:pt x="38" y="72"/>
                  </a:lnTo>
                  <a:lnTo>
                    <a:pt x="60" y="72"/>
                  </a:lnTo>
                  <a:lnTo>
                    <a:pt x="60" y="32"/>
                  </a:lnTo>
                  <a:lnTo>
                    <a:pt x="60" y="24"/>
                  </a:lnTo>
                  <a:lnTo>
                    <a:pt x="75" y="24"/>
                  </a:lnTo>
                  <a:lnTo>
                    <a:pt x="75" y="0"/>
                  </a:lnTo>
                  <a:lnTo>
                    <a:pt x="53" y="16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3" name="Freeform 188"/>
            <p:cNvSpPr>
              <a:spLocks/>
            </p:cNvSpPr>
            <p:nvPr/>
          </p:nvSpPr>
          <p:spPr bwMode="auto">
            <a:xfrm rot="704206">
              <a:off x="1141413" y="3897313"/>
              <a:ext cx="225425" cy="401638"/>
            </a:xfrm>
            <a:custGeom>
              <a:avLst/>
              <a:gdLst/>
              <a:ahLst/>
              <a:cxnLst>
                <a:cxn ang="0">
                  <a:pos x="15" y="208"/>
                </a:cxn>
                <a:cxn ang="0">
                  <a:pos x="0" y="200"/>
                </a:cxn>
                <a:cxn ang="0">
                  <a:pos x="22" y="184"/>
                </a:cxn>
                <a:cxn ang="0">
                  <a:pos x="15" y="152"/>
                </a:cxn>
                <a:cxn ang="0">
                  <a:pos x="44" y="152"/>
                </a:cxn>
                <a:cxn ang="0">
                  <a:pos x="44" y="112"/>
                </a:cxn>
                <a:cxn ang="0">
                  <a:pos x="66" y="104"/>
                </a:cxn>
                <a:cxn ang="0">
                  <a:pos x="37" y="80"/>
                </a:cxn>
                <a:cxn ang="0">
                  <a:pos x="30" y="32"/>
                </a:cxn>
                <a:cxn ang="0">
                  <a:pos x="37" y="16"/>
                </a:cxn>
                <a:cxn ang="0">
                  <a:pos x="37" y="8"/>
                </a:cxn>
                <a:cxn ang="0">
                  <a:pos x="74" y="0"/>
                </a:cxn>
                <a:cxn ang="0">
                  <a:pos x="89" y="32"/>
                </a:cxn>
                <a:cxn ang="0">
                  <a:pos x="74" y="32"/>
                </a:cxn>
                <a:cxn ang="0">
                  <a:pos x="96" y="72"/>
                </a:cxn>
                <a:cxn ang="0">
                  <a:pos x="81" y="96"/>
                </a:cxn>
                <a:cxn ang="0">
                  <a:pos x="118" y="120"/>
                </a:cxn>
                <a:cxn ang="0">
                  <a:pos x="96" y="184"/>
                </a:cxn>
                <a:cxn ang="0">
                  <a:pos x="74" y="184"/>
                </a:cxn>
                <a:cxn ang="0">
                  <a:pos x="81" y="216"/>
                </a:cxn>
                <a:cxn ang="0">
                  <a:pos x="59" y="224"/>
                </a:cxn>
                <a:cxn ang="0">
                  <a:pos x="15" y="208"/>
                </a:cxn>
              </a:cxnLst>
              <a:rect l="0" t="0" r="r" b="b"/>
              <a:pathLst>
                <a:path w="119" h="225">
                  <a:moveTo>
                    <a:pt x="15" y="208"/>
                  </a:moveTo>
                  <a:lnTo>
                    <a:pt x="0" y="200"/>
                  </a:lnTo>
                  <a:lnTo>
                    <a:pt x="22" y="184"/>
                  </a:lnTo>
                  <a:lnTo>
                    <a:pt x="15" y="152"/>
                  </a:lnTo>
                  <a:lnTo>
                    <a:pt x="44" y="152"/>
                  </a:lnTo>
                  <a:lnTo>
                    <a:pt x="44" y="112"/>
                  </a:lnTo>
                  <a:lnTo>
                    <a:pt x="66" y="104"/>
                  </a:lnTo>
                  <a:lnTo>
                    <a:pt x="37" y="80"/>
                  </a:lnTo>
                  <a:lnTo>
                    <a:pt x="30" y="32"/>
                  </a:lnTo>
                  <a:lnTo>
                    <a:pt x="37" y="16"/>
                  </a:lnTo>
                  <a:lnTo>
                    <a:pt x="37" y="8"/>
                  </a:lnTo>
                  <a:lnTo>
                    <a:pt x="74" y="0"/>
                  </a:lnTo>
                  <a:lnTo>
                    <a:pt x="89" y="32"/>
                  </a:lnTo>
                  <a:lnTo>
                    <a:pt x="74" y="32"/>
                  </a:lnTo>
                  <a:lnTo>
                    <a:pt x="96" y="72"/>
                  </a:lnTo>
                  <a:lnTo>
                    <a:pt x="81" y="96"/>
                  </a:lnTo>
                  <a:lnTo>
                    <a:pt x="118" y="120"/>
                  </a:lnTo>
                  <a:lnTo>
                    <a:pt x="96" y="184"/>
                  </a:lnTo>
                  <a:lnTo>
                    <a:pt x="74" y="184"/>
                  </a:lnTo>
                  <a:lnTo>
                    <a:pt x="81" y="216"/>
                  </a:lnTo>
                  <a:lnTo>
                    <a:pt x="59" y="224"/>
                  </a:lnTo>
                  <a:lnTo>
                    <a:pt x="15" y="208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4" name="Freeform 189"/>
            <p:cNvSpPr>
              <a:spLocks/>
            </p:cNvSpPr>
            <p:nvPr/>
          </p:nvSpPr>
          <p:spPr bwMode="auto">
            <a:xfrm rot="704206">
              <a:off x="746125" y="4197350"/>
              <a:ext cx="250825" cy="473075"/>
            </a:xfrm>
            <a:custGeom>
              <a:avLst/>
              <a:gdLst/>
              <a:ahLst/>
              <a:cxnLst>
                <a:cxn ang="0">
                  <a:pos x="132" y="32"/>
                </a:cxn>
                <a:cxn ang="0">
                  <a:pos x="125" y="8"/>
                </a:cxn>
                <a:cxn ang="0">
                  <a:pos x="103" y="0"/>
                </a:cxn>
                <a:cxn ang="0">
                  <a:pos x="66" y="8"/>
                </a:cxn>
                <a:cxn ang="0">
                  <a:pos x="59" y="32"/>
                </a:cxn>
                <a:cxn ang="0">
                  <a:pos x="66" y="56"/>
                </a:cxn>
                <a:cxn ang="0">
                  <a:pos x="88" y="64"/>
                </a:cxn>
                <a:cxn ang="0">
                  <a:pos x="81" y="88"/>
                </a:cxn>
                <a:cxn ang="0">
                  <a:pos x="59" y="96"/>
                </a:cxn>
                <a:cxn ang="0">
                  <a:pos x="59" y="112"/>
                </a:cxn>
                <a:cxn ang="0">
                  <a:pos x="15" y="128"/>
                </a:cxn>
                <a:cxn ang="0">
                  <a:pos x="0" y="144"/>
                </a:cxn>
                <a:cxn ang="0">
                  <a:pos x="22" y="192"/>
                </a:cxn>
                <a:cxn ang="0">
                  <a:pos x="29" y="200"/>
                </a:cxn>
                <a:cxn ang="0">
                  <a:pos x="29" y="256"/>
                </a:cxn>
                <a:cxn ang="0">
                  <a:pos x="81" y="264"/>
                </a:cxn>
                <a:cxn ang="0">
                  <a:pos x="95" y="144"/>
                </a:cxn>
                <a:cxn ang="0">
                  <a:pos x="132" y="96"/>
                </a:cxn>
                <a:cxn ang="0">
                  <a:pos x="117" y="80"/>
                </a:cxn>
                <a:cxn ang="0">
                  <a:pos x="125" y="40"/>
                </a:cxn>
                <a:cxn ang="0">
                  <a:pos x="132" y="32"/>
                </a:cxn>
              </a:cxnLst>
              <a:rect l="0" t="0" r="r" b="b"/>
              <a:pathLst>
                <a:path w="133" h="265">
                  <a:moveTo>
                    <a:pt x="132" y="32"/>
                  </a:moveTo>
                  <a:lnTo>
                    <a:pt x="125" y="8"/>
                  </a:lnTo>
                  <a:lnTo>
                    <a:pt x="103" y="0"/>
                  </a:lnTo>
                  <a:lnTo>
                    <a:pt x="66" y="8"/>
                  </a:lnTo>
                  <a:lnTo>
                    <a:pt x="59" y="32"/>
                  </a:lnTo>
                  <a:lnTo>
                    <a:pt x="66" y="56"/>
                  </a:lnTo>
                  <a:lnTo>
                    <a:pt x="88" y="64"/>
                  </a:lnTo>
                  <a:lnTo>
                    <a:pt x="81" y="88"/>
                  </a:lnTo>
                  <a:lnTo>
                    <a:pt x="59" y="96"/>
                  </a:lnTo>
                  <a:lnTo>
                    <a:pt x="59" y="112"/>
                  </a:lnTo>
                  <a:lnTo>
                    <a:pt x="15" y="128"/>
                  </a:lnTo>
                  <a:lnTo>
                    <a:pt x="0" y="144"/>
                  </a:lnTo>
                  <a:lnTo>
                    <a:pt x="22" y="192"/>
                  </a:lnTo>
                  <a:lnTo>
                    <a:pt x="29" y="200"/>
                  </a:lnTo>
                  <a:lnTo>
                    <a:pt x="29" y="256"/>
                  </a:lnTo>
                  <a:lnTo>
                    <a:pt x="81" y="264"/>
                  </a:lnTo>
                  <a:lnTo>
                    <a:pt x="95" y="144"/>
                  </a:lnTo>
                  <a:lnTo>
                    <a:pt x="132" y="96"/>
                  </a:lnTo>
                  <a:lnTo>
                    <a:pt x="117" y="80"/>
                  </a:lnTo>
                  <a:lnTo>
                    <a:pt x="125" y="40"/>
                  </a:lnTo>
                  <a:lnTo>
                    <a:pt x="132" y="32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5" name="Freeform 192"/>
            <p:cNvSpPr>
              <a:spLocks/>
            </p:cNvSpPr>
            <p:nvPr/>
          </p:nvSpPr>
          <p:spPr bwMode="auto">
            <a:xfrm rot="704206">
              <a:off x="1604963" y="3276600"/>
              <a:ext cx="265112" cy="219075"/>
            </a:xfrm>
            <a:custGeom>
              <a:avLst/>
              <a:gdLst/>
              <a:ahLst/>
              <a:cxnLst>
                <a:cxn ang="0">
                  <a:pos x="118" y="120"/>
                </a:cxn>
                <a:cxn ang="0">
                  <a:pos x="96" y="120"/>
                </a:cxn>
                <a:cxn ang="0">
                  <a:pos x="66" y="96"/>
                </a:cxn>
                <a:cxn ang="0">
                  <a:pos x="44" y="104"/>
                </a:cxn>
                <a:cxn ang="0">
                  <a:pos x="44" y="72"/>
                </a:cxn>
                <a:cxn ang="0">
                  <a:pos x="22" y="56"/>
                </a:cxn>
                <a:cxn ang="0">
                  <a:pos x="0" y="56"/>
                </a:cxn>
                <a:cxn ang="0">
                  <a:pos x="0" y="32"/>
                </a:cxn>
                <a:cxn ang="0">
                  <a:pos x="29" y="0"/>
                </a:cxn>
                <a:cxn ang="0">
                  <a:pos x="59" y="24"/>
                </a:cxn>
                <a:cxn ang="0">
                  <a:pos x="66" y="56"/>
                </a:cxn>
                <a:cxn ang="0">
                  <a:pos x="88" y="72"/>
                </a:cxn>
                <a:cxn ang="0">
                  <a:pos x="118" y="56"/>
                </a:cxn>
                <a:cxn ang="0">
                  <a:pos x="140" y="72"/>
                </a:cxn>
                <a:cxn ang="0">
                  <a:pos x="133" y="104"/>
                </a:cxn>
                <a:cxn ang="0">
                  <a:pos x="140" y="104"/>
                </a:cxn>
                <a:cxn ang="0">
                  <a:pos x="118" y="120"/>
                </a:cxn>
              </a:cxnLst>
              <a:rect l="0" t="0" r="r" b="b"/>
              <a:pathLst>
                <a:path w="141" h="121">
                  <a:moveTo>
                    <a:pt x="118" y="120"/>
                  </a:moveTo>
                  <a:lnTo>
                    <a:pt x="96" y="120"/>
                  </a:lnTo>
                  <a:lnTo>
                    <a:pt x="66" y="96"/>
                  </a:lnTo>
                  <a:lnTo>
                    <a:pt x="44" y="104"/>
                  </a:lnTo>
                  <a:lnTo>
                    <a:pt x="44" y="72"/>
                  </a:lnTo>
                  <a:lnTo>
                    <a:pt x="22" y="56"/>
                  </a:lnTo>
                  <a:lnTo>
                    <a:pt x="0" y="56"/>
                  </a:lnTo>
                  <a:lnTo>
                    <a:pt x="0" y="32"/>
                  </a:lnTo>
                  <a:lnTo>
                    <a:pt x="29" y="0"/>
                  </a:lnTo>
                  <a:lnTo>
                    <a:pt x="59" y="24"/>
                  </a:lnTo>
                  <a:lnTo>
                    <a:pt x="66" y="56"/>
                  </a:lnTo>
                  <a:lnTo>
                    <a:pt x="88" y="72"/>
                  </a:lnTo>
                  <a:lnTo>
                    <a:pt x="118" y="56"/>
                  </a:lnTo>
                  <a:lnTo>
                    <a:pt x="140" y="72"/>
                  </a:lnTo>
                  <a:lnTo>
                    <a:pt x="133" y="104"/>
                  </a:lnTo>
                  <a:lnTo>
                    <a:pt x="140" y="104"/>
                  </a:lnTo>
                  <a:lnTo>
                    <a:pt x="118" y="12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6" name="Freeform 195"/>
            <p:cNvSpPr>
              <a:spLocks/>
            </p:cNvSpPr>
            <p:nvPr/>
          </p:nvSpPr>
          <p:spPr bwMode="auto">
            <a:xfrm rot="704206">
              <a:off x="1685925" y="3116263"/>
              <a:ext cx="488950" cy="331788"/>
            </a:xfrm>
            <a:custGeom>
              <a:avLst/>
              <a:gdLst/>
              <a:ahLst/>
              <a:cxnLst>
                <a:cxn ang="0">
                  <a:pos x="133" y="144"/>
                </a:cxn>
                <a:cxn ang="0">
                  <a:pos x="133" y="160"/>
                </a:cxn>
                <a:cxn ang="0">
                  <a:pos x="111" y="184"/>
                </a:cxn>
                <a:cxn ang="0">
                  <a:pos x="88" y="168"/>
                </a:cxn>
                <a:cxn ang="0">
                  <a:pos x="59" y="184"/>
                </a:cxn>
                <a:cxn ang="0">
                  <a:pos x="37" y="168"/>
                </a:cxn>
                <a:cxn ang="0">
                  <a:pos x="29" y="136"/>
                </a:cxn>
                <a:cxn ang="0">
                  <a:pos x="0" y="112"/>
                </a:cxn>
                <a:cxn ang="0">
                  <a:pos x="0" y="72"/>
                </a:cxn>
                <a:cxn ang="0">
                  <a:pos x="59" y="48"/>
                </a:cxn>
                <a:cxn ang="0">
                  <a:pos x="74" y="40"/>
                </a:cxn>
                <a:cxn ang="0">
                  <a:pos x="81" y="24"/>
                </a:cxn>
                <a:cxn ang="0">
                  <a:pos x="118" y="32"/>
                </a:cxn>
                <a:cxn ang="0">
                  <a:pos x="125" y="0"/>
                </a:cxn>
                <a:cxn ang="0">
                  <a:pos x="155" y="16"/>
                </a:cxn>
                <a:cxn ang="0">
                  <a:pos x="184" y="0"/>
                </a:cxn>
                <a:cxn ang="0">
                  <a:pos x="214" y="16"/>
                </a:cxn>
                <a:cxn ang="0">
                  <a:pos x="236" y="16"/>
                </a:cxn>
                <a:cxn ang="0">
                  <a:pos x="258" y="48"/>
                </a:cxn>
                <a:cxn ang="0">
                  <a:pos x="243" y="72"/>
                </a:cxn>
                <a:cxn ang="0">
                  <a:pos x="206" y="64"/>
                </a:cxn>
                <a:cxn ang="0">
                  <a:pos x="199" y="88"/>
                </a:cxn>
                <a:cxn ang="0">
                  <a:pos x="177" y="80"/>
                </a:cxn>
                <a:cxn ang="0">
                  <a:pos x="147" y="96"/>
                </a:cxn>
                <a:cxn ang="0">
                  <a:pos x="147" y="136"/>
                </a:cxn>
                <a:cxn ang="0">
                  <a:pos x="133" y="144"/>
                </a:cxn>
              </a:cxnLst>
              <a:rect l="0" t="0" r="r" b="b"/>
              <a:pathLst>
                <a:path w="259" h="185">
                  <a:moveTo>
                    <a:pt x="133" y="144"/>
                  </a:moveTo>
                  <a:lnTo>
                    <a:pt x="133" y="160"/>
                  </a:lnTo>
                  <a:lnTo>
                    <a:pt x="111" y="184"/>
                  </a:lnTo>
                  <a:lnTo>
                    <a:pt x="88" y="168"/>
                  </a:lnTo>
                  <a:lnTo>
                    <a:pt x="59" y="184"/>
                  </a:lnTo>
                  <a:lnTo>
                    <a:pt x="37" y="168"/>
                  </a:lnTo>
                  <a:lnTo>
                    <a:pt x="29" y="136"/>
                  </a:lnTo>
                  <a:lnTo>
                    <a:pt x="0" y="112"/>
                  </a:lnTo>
                  <a:lnTo>
                    <a:pt x="0" y="72"/>
                  </a:lnTo>
                  <a:lnTo>
                    <a:pt x="59" y="48"/>
                  </a:lnTo>
                  <a:lnTo>
                    <a:pt x="74" y="40"/>
                  </a:lnTo>
                  <a:lnTo>
                    <a:pt x="81" y="24"/>
                  </a:lnTo>
                  <a:lnTo>
                    <a:pt x="118" y="32"/>
                  </a:lnTo>
                  <a:lnTo>
                    <a:pt x="125" y="0"/>
                  </a:lnTo>
                  <a:lnTo>
                    <a:pt x="155" y="16"/>
                  </a:lnTo>
                  <a:lnTo>
                    <a:pt x="184" y="0"/>
                  </a:lnTo>
                  <a:lnTo>
                    <a:pt x="214" y="16"/>
                  </a:lnTo>
                  <a:lnTo>
                    <a:pt x="236" y="16"/>
                  </a:lnTo>
                  <a:lnTo>
                    <a:pt x="258" y="48"/>
                  </a:lnTo>
                  <a:lnTo>
                    <a:pt x="243" y="72"/>
                  </a:lnTo>
                  <a:lnTo>
                    <a:pt x="206" y="64"/>
                  </a:lnTo>
                  <a:lnTo>
                    <a:pt x="199" y="88"/>
                  </a:lnTo>
                  <a:lnTo>
                    <a:pt x="177" y="80"/>
                  </a:lnTo>
                  <a:lnTo>
                    <a:pt x="147" y="96"/>
                  </a:lnTo>
                  <a:lnTo>
                    <a:pt x="147" y="136"/>
                  </a:lnTo>
                  <a:lnTo>
                    <a:pt x="133" y="144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7" name="Freeform 197"/>
            <p:cNvSpPr>
              <a:spLocks/>
            </p:cNvSpPr>
            <p:nvPr/>
          </p:nvSpPr>
          <p:spPr bwMode="auto">
            <a:xfrm rot="704206">
              <a:off x="1693863" y="2759075"/>
              <a:ext cx="280987" cy="244475"/>
            </a:xfrm>
            <a:custGeom>
              <a:avLst/>
              <a:gdLst/>
              <a:ahLst/>
              <a:cxnLst>
                <a:cxn ang="0">
                  <a:pos x="44" y="112"/>
                </a:cxn>
                <a:cxn ang="0">
                  <a:pos x="52" y="112"/>
                </a:cxn>
                <a:cxn ang="0">
                  <a:pos x="81" y="120"/>
                </a:cxn>
                <a:cxn ang="0">
                  <a:pos x="89" y="112"/>
                </a:cxn>
                <a:cxn ang="0">
                  <a:pos x="148" y="64"/>
                </a:cxn>
                <a:cxn ang="0">
                  <a:pos x="126" y="56"/>
                </a:cxn>
                <a:cxn ang="0">
                  <a:pos x="126" y="32"/>
                </a:cxn>
                <a:cxn ang="0">
                  <a:pos x="141" y="16"/>
                </a:cxn>
                <a:cxn ang="0">
                  <a:pos x="133" y="0"/>
                </a:cxn>
                <a:cxn ang="0">
                  <a:pos x="59" y="0"/>
                </a:cxn>
                <a:cxn ang="0">
                  <a:pos x="22" y="32"/>
                </a:cxn>
                <a:cxn ang="0">
                  <a:pos x="30" y="64"/>
                </a:cxn>
                <a:cxn ang="0">
                  <a:pos x="0" y="88"/>
                </a:cxn>
                <a:cxn ang="0">
                  <a:pos x="0" y="120"/>
                </a:cxn>
                <a:cxn ang="0">
                  <a:pos x="22" y="136"/>
                </a:cxn>
                <a:cxn ang="0">
                  <a:pos x="44" y="112"/>
                </a:cxn>
              </a:cxnLst>
              <a:rect l="0" t="0" r="r" b="b"/>
              <a:pathLst>
                <a:path w="149" h="137">
                  <a:moveTo>
                    <a:pt x="44" y="112"/>
                  </a:moveTo>
                  <a:lnTo>
                    <a:pt x="52" y="112"/>
                  </a:lnTo>
                  <a:lnTo>
                    <a:pt x="81" y="120"/>
                  </a:lnTo>
                  <a:lnTo>
                    <a:pt x="89" y="112"/>
                  </a:lnTo>
                  <a:lnTo>
                    <a:pt x="148" y="64"/>
                  </a:lnTo>
                  <a:lnTo>
                    <a:pt x="126" y="56"/>
                  </a:lnTo>
                  <a:lnTo>
                    <a:pt x="126" y="32"/>
                  </a:lnTo>
                  <a:lnTo>
                    <a:pt x="141" y="16"/>
                  </a:lnTo>
                  <a:lnTo>
                    <a:pt x="133" y="0"/>
                  </a:lnTo>
                  <a:lnTo>
                    <a:pt x="59" y="0"/>
                  </a:lnTo>
                  <a:lnTo>
                    <a:pt x="22" y="32"/>
                  </a:lnTo>
                  <a:lnTo>
                    <a:pt x="30" y="64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22" y="136"/>
                  </a:lnTo>
                  <a:lnTo>
                    <a:pt x="44" y="112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8" name="Freeform 199"/>
            <p:cNvSpPr>
              <a:spLocks/>
            </p:cNvSpPr>
            <p:nvPr/>
          </p:nvSpPr>
          <p:spPr bwMode="auto">
            <a:xfrm rot="704206">
              <a:off x="1624013" y="2946400"/>
              <a:ext cx="239712" cy="257175"/>
            </a:xfrm>
            <a:custGeom>
              <a:avLst/>
              <a:gdLst/>
              <a:ahLst/>
              <a:cxnLst>
                <a:cxn ang="0">
                  <a:pos x="15" y="104"/>
                </a:cxn>
                <a:cxn ang="0">
                  <a:pos x="52" y="136"/>
                </a:cxn>
                <a:cxn ang="0">
                  <a:pos x="52" y="144"/>
                </a:cxn>
                <a:cxn ang="0">
                  <a:pos x="111" y="120"/>
                </a:cxn>
                <a:cxn ang="0">
                  <a:pos x="126" y="112"/>
                </a:cxn>
                <a:cxn ang="0">
                  <a:pos x="104" y="88"/>
                </a:cxn>
                <a:cxn ang="0">
                  <a:pos x="96" y="72"/>
                </a:cxn>
                <a:cxn ang="0">
                  <a:pos x="59" y="48"/>
                </a:cxn>
                <a:cxn ang="0">
                  <a:pos x="59" y="0"/>
                </a:cxn>
                <a:cxn ang="0">
                  <a:pos x="37" y="24"/>
                </a:cxn>
                <a:cxn ang="0">
                  <a:pos x="15" y="8"/>
                </a:cxn>
                <a:cxn ang="0">
                  <a:pos x="0" y="32"/>
                </a:cxn>
                <a:cxn ang="0">
                  <a:pos x="22" y="64"/>
                </a:cxn>
                <a:cxn ang="0">
                  <a:pos x="15" y="88"/>
                </a:cxn>
                <a:cxn ang="0">
                  <a:pos x="15" y="104"/>
                </a:cxn>
              </a:cxnLst>
              <a:rect l="0" t="0" r="r" b="b"/>
              <a:pathLst>
                <a:path w="127" h="145">
                  <a:moveTo>
                    <a:pt x="15" y="104"/>
                  </a:moveTo>
                  <a:lnTo>
                    <a:pt x="52" y="136"/>
                  </a:lnTo>
                  <a:lnTo>
                    <a:pt x="52" y="144"/>
                  </a:lnTo>
                  <a:lnTo>
                    <a:pt x="111" y="120"/>
                  </a:lnTo>
                  <a:lnTo>
                    <a:pt x="126" y="112"/>
                  </a:lnTo>
                  <a:lnTo>
                    <a:pt x="104" y="88"/>
                  </a:lnTo>
                  <a:lnTo>
                    <a:pt x="96" y="72"/>
                  </a:lnTo>
                  <a:lnTo>
                    <a:pt x="59" y="48"/>
                  </a:lnTo>
                  <a:lnTo>
                    <a:pt x="59" y="0"/>
                  </a:lnTo>
                  <a:lnTo>
                    <a:pt x="37" y="24"/>
                  </a:lnTo>
                  <a:lnTo>
                    <a:pt x="15" y="8"/>
                  </a:lnTo>
                  <a:lnTo>
                    <a:pt x="0" y="32"/>
                  </a:lnTo>
                  <a:lnTo>
                    <a:pt x="22" y="64"/>
                  </a:lnTo>
                  <a:lnTo>
                    <a:pt x="15" y="88"/>
                  </a:lnTo>
                  <a:lnTo>
                    <a:pt x="15" y="104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" name="Freeform 208"/>
            <p:cNvSpPr>
              <a:spLocks/>
            </p:cNvSpPr>
            <p:nvPr/>
          </p:nvSpPr>
          <p:spPr bwMode="auto">
            <a:xfrm rot="704206">
              <a:off x="762000" y="3489325"/>
              <a:ext cx="450850" cy="488950"/>
            </a:xfrm>
            <a:custGeom>
              <a:avLst/>
              <a:gdLst/>
              <a:ahLst/>
              <a:cxnLst>
                <a:cxn ang="0">
                  <a:pos x="192" y="200"/>
                </a:cxn>
                <a:cxn ang="0">
                  <a:pos x="170" y="184"/>
                </a:cxn>
                <a:cxn ang="0">
                  <a:pos x="177" y="152"/>
                </a:cxn>
                <a:cxn ang="0">
                  <a:pos x="155" y="128"/>
                </a:cxn>
                <a:cxn ang="0">
                  <a:pos x="162" y="120"/>
                </a:cxn>
                <a:cxn ang="0">
                  <a:pos x="214" y="112"/>
                </a:cxn>
                <a:cxn ang="0">
                  <a:pos x="207" y="80"/>
                </a:cxn>
                <a:cxn ang="0">
                  <a:pos x="221" y="56"/>
                </a:cxn>
                <a:cxn ang="0">
                  <a:pos x="236" y="48"/>
                </a:cxn>
                <a:cxn ang="0">
                  <a:pos x="221" y="8"/>
                </a:cxn>
                <a:cxn ang="0">
                  <a:pos x="192" y="24"/>
                </a:cxn>
                <a:cxn ang="0">
                  <a:pos x="170" y="0"/>
                </a:cxn>
                <a:cxn ang="0">
                  <a:pos x="155" y="0"/>
                </a:cxn>
                <a:cxn ang="0">
                  <a:pos x="118" y="16"/>
                </a:cxn>
                <a:cxn ang="0">
                  <a:pos x="118" y="32"/>
                </a:cxn>
                <a:cxn ang="0">
                  <a:pos x="81" y="72"/>
                </a:cxn>
                <a:cxn ang="0">
                  <a:pos x="52" y="56"/>
                </a:cxn>
                <a:cxn ang="0">
                  <a:pos x="15" y="48"/>
                </a:cxn>
                <a:cxn ang="0">
                  <a:pos x="0" y="64"/>
                </a:cxn>
                <a:cxn ang="0">
                  <a:pos x="22" y="80"/>
                </a:cxn>
                <a:cxn ang="0">
                  <a:pos x="0" y="80"/>
                </a:cxn>
                <a:cxn ang="0">
                  <a:pos x="7" y="112"/>
                </a:cxn>
                <a:cxn ang="0">
                  <a:pos x="37" y="112"/>
                </a:cxn>
                <a:cxn ang="0">
                  <a:pos x="44" y="136"/>
                </a:cxn>
                <a:cxn ang="0">
                  <a:pos x="30" y="144"/>
                </a:cxn>
                <a:cxn ang="0">
                  <a:pos x="22" y="168"/>
                </a:cxn>
                <a:cxn ang="0">
                  <a:pos x="52" y="184"/>
                </a:cxn>
                <a:cxn ang="0">
                  <a:pos x="44" y="216"/>
                </a:cxn>
                <a:cxn ang="0">
                  <a:pos x="81" y="216"/>
                </a:cxn>
                <a:cxn ang="0">
                  <a:pos x="96" y="208"/>
                </a:cxn>
                <a:cxn ang="0">
                  <a:pos x="111" y="232"/>
                </a:cxn>
                <a:cxn ang="0">
                  <a:pos x="125" y="232"/>
                </a:cxn>
                <a:cxn ang="0">
                  <a:pos x="118" y="256"/>
                </a:cxn>
                <a:cxn ang="0">
                  <a:pos x="133" y="256"/>
                </a:cxn>
                <a:cxn ang="0">
                  <a:pos x="155" y="272"/>
                </a:cxn>
                <a:cxn ang="0">
                  <a:pos x="214" y="232"/>
                </a:cxn>
                <a:cxn ang="0">
                  <a:pos x="207" y="216"/>
                </a:cxn>
                <a:cxn ang="0">
                  <a:pos x="184" y="216"/>
                </a:cxn>
                <a:cxn ang="0">
                  <a:pos x="192" y="200"/>
                </a:cxn>
              </a:cxnLst>
              <a:rect l="0" t="0" r="r" b="b"/>
              <a:pathLst>
                <a:path w="237" h="273">
                  <a:moveTo>
                    <a:pt x="192" y="200"/>
                  </a:moveTo>
                  <a:lnTo>
                    <a:pt x="170" y="184"/>
                  </a:lnTo>
                  <a:lnTo>
                    <a:pt x="177" y="152"/>
                  </a:lnTo>
                  <a:lnTo>
                    <a:pt x="155" y="128"/>
                  </a:lnTo>
                  <a:lnTo>
                    <a:pt x="162" y="120"/>
                  </a:lnTo>
                  <a:lnTo>
                    <a:pt x="214" y="112"/>
                  </a:lnTo>
                  <a:lnTo>
                    <a:pt x="207" y="80"/>
                  </a:lnTo>
                  <a:lnTo>
                    <a:pt x="221" y="56"/>
                  </a:lnTo>
                  <a:lnTo>
                    <a:pt x="236" y="48"/>
                  </a:lnTo>
                  <a:lnTo>
                    <a:pt x="221" y="8"/>
                  </a:lnTo>
                  <a:lnTo>
                    <a:pt x="192" y="24"/>
                  </a:lnTo>
                  <a:lnTo>
                    <a:pt x="170" y="0"/>
                  </a:lnTo>
                  <a:lnTo>
                    <a:pt x="155" y="0"/>
                  </a:lnTo>
                  <a:lnTo>
                    <a:pt x="118" y="16"/>
                  </a:lnTo>
                  <a:lnTo>
                    <a:pt x="118" y="32"/>
                  </a:lnTo>
                  <a:lnTo>
                    <a:pt x="81" y="72"/>
                  </a:lnTo>
                  <a:lnTo>
                    <a:pt x="52" y="56"/>
                  </a:lnTo>
                  <a:lnTo>
                    <a:pt x="15" y="48"/>
                  </a:lnTo>
                  <a:lnTo>
                    <a:pt x="0" y="64"/>
                  </a:lnTo>
                  <a:lnTo>
                    <a:pt x="22" y="80"/>
                  </a:lnTo>
                  <a:lnTo>
                    <a:pt x="0" y="80"/>
                  </a:lnTo>
                  <a:lnTo>
                    <a:pt x="7" y="112"/>
                  </a:lnTo>
                  <a:lnTo>
                    <a:pt x="37" y="112"/>
                  </a:lnTo>
                  <a:lnTo>
                    <a:pt x="44" y="136"/>
                  </a:lnTo>
                  <a:lnTo>
                    <a:pt x="30" y="144"/>
                  </a:lnTo>
                  <a:lnTo>
                    <a:pt x="22" y="168"/>
                  </a:lnTo>
                  <a:lnTo>
                    <a:pt x="52" y="184"/>
                  </a:lnTo>
                  <a:lnTo>
                    <a:pt x="44" y="216"/>
                  </a:lnTo>
                  <a:lnTo>
                    <a:pt x="81" y="216"/>
                  </a:lnTo>
                  <a:lnTo>
                    <a:pt x="96" y="208"/>
                  </a:lnTo>
                  <a:lnTo>
                    <a:pt x="111" y="232"/>
                  </a:lnTo>
                  <a:lnTo>
                    <a:pt x="125" y="232"/>
                  </a:lnTo>
                  <a:lnTo>
                    <a:pt x="118" y="256"/>
                  </a:lnTo>
                  <a:lnTo>
                    <a:pt x="133" y="256"/>
                  </a:lnTo>
                  <a:lnTo>
                    <a:pt x="155" y="272"/>
                  </a:lnTo>
                  <a:lnTo>
                    <a:pt x="214" y="232"/>
                  </a:lnTo>
                  <a:lnTo>
                    <a:pt x="207" y="216"/>
                  </a:lnTo>
                  <a:lnTo>
                    <a:pt x="184" y="216"/>
                  </a:lnTo>
                  <a:lnTo>
                    <a:pt x="192" y="200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" name="Freeform 210"/>
            <p:cNvSpPr>
              <a:spLocks/>
            </p:cNvSpPr>
            <p:nvPr/>
          </p:nvSpPr>
          <p:spPr bwMode="auto">
            <a:xfrm rot="704206">
              <a:off x="893763" y="1952625"/>
              <a:ext cx="155575" cy="201613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52" y="112"/>
                </a:cxn>
                <a:cxn ang="0">
                  <a:pos x="59" y="96"/>
                </a:cxn>
                <a:cxn ang="0">
                  <a:pos x="74" y="96"/>
                </a:cxn>
                <a:cxn ang="0">
                  <a:pos x="81" y="88"/>
                </a:cxn>
                <a:cxn ang="0">
                  <a:pos x="66" y="72"/>
                </a:cxn>
                <a:cxn ang="0">
                  <a:pos x="66" y="24"/>
                </a:cxn>
                <a:cxn ang="0">
                  <a:pos x="59" y="32"/>
                </a:cxn>
                <a:cxn ang="0">
                  <a:pos x="29" y="0"/>
                </a:cxn>
                <a:cxn ang="0">
                  <a:pos x="15" y="0"/>
                </a:cxn>
                <a:cxn ang="0">
                  <a:pos x="0" y="24"/>
                </a:cxn>
              </a:cxnLst>
              <a:rect l="0" t="0" r="r" b="b"/>
              <a:pathLst>
                <a:path w="82" h="113">
                  <a:moveTo>
                    <a:pt x="0" y="24"/>
                  </a:moveTo>
                  <a:lnTo>
                    <a:pt x="52" y="112"/>
                  </a:lnTo>
                  <a:lnTo>
                    <a:pt x="59" y="96"/>
                  </a:lnTo>
                  <a:lnTo>
                    <a:pt x="74" y="96"/>
                  </a:lnTo>
                  <a:lnTo>
                    <a:pt x="81" y="88"/>
                  </a:lnTo>
                  <a:lnTo>
                    <a:pt x="66" y="72"/>
                  </a:lnTo>
                  <a:lnTo>
                    <a:pt x="66" y="24"/>
                  </a:lnTo>
                  <a:lnTo>
                    <a:pt x="59" y="32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0" y="24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1" name="Freeform 211"/>
            <p:cNvSpPr>
              <a:spLocks/>
            </p:cNvSpPr>
            <p:nvPr/>
          </p:nvSpPr>
          <p:spPr bwMode="auto">
            <a:xfrm rot="704206">
              <a:off x="2514600" y="3348038"/>
              <a:ext cx="601662" cy="701675"/>
            </a:xfrm>
            <a:custGeom>
              <a:avLst/>
              <a:gdLst/>
              <a:ahLst/>
              <a:cxnLst>
                <a:cxn ang="0">
                  <a:pos x="0" y="304"/>
                </a:cxn>
                <a:cxn ang="0">
                  <a:pos x="22" y="272"/>
                </a:cxn>
                <a:cxn ang="0">
                  <a:pos x="52" y="264"/>
                </a:cxn>
                <a:cxn ang="0">
                  <a:pos x="59" y="240"/>
                </a:cxn>
                <a:cxn ang="0">
                  <a:pos x="66" y="240"/>
                </a:cxn>
                <a:cxn ang="0">
                  <a:pos x="88" y="240"/>
                </a:cxn>
                <a:cxn ang="0">
                  <a:pos x="96" y="216"/>
                </a:cxn>
                <a:cxn ang="0">
                  <a:pos x="125" y="208"/>
                </a:cxn>
                <a:cxn ang="0">
                  <a:pos x="133" y="192"/>
                </a:cxn>
                <a:cxn ang="0">
                  <a:pos x="118" y="184"/>
                </a:cxn>
                <a:cxn ang="0">
                  <a:pos x="125" y="176"/>
                </a:cxn>
                <a:cxn ang="0">
                  <a:pos x="125" y="152"/>
                </a:cxn>
                <a:cxn ang="0">
                  <a:pos x="118" y="136"/>
                </a:cxn>
                <a:cxn ang="0">
                  <a:pos x="125" y="120"/>
                </a:cxn>
                <a:cxn ang="0">
                  <a:pos x="147" y="104"/>
                </a:cxn>
                <a:cxn ang="0">
                  <a:pos x="192" y="72"/>
                </a:cxn>
                <a:cxn ang="0">
                  <a:pos x="192" y="24"/>
                </a:cxn>
                <a:cxn ang="0">
                  <a:pos x="221" y="0"/>
                </a:cxn>
                <a:cxn ang="0">
                  <a:pos x="229" y="16"/>
                </a:cxn>
                <a:cxn ang="0">
                  <a:pos x="258" y="48"/>
                </a:cxn>
                <a:cxn ang="0">
                  <a:pos x="273" y="96"/>
                </a:cxn>
                <a:cxn ang="0">
                  <a:pos x="273" y="144"/>
                </a:cxn>
                <a:cxn ang="0">
                  <a:pos x="280" y="176"/>
                </a:cxn>
                <a:cxn ang="0">
                  <a:pos x="273" y="208"/>
                </a:cxn>
                <a:cxn ang="0">
                  <a:pos x="310" y="240"/>
                </a:cxn>
                <a:cxn ang="0">
                  <a:pos x="317" y="288"/>
                </a:cxn>
                <a:cxn ang="0">
                  <a:pos x="317" y="296"/>
                </a:cxn>
                <a:cxn ang="0">
                  <a:pos x="295" y="328"/>
                </a:cxn>
                <a:cxn ang="0">
                  <a:pos x="273" y="328"/>
                </a:cxn>
                <a:cxn ang="0">
                  <a:pos x="258" y="392"/>
                </a:cxn>
                <a:cxn ang="0">
                  <a:pos x="243" y="384"/>
                </a:cxn>
                <a:cxn ang="0">
                  <a:pos x="214" y="392"/>
                </a:cxn>
                <a:cxn ang="0">
                  <a:pos x="184" y="368"/>
                </a:cxn>
                <a:cxn ang="0">
                  <a:pos x="170" y="368"/>
                </a:cxn>
                <a:cxn ang="0">
                  <a:pos x="147" y="384"/>
                </a:cxn>
                <a:cxn ang="0">
                  <a:pos x="125" y="360"/>
                </a:cxn>
                <a:cxn ang="0">
                  <a:pos x="96" y="360"/>
                </a:cxn>
                <a:cxn ang="0">
                  <a:pos x="66" y="328"/>
                </a:cxn>
                <a:cxn ang="0">
                  <a:pos x="59" y="344"/>
                </a:cxn>
                <a:cxn ang="0">
                  <a:pos x="15" y="328"/>
                </a:cxn>
                <a:cxn ang="0">
                  <a:pos x="0" y="304"/>
                </a:cxn>
              </a:cxnLst>
              <a:rect l="0" t="0" r="r" b="b"/>
              <a:pathLst>
                <a:path w="318" h="393">
                  <a:moveTo>
                    <a:pt x="0" y="304"/>
                  </a:moveTo>
                  <a:lnTo>
                    <a:pt x="22" y="272"/>
                  </a:lnTo>
                  <a:lnTo>
                    <a:pt x="52" y="264"/>
                  </a:lnTo>
                  <a:lnTo>
                    <a:pt x="59" y="240"/>
                  </a:lnTo>
                  <a:lnTo>
                    <a:pt x="66" y="240"/>
                  </a:lnTo>
                  <a:lnTo>
                    <a:pt x="88" y="240"/>
                  </a:lnTo>
                  <a:lnTo>
                    <a:pt x="96" y="216"/>
                  </a:lnTo>
                  <a:lnTo>
                    <a:pt x="125" y="208"/>
                  </a:lnTo>
                  <a:lnTo>
                    <a:pt x="133" y="192"/>
                  </a:lnTo>
                  <a:lnTo>
                    <a:pt x="118" y="184"/>
                  </a:lnTo>
                  <a:lnTo>
                    <a:pt x="125" y="176"/>
                  </a:lnTo>
                  <a:lnTo>
                    <a:pt x="125" y="152"/>
                  </a:lnTo>
                  <a:lnTo>
                    <a:pt x="118" y="136"/>
                  </a:lnTo>
                  <a:lnTo>
                    <a:pt x="125" y="120"/>
                  </a:lnTo>
                  <a:lnTo>
                    <a:pt x="147" y="104"/>
                  </a:lnTo>
                  <a:lnTo>
                    <a:pt x="192" y="72"/>
                  </a:lnTo>
                  <a:lnTo>
                    <a:pt x="192" y="24"/>
                  </a:lnTo>
                  <a:lnTo>
                    <a:pt x="221" y="0"/>
                  </a:lnTo>
                  <a:lnTo>
                    <a:pt x="229" y="16"/>
                  </a:lnTo>
                  <a:lnTo>
                    <a:pt x="258" y="48"/>
                  </a:lnTo>
                  <a:lnTo>
                    <a:pt x="273" y="96"/>
                  </a:lnTo>
                  <a:lnTo>
                    <a:pt x="273" y="144"/>
                  </a:lnTo>
                  <a:lnTo>
                    <a:pt x="280" y="176"/>
                  </a:lnTo>
                  <a:lnTo>
                    <a:pt x="273" y="208"/>
                  </a:lnTo>
                  <a:lnTo>
                    <a:pt x="310" y="240"/>
                  </a:lnTo>
                  <a:lnTo>
                    <a:pt x="317" y="288"/>
                  </a:lnTo>
                  <a:lnTo>
                    <a:pt x="317" y="296"/>
                  </a:lnTo>
                  <a:lnTo>
                    <a:pt x="295" y="328"/>
                  </a:lnTo>
                  <a:lnTo>
                    <a:pt x="273" y="328"/>
                  </a:lnTo>
                  <a:lnTo>
                    <a:pt x="258" y="392"/>
                  </a:lnTo>
                  <a:lnTo>
                    <a:pt x="243" y="384"/>
                  </a:lnTo>
                  <a:lnTo>
                    <a:pt x="214" y="392"/>
                  </a:lnTo>
                  <a:lnTo>
                    <a:pt x="184" y="368"/>
                  </a:lnTo>
                  <a:lnTo>
                    <a:pt x="170" y="368"/>
                  </a:lnTo>
                  <a:lnTo>
                    <a:pt x="147" y="384"/>
                  </a:lnTo>
                  <a:lnTo>
                    <a:pt x="125" y="360"/>
                  </a:lnTo>
                  <a:lnTo>
                    <a:pt x="96" y="360"/>
                  </a:lnTo>
                  <a:lnTo>
                    <a:pt x="66" y="328"/>
                  </a:lnTo>
                  <a:lnTo>
                    <a:pt x="59" y="344"/>
                  </a:lnTo>
                  <a:lnTo>
                    <a:pt x="15" y="328"/>
                  </a:lnTo>
                  <a:lnTo>
                    <a:pt x="0" y="304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2" name="Freeform 217"/>
            <p:cNvSpPr>
              <a:spLocks/>
            </p:cNvSpPr>
            <p:nvPr/>
          </p:nvSpPr>
          <p:spPr bwMode="auto">
            <a:xfrm rot="704206">
              <a:off x="5018088" y="1709738"/>
              <a:ext cx="127000" cy="173038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2" y="96"/>
                </a:cxn>
                <a:cxn ang="0">
                  <a:pos x="65" y="72"/>
                </a:cxn>
                <a:cxn ang="0">
                  <a:pos x="65" y="24"/>
                </a:cxn>
                <a:cxn ang="0">
                  <a:pos x="36" y="0"/>
                </a:cxn>
                <a:cxn ang="0">
                  <a:pos x="7" y="24"/>
                </a:cxn>
                <a:cxn ang="0">
                  <a:pos x="0" y="80"/>
                </a:cxn>
              </a:cxnLst>
              <a:rect l="0" t="0" r="r" b="b"/>
              <a:pathLst>
                <a:path w="66" h="97">
                  <a:moveTo>
                    <a:pt x="0" y="80"/>
                  </a:moveTo>
                  <a:lnTo>
                    <a:pt x="22" y="96"/>
                  </a:lnTo>
                  <a:lnTo>
                    <a:pt x="65" y="72"/>
                  </a:lnTo>
                  <a:lnTo>
                    <a:pt x="65" y="24"/>
                  </a:lnTo>
                  <a:lnTo>
                    <a:pt x="36" y="0"/>
                  </a:lnTo>
                  <a:lnTo>
                    <a:pt x="7" y="24"/>
                  </a:lnTo>
                  <a:lnTo>
                    <a:pt x="0" y="8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" name="Freeform 218"/>
            <p:cNvSpPr>
              <a:spLocks/>
            </p:cNvSpPr>
            <p:nvPr/>
          </p:nvSpPr>
          <p:spPr bwMode="auto">
            <a:xfrm rot="704206">
              <a:off x="5037138" y="1889125"/>
              <a:ext cx="128587" cy="158750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7" y="16"/>
                </a:cxn>
                <a:cxn ang="0">
                  <a:pos x="37" y="0"/>
                </a:cxn>
                <a:cxn ang="0">
                  <a:pos x="37" y="24"/>
                </a:cxn>
                <a:cxn ang="0">
                  <a:pos x="60" y="0"/>
                </a:cxn>
                <a:cxn ang="0">
                  <a:pos x="67" y="56"/>
                </a:cxn>
                <a:cxn ang="0">
                  <a:pos x="60" y="88"/>
                </a:cxn>
                <a:cxn ang="0">
                  <a:pos x="0" y="48"/>
                </a:cxn>
              </a:cxnLst>
              <a:rect l="0" t="0" r="r" b="b"/>
              <a:pathLst>
                <a:path w="68" h="89">
                  <a:moveTo>
                    <a:pt x="0" y="48"/>
                  </a:moveTo>
                  <a:lnTo>
                    <a:pt x="7" y="16"/>
                  </a:lnTo>
                  <a:lnTo>
                    <a:pt x="37" y="0"/>
                  </a:lnTo>
                  <a:lnTo>
                    <a:pt x="37" y="24"/>
                  </a:lnTo>
                  <a:lnTo>
                    <a:pt x="60" y="0"/>
                  </a:lnTo>
                  <a:lnTo>
                    <a:pt x="67" y="56"/>
                  </a:lnTo>
                  <a:lnTo>
                    <a:pt x="60" y="88"/>
                  </a:lnTo>
                  <a:lnTo>
                    <a:pt x="0" y="48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4" name="Freeform 219"/>
            <p:cNvSpPr>
              <a:spLocks/>
            </p:cNvSpPr>
            <p:nvPr/>
          </p:nvSpPr>
          <p:spPr bwMode="auto">
            <a:xfrm rot="704206">
              <a:off x="5186363" y="1981200"/>
              <a:ext cx="141287" cy="201613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22" y="0"/>
                </a:cxn>
                <a:cxn ang="0">
                  <a:pos x="30" y="32"/>
                </a:cxn>
                <a:cxn ang="0">
                  <a:pos x="44" y="24"/>
                </a:cxn>
                <a:cxn ang="0">
                  <a:pos x="74" y="64"/>
                </a:cxn>
                <a:cxn ang="0">
                  <a:pos x="0" y="112"/>
                </a:cxn>
                <a:cxn ang="0">
                  <a:pos x="0" y="24"/>
                </a:cxn>
              </a:cxnLst>
              <a:rect l="0" t="0" r="r" b="b"/>
              <a:pathLst>
                <a:path w="75" h="113">
                  <a:moveTo>
                    <a:pt x="0" y="24"/>
                  </a:moveTo>
                  <a:lnTo>
                    <a:pt x="22" y="0"/>
                  </a:lnTo>
                  <a:lnTo>
                    <a:pt x="30" y="32"/>
                  </a:lnTo>
                  <a:lnTo>
                    <a:pt x="44" y="24"/>
                  </a:lnTo>
                  <a:lnTo>
                    <a:pt x="74" y="64"/>
                  </a:lnTo>
                  <a:lnTo>
                    <a:pt x="0" y="112"/>
                  </a:lnTo>
                  <a:lnTo>
                    <a:pt x="0" y="24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5" name="Freeform 220"/>
            <p:cNvSpPr>
              <a:spLocks/>
            </p:cNvSpPr>
            <p:nvPr/>
          </p:nvSpPr>
          <p:spPr bwMode="auto">
            <a:xfrm rot="704206">
              <a:off x="4965700" y="1865313"/>
              <a:ext cx="57150" cy="4603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8"/>
                </a:cxn>
                <a:cxn ang="0">
                  <a:pos x="15" y="24"/>
                </a:cxn>
                <a:cxn ang="0">
                  <a:pos x="0" y="16"/>
                </a:cxn>
                <a:cxn ang="0">
                  <a:pos x="7" y="0"/>
                </a:cxn>
              </a:cxnLst>
              <a:rect l="0" t="0" r="r" b="b"/>
              <a:pathLst>
                <a:path w="30" h="25">
                  <a:moveTo>
                    <a:pt x="7" y="0"/>
                  </a:moveTo>
                  <a:lnTo>
                    <a:pt x="29" y="8"/>
                  </a:lnTo>
                  <a:lnTo>
                    <a:pt x="15" y="24"/>
                  </a:lnTo>
                  <a:lnTo>
                    <a:pt x="0" y="16"/>
                  </a:lnTo>
                  <a:lnTo>
                    <a:pt x="7" y="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6" name="Freeform 232"/>
            <p:cNvSpPr>
              <a:spLocks/>
            </p:cNvSpPr>
            <p:nvPr/>
          </p:nvSpPr>
          <p:spPr bwMode="auto">
            <a:xfrm rot="704206">
              <a:off x="3460750" y="1943100"/>
              <a:ext cx="798512" cy="585788"/>
            </a:xfrm>
            <a:custGeom>
              <a:avLst/>
              <a:gdLst/>
              <a:ahLst/>
              <a:cxnLst>
                <a:cxn ang="0">
                  <a:pos x="66" y="328"/>
                </a:cxn>
                <a:cxn ang="0">
                  <a:pos x="74" y="232"/>
                </a:cxn>
                <a:cxn ang="0">
                  <a:pos x="133" y="176"/>
                </a:cxn>
                <a:cxn ang="0">
                  <a:pos x="214" y="104"/>
                </a:cxn>
                <a:cxn ang="0">
                  <a:pos x="310" y="72"/>
                </a:cxn>
                <a:cxn ang="0">
                  <a:pos x="406" y="48"/>
                </a:cxn>
                <a:cxn ang="0">
                  <a:pos x="421" y="8"/>
                </a:cxn>
                <a:cxn ang="0">
                  <a:pos x="392" y="0"/>
                </a:cxn>
                <a:cxn ang="0">
                  <a:pos x="332" y="24"/>
                </a:cxn>
                <a:cxn ang="0">
                  <a:pos x="303" y="16"/>
                </a:cxn>
                <a:cxn ang="0">
                  <a:pos x="273" y="8"/>
                </a:cxn>
                <a:cxn ang="0">
                  <a:pos x="251" y="32"/>
                </a:cxn>
                <a:cxn ang="0">
                  <a:pos x="214" y="32"/>
                </a:cxn>
                <a:cxn ang="0">
                  <a:pos x="185" y="48"/>
                </a:cxn>
                <a:cxn ang="0">
                  <a:pos x="177" y="64"/>
                </a:cxn>
                <a:cxn ang="0">
                  <a:pos x="140" y="96"/>
                </a:cxn>
                <a:cxn ang="0">
                  <a:pos x="111" y="96"/>
                </a:cxn>
                <a:cxn ang="0">
                  <a:pos x="103" y="120"/>
                </a:cxn>
                <a:cxn ang="0">
                  <a:pos x="126" y="152"/>
                </a:cxn>
                <a:cxn ang="0">
                  <a:pos x="118" y="160"/>
                </a:cxn>
                <a:cxn ang="0">
                  <a:pos x="81" y="136"/>
                </a:cxn>
                <a:cxn ang="0">
                  <a:pos x="52" y="152"/>
                </a:cxn>
                <a:cxn ang="0">
                  <a:pos x="37" y="184"/>
                </a:cxn>
                <a:cxn ang="0">
                  <a:pos x="7" y="184"/>
                </a:cxn>
                <a:cxn ang="0">
                  <a:pos x="0" y="232"/>
                </a:cxn>
                <a:cxn ang="0">
                  <a:pos x="30" y="248"/>
                </a:cxn>
                <a:cxn ang="0">
                  <a:pos x="15" y="304"/>
                </a:cxn>
                <a:cxn ang="0">
                  <a:pos x="44" y="328"/>
                </a:cxn>
                <a:cxn ang="0">
                  <a:pos x="66" y="328"/>
                </a:cxn>
              </a:cxnLst>
              <a:rect l="0" t="0" r="r" b="b"/>
              <a:pathLst>
                <a:path w="422" h="329">
                  <a:moveTo>
                    <a:pt x="66" y="328"/>
                  </a:moveTo>
                  <a:lnTo>
                    <a:pt x="74" y="232"/>
                  </a:lnTo>
                  <a:lnTo>
                    <a:pt x="133" y="176"/>
                  </a:lnTo>
                  <a:lnTo>
                    <a:pt x="214" y="104"/>
                  </a:lnTo>
                  <a:lnTo>
                    <a:pt x="310" y="72"/>
                  </a:lnTo>
                  <a:lnTo>
                    <a:pt x="406" y="48"/>
                  </a:lnTo>
                  <a:lnTo>
                    <a:pt x="421" y="8"/>
                  </a:lnTo>
                  <a:lnTo>
                    <a:pt x="392" y="0"/>
                  </a:lnTo>
                  <a:lnTo>
                    <a:pt x="332" y="24"/>
                  </a:lnTo>
                  <a:lnTo>
                    <a:pt x="303" y="16"/>
                  </a:lnTo>
                  <a:lnTo>
                    <a:pt x="273" y="8"/>
                  </a:lnTo>
                  <a:lnTo>
                    <a:pt x="251" y="32"/>
                  </a:lnTo>
                  <a:lnTo>
                    <a:pt x="214" y="32"/>
                  </a:lnTo>
                  <a:lnTo>
                    <a:pt x="185" y="48"/>
                  </a:lnTo>
                  <a:lnTo>
                    <a:pt x="177" y="64"/>
                  </a:lnTo>
                  <a:lnTo>
                    <a:pt x="140" y="96"/>
                  </a:lnTo>
                  <a:lnTo>
                    <a:pt x="111" y="96"/>
                  </a:lnTo>
                  <a:lnTo>
                    <a:pt x="103" y="120"/>
                  </a:lnTo>
                  <a:lnTo>
                    <a:pt x="126" y="152"/>
                  </a:lnTo>
                  <a:lnTo>
                    <a:pt x="118" y="160"/>
                  </a:lnTo>
                  <a:lnTo>
                    <a:pt x="81" y="136"/>
                  </a:lnTo>
                  <a:lnTo>
                    <a:pt x="52" y="152"/>
                  </a:lnTo>
                  <a:lnTo>
                    <a:pt x="37" y="184"/>
                  </a:lnTo>
                  <a:lnTo>
                    <a:pt x="7" y="184"/>
                  </a:lnTo>
                  <a:lnTo>
                    <a:pt x="0" y="232"/>
                  </a:lnTo>
                  <a:lnTo>
                    <a:pt x="30" y="248"/>
                  </a:lnTo>
                  <a:lnTo>
                    <a:pt x="15" y="304"/>
                  </a:lnTo>
                  <a:lnTo>
                    <a:pt x="44" y="328"/>
                  </a:lnTo>
                  <a:lnTo>
                    <a:pt x="66" y="328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7" name="Freeform 233"/>
            <p:cNvSpPr>
              <a:spLocks/>
            </p:cNvSpPr>
            <p:nvPr/>
          </p:nvSpPr>
          <p:spPr bwMode="auto">
            <a:xfrm rot="704206">
              <a:off x="7624763" y="4405313"/>
              <a:ext cx="700087" cy="774700"/>
            </a:xfrm>
            <a:custGeom>
              <a:avLst/>
              <a:gdLst/>
              <a:ahLst/>
              <a:cxnLst>
                <a:cxn ang="0">
                  <a:pos x="96" y="64"/>
                </a:cxn>
                <a:cxn ang="0">
                  <a:pos x="59" y="24"/>
                </a:cxn>
                <a:cxn ang="0">
                  <a:pos x="44" y="32"/>
                </a:cxn>
                <a:cxn ang="0">
                  <a:pos x="15" y="0"/>
                </a:cxn>
                <a:cxn ang="0">
                  <a:pos x="0" y="16"/>
                </a:cxn>
                <a:cxn ang="0">
                  <a:pos x="22" y="32"/>
                </a:cxn>
                <a:cxn ang="0">
                  <a:pos x="37" y="56"/>
                </a:cxn>
                <a:cxn ang="0">
                  <a:pos x="15" y="56"/>
                </a:cxn>
                <a:cxn ang="0">
                  <a:pos x="22" y="80"/>
                </a:cxn>
                <a:cxn ang="0">
                  <a:pos x="44" y="104"/>
                </a:cxn>
                <a:cxn ang="0">
                  <a:pos x="74" y="152"/>
                </a:cxn>
                <a:cxn ang="0">
                  <a:pos x="103" y="152"/>
                </a:cxn>
                <a:cxn ang="0">
                  <a:pos x="133" y="192"/>
                </a:cxn>
                <a:cxn ang="0">
                  <a:pos x="148" y="224"/>
                </a:cxn>
                <a:cxn ang="0">
                  <a:pos x="177" y="240"/>
                </a:cxn>
                <a:cxn ang="0">
                  <a:pos x="199" y="288"/>
                </a:cxn>
                <a:cxn ang="0">
                  <a:pos x="251" y="328"/>
                </a:cxn>
                <a:cxn ang="0">
                  <a:pos x="251" y="360"/>
                </a:cxn>
                <a:cxn ang="0">
                  <a:pos x="303" y="416"/>
                </a:cxn>
                <a:cxn ang="0">
                  <a:pos x="340" y="432"/>
                </a:cxn>
                <a:cxn ang="0">
                  <a:pos x="317" y="384"/>
                </a:cxn>
                <a:cxn ang="0">
                  <a:pos x="325" y="376"/>
                </a:cxn>
                <a:cxn ang="0">
                  <a:pos x="347" y="368"/>
                </a:cxn>
                <a:cxn ang="0">
                  <a:pos x="362" y="384"/>
                </a:cxn>
                <a:cxn ang="0">
                  <a:pos x="369" y="360"/>
                </a:cxn>
                <a:cxn ang="0">
                  <a:pos x="347" y="336"/>
                </a:cxn>
                <a:cxn ang="0">
                  <a:pos x="288" y="320"/>
                </a:cxn>
                <a:cxn ang="0">
                  <a:pos x="266" y="312"/>
                </a:cxn>
                <a:cxn ang="0">
                  <a:pos x="244" y="256"/>
                </a:cxn>
                <a:cxn ang="0">
                  <a:pos x="229" y="240"/>
                </a:cxn>
                <a:cxn ang="0">
                  <a:pos x="251" y="216"/>
                </a:cxn>
                <a:cxn ang="0">
                  <a:pos x="273" y="208"/>
                </a:cxn>
                <a:cxn ang="0">
                  <a:pos x="229" y="176"/>
                </a:cxn>
                <a:cxn ang="0">
                  <a:pos x="170" y="128"/>
                </a:cxn>
                <a:cxn ang="0">
                  <a:pos x="140" y="112"/>
                </a:cxn>
                <a:cxn ang="0">
                  <a:pos x="96" y="64"/>
                </a:cxn>
              </a:cxnLst>
              <a:rect l="0" t="0" r="r" b="b"/>
              <a:pathLst>
                <a:path w="370" h="433">
                  <a:moveTo>
                    <a:pt x="96" y="64"/>
                  </a:moveTo>
                  <a:lnTo>
                    <a:pt x="59" y="24"/>
                  </a:lnTo>
                  <a:lnTo>
                    <a:pt x="44" y="32"/>
                  </a:lnTo>
                  <a:lnTo>
                    <a:pt x="15" y="0"/>
                  </a:lnTo>
                  <a:lnTo>
                    <a:pt x="0" y="16"/>
                  </a:lnTo>
                  <a:lnTo>
                    <a:pt x="22" y="32"/>
                  </a:lnTo>
                  <a:lnTo>
                    <a:pt x="37" y="56"/>
                  </a:lnTo>
                  <a:lnTo>
                    <a:pt x="15" y="56"/>
                  </a:lnTo>
                  <a:lnTo>
                    <a:pt x="22" y="80"/>
                  </a:lnTo>
                  <a:lnTo>
                    <a:pt x="44" y="104"/>
                  </a:lnTo>
                  <a:lnTo>
                    <a:pt x="74" y="152"/>
                  </a:lnTo>
                  <a:lnTo>
                    <a:pt x="103" y="152"/>
                  </a:lnTo>
                  <a:lnTo>
                    <a:pt x="133" y="192"/>
                  </a:lnTo>
                  <a:lnTo>
                    <a:pt x="148" y="224"/>
                  </a:lnTo>
                  <a:lnTo>
                    <a:pt x="177" y="240"/>
                  </a:lnTo>
                  <a:lnTo>
                    <a:pt x="199" y="288"/>
                  </a:lnTo>
                  <a:lnTo>
                    <a:pt x="251" y="328"/>
                  </a:lnTo>
                  <a:lnTo>
                    <a:pt x="251" y="360"/>
                  </a:lnTo>
                  <a:lnTo>
                    <a:pt x="303" y="416"/>
                  </a:lnTo>
                  <a:lnTo>
                    <a:pt x="340" y="432"/>
                  </a:lnTo>
                  <a:lnTo>
                    <a:pt x="317" y="384"/>
                  </a:lnTo>
                  <a:lnTo>
                    <a:pt x="325" y="376"/>
                  </a:lnTo>
                  <a:lnTo>
                    <a:pt x="347" y="368"/>
                  </a:lnTo>
                  <a:lnTo>
                    <a:pt x="362" y="384"/>
                  </a:lnTo>
                  <a:lnTo>
                    <a:pt x="369" y="360"/>
                  </a:lnTo>
                  <a:lnTo>
                    <a:pt x="347" y="336"/>
                  </a:lnTo>
                  <a:lnTo>
                    <a:pt x="288" y="320"/>
                  </a:lnTo>
                  <a:lnTo>
                    <a:pt x="266" y="312"/>
                  </a:lnTo>
                  <a:lnTo>
                    <a:pt x="244" y="256"/>
                  </a:lnTo>
                  <a:lnTo>
                    <a:pt x="229" y="240"/>
                  </a:lnTo>
                  <a:lnTo>
                    <a:pt x="251" y="216"/>
                  </a:lnTo>
                  <a:lnTo>
                    <a:pt x="273" y="208"/>
                  </a:lnTo>
                  <a:lnTo>
                    <a:pt x="229" y="176"/>
                  </a:lnTo>
                  <a:lnTo>
                    <a:pt x="170" y="128"/>
                  </a:lnTo>
                  <a:lnTo>
                    <a:pt x="140" y="112"/>
                  </a:lnTo>
                  <a:lnTo>
                    <a:pt x="96" y="6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8" name="Freeform 234"/>
            <p:cNvSpPr>
              <a:spLocks/>
            </p:cNvSpPr>
            <p:nvPr/>
          </p:nvSpPr>
          <p:spPr bwMode="auto">
            <a:xfrm rot="704206">
              <a:off x="8662988" y="1455738"/>
              <a:ext cx="87312" cy="18732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0" y="40"/>
                </a:cxn>
                <a:cxn ang="0">
                  <a:pos x="0" y="88"/>
                </a:cxn>
                <a:cxn ang="0">
                  <a:pos x="22" y="104"/>
                </a:cxn>
                <a:cxn ang="0">
                  <a:pos x="29" y="56"/>
                </a:cxn>
                <a:cxn ang="0">
                  <a:pos x="44" y="48"/>
                </a:cxn>
                <a:cxn ang="0">
                  <a:pos x="44" y="0"/>
                </a:cxn>
              </a:cxnLst>
              <a:rect l="0" t="0" r="r" b="b"/>
              <a:pathLst>
                <a:path w="45" h="105">
                  <a:moveTo>
                    <a:pt x="44" y="0"/>
                  </a:moveTo>
                  <a:lnTo>
                    <a:pt x="0" y="40"/>
                  </a:lnTo>
                  <a:lnTo>
                    <a:pt x="0" y="88"/>
                  </a:lnTo>
                  <a:lnTo>
                    <a:pt x="22" y="104"/>
                  </a:lnTo>
                  <a:lnTo>
                    <a:pt x="29" y="56"/>
                  </a:lnTo>
                  <a:lnTo>
                    <a:pt x="44" y="48"/>
                  </a:lnTo>
                  <a:lnTo>
                    <a:pt x="44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9" name="Freeform 235"/>
            <p:cNvSpPr>
              <a:spLocks/>
            </p:cNvSpPr>
            <p:nvPr/>
          </p:nvSpPr>
          <p:spPr bwMode="auto">
            <a:xfrm rot="704206">
              <a:off x="7667625" y="1466850"/>
              <a:ext cx="80962" cy="173038"/>
            </a:xfrm>
            <a:custGeom>
              <a:avLst/>
              <a:gdLst/>
              <a:ahLst/>
              <a:cxnLst>
                <a:cxn ang="0">
                  <a:pos x="43" y="24"/>
                </a:cxn>
                <a:cxn ang="0">
                  <a:pos x="29" y="64"/>
                </a:cxn>
                <a:cxn ang="0">
                  <a:pos x="36" y="96"/>
                </a:cxn>
                <a:cxn ang="0">
                  <a:pos x="22" y="96"/>
                </a:cxn>
                <a:cxn ang="0">
                  <a:pos x="0" y="40"/>
                </a:cxn>
                <a:cxn ang="0">
                  <a:pos x="29" y="0"/>
                </a:cxn>
                <a:cxn ang="0">
                  <a:pos x="43" y="24"/>
                </a:cxn>
              </a:cxnLst>
              <a:rect l="0" t="0" r="r" b="b"/>
              <a:pathLst>
                <a:path w="44" h="97">
                  <a:moveTo>
                    <a:pt x="43" y="24"/>
                  </a:moveTo>
                  <a:lnTo>
                    <a:pt x="29" y="64"/>
                  </a:lnTo>
                  <a:lnTo>
                    <a:pt x="36" y="96"/>
                  </a:lnTo>
                  <a:lnTo>
                    <a:pt x="22" y="96"/>
                  </a:lnTo>
                  <a:lnTo>
                    <a:pt x="0" y="40"/>
                  </a:lnTo>
                  <a:lnTo>
                    <a:pt x="29" y="0"/>
                  </a:lnTo>
                  <a:lnTo>
                    <a:pt x="43" y="2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0" name="Freeform 236"/>
            <p:cNvSpPr>
              <a:spLocks/>
            </p:cNvSpPr>
            <p:nvPr/>
          </p:nvSpPr>
          <p:spPr bwMode="auto">
            <a:xfrm rot="704206">
              <a:off x="7564438" y="2025650"/>
              <a:ext cx="41275" cy="42863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21" y="24"/>
                </a:cxn>
                <a:cxn ang="0">
                  <a:pos x="21" y="0"/>
                </a:cxn>
                <a:cxn ang="0">
                  <a:pos x="7" y="0"/>
                </a:cxn>
                <a:cxn ang="0">
                  <a:pos x="0" y="24"/>
                </a:cxn>
              </a:cxnLst>
              <a:rect l="0" t="0" r="r" b="b"/>
              <a:pathLst>
                <a:path w="22" h="25">
                  <a:moveTo>
                    <a:pt x="0" y="24"/>
                  </a:moveTo>
                  <a:lnTo>
                    <a:pt x="21" y="24"/>
                  </a:lnTo>
                  <a:lnTo>
                    <a:pt x="21" y="0"/>
                  </a:lnTo>
                  <a:lnTo>
                    <a:pt x="7" y="0"/>
                  </a:lnTo>
                  <a:lnTo>
                    <a:pt x="0" y="24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1" name="Freeform 237"/>
            <p:cNvSpPr>
              <a:spLocks/>
            </p:cNvSpPr>
            <p:nvPr/>
          </p:nvSpPr>
          <p:spPr bwMode="auto">
            <a:xfrm rot="704206">
              <a:off x="8799513" y="3208338"/>
              <a:ext cx="100012" cy="4445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9" y="0"/>
                </a:cxn>
                <a:cxn ang="0">
                  <a:pos x="51" y="16"/>
                </a:cxn>
                <a:cxn ang="0">
                  <a:pos x="22" y="24"/>
                </a:cxn>
                <a:cxn ang="0">
                  <a:pos x="0" y="16"/>
                </a:cxn>
              </a:cxnLst>
              <a:rect l="0" t="0" r="r" b="b"/>
              <a:pathLst>
                <a:path w="52" h="25">
                  <a:moveTo>
                    <a:pt x="0" y="16"/>
                  </a:moveTo>
                  <a:lnTo>
                    <a:pt x="29" y="0"/>
                  </a:lnTo>
                  <a:lnTo>
                    <a:pt x="51" y="16"/>
                  </a:lnTo>
                  <a:lnTo>
                    <a:pt x="22" y="24"/>
                  </a:lnTo>
                  <a:lnTo>
                    <a:pt x="0" y="1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2" name="Freeform 240"/>
            <p:cNvSpPr>
              <a:spLocks/>
            </p:cNvSpPr>
            <p:nvPr/>
          </p:nvSpPr>
          <p:spPr bwMode="auto">
            <a:xfrm rot="704206">
              <a:off x="8718550" y="4264025"/>
              <a:ext cx="44450" cy="603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32"/>
                </a:cxn>
                <a:cxn ang="0">
                  <a:pos x="23" y="8"/>
                </a:cxn>
                <a:cxn ang="0">
                  <a:pos x="0" y="0"/>
                </a:cxn>
              </a:cxnLst>
              <a:rect l="0" t="0" r="r" b="b"/>
              <a:pathLst>
                <a:path w="24" h="33">
                  <a:moveTo>
                    <a:pt x="0" y="0"/>
                  </a:moveTo>
                  <a:lnTo>
                    <a:pt x="8" y="32"/>
                  </a:lnTo>
                  <a:lnTo>
                    <a:pt x="23" y="8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3" name="Freeform 242"/>
            <p:cNvSpPr>
              <a:spLocks/>
            </p:cNvSpPr>
            <p:nvPr/>
          </p:nvSpPr>
          <p:spPr bwMode="auto">
            <a:xfrm rot="704206">
              <a:off x="8737600" y="4340225"/>
              <a:ext cx="30162" cy="3175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8" y="0"/>
                </a:cxn>
                <a:cxn ang="0">
                  <a:pos x="15" y="16"/>
                </a:cxn>
                <a:cxn ang="0">
                  <a:pos x="0" y="16"/>
                </a:cxn>
              </a:cxnLst>
              <a:rect l="0" t="0" r="r" b="b"/>
              <a:pathLst>
                <a:path w="16" h="17">
                  <a:moveTo>
                    <a:pt x="0" y="16"/>
                  </a:moveTo>
                  <a:lnTo>
                    <a:pt x="8" y="0"/>
                  </a:lnTo>
                  <a:lnTo>
                    <a:pt x="15" y="16"/>
                  </a:lnTo>
                  <a:lnTo>
                    <a:pt x="0" y="16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4" name="Freeform 243"/>
            <p:cNvSpPr>
              <a:spLocks/>
            </p:cNvSpPr>
            <p:nvPr/>
          </p:nvSpPr>
          <p:spPr bwMode="auto">
            <a:xfrm rot="704206">
              <a:off x="8742363" y="4384675"/>
              <a:ext cx="28575" cy="28575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0" y="16"/>
                </a:cxn>
              </a:cxnLst>
              <a:rect l="0" t="0" r="r" b="b"/>
              <a:pathLst>
                <a:path w="14" h="17">
                  <a:moveTo>
                    <a:pt x="0" y="1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0" y="16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5" name="Freeform 244"/>
            <p:cNvSpPr>
              <a:spLocks/>
            </p:cNvSpPr>
            <p:nvPr/>
          </p:nvSpPr>
          <p:spPr bwMode="auto">
            <a:xfrm rot="704206">
              <a:off x="8743950" y="4621213"/>
              <a:ext cx="30162" cy="730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5" y="40"/>
                </a:cxn>
                <a:cxn ang="0">
                  <a:pos x="0" y="32"/>
                </a:cxn>
                <a:cxn ang="0">
                  <a:pos x="8" y="0"/>
                </a:cxn>
              </a:cxnLst>
              <a:rect l="0" t="0" r="r" b="b"/>
              <a:pathLst>
                <a:path w="16" h="41">
                  <a:moveTo>
                    <a:pt x="8" y="0"/>
                  </a:moveTo>
                  <a:lnTo>
                    <a:pt x="15" y="40"/>
                  </a:lnTo>
                  <a:lnTo>
                    <a:pt x="0" y="32"/>
                  </a:lnTo>
                  <a:lnTo>
                    <a:pt x="8" y="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6" name="Freeform 245"/>
            <p:cNvSpPr>
              <a:spLocks/>
            </p:cNvSpPr>
            <p:nvPr/>
          </p:nvSpPr>
          <p:spPr bwMode="auto">
            <a:xfrm rot="704206">
              <a:off x="8689975" y="4799013"/>
              <a:ext cx="42862" cy="117475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5" y="64"/>
                </a:cxn>
                <a:cxn ang="0">
                  <a:pos x="22" y="40"/>
                </a:cxn>
                <a:cxn ang="0">
                  <a:pos x="7" y="0"/>
                </a:cxn>
                <a:cxn ang="0">
                  <a:pos x="0" y="8"/>
                </a:cxn>
                <a:cxn ang="0">
                  <a:pos x="0" y="56"/>
                </a:cxn>
              </a:cxnLst>
              <a:rect l="0" t="0" r="r" b="b"/>
              <a:pathLst>
                <a:path w="23" h="65">
                  <a:moveTo>
                    <a:pt x="0" y="56"/>
                  </a:moveTo>
                  <a:lnTo>
                    <a:pt x="15" y="64"/>
                  </a:lnTo>
                  <a:lnTo>
                    <a:pt x="22" y="40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7" name="Freeform 246"/>
            <p:cNvSpPr>
              <a:spLocks/>
            </p:cNvSpPr>
            <p:nvPr/>
          </p:nvSpPr>
          <p:spPr bwMode="auto">
            <a:xfrm rot="704206">
              <a:off x="8577263" y="4954588"/>
              <a:ext cx="71437" cy="203200"/>
            </a:xfrm>
            <a:custGeom>
              <a:avLst/>
              <a:gdLst/>
              <a:ahLst/>
              <a:cxnLst>
                <a:cxn ang="0">
                  <a:pos x="22" y="24"/>
                </a:cxn>
                <a:cxn ang="0">
                  <a:pos x="30" y="0"/>
                </a:cxn>
                <a:cxn ang="0">
                  <a:pos x="37" y="32"/>
                </a:cxn>
                <a:cxn ang="0">
                  <a:pos x="30" y="48"/>
                </a:cxn>
                <a:cxn ang="0">
                  <a:pos x="30" y="96"/>
                </a:cxn>
                <a:cxn ang="0">
                  <a:pos x="22" y="112"/>
                </a:cxn>
                <a:cxn ang="0">
                  <a:pos x="15" y="80"/>
                </a:cxn>
                <a:cxn ang="0">
                  <a:pos x="0" y="56"/>
                </a:cxn>
                <a:cxn ang="0">
                  <a:pos x="0" y="32"/>
                </a:cxn>
                <a:cxn ang="0">
                  <a:pos x="15" y="16"/>
                </a:cxn>
                <a:cxn ang="0">
                  <a:pos x="22" y="24"/>
                </a:cxn>
              </a:cxnLst>
              <a:rect l="0" t="0" r="r" b="b"/>
              <a:pathLst>
                <a:path w="38" h="113">
                  <a:moveTo>
                    <a:pt x="22" y="24"/>
                  </a:moveTo>
                  <a:lnTo>
                    <a:pt x="30" y="0"/>
                  </a:lnTo>
                  <a:lnTo>
                    <a:pt x="37" y="32"/>
                  </a:lnTo>
                  <a:lnTo>
                    <a:pt x="30" y="48"/>
                  </a:lnTo>
                  <a:lnTo>
                    <a:pt x="30" y="96"/>
                  </a:lnTo>
                  <a:lnTo>
                    <a:pt x="22" y="112"/>
                  </a:lnTo>
                  <a:lnTo>
                    <a:pt x="15" y="80"/>
                  </a:lnTo>
                  <a:lnTo>
                    <a:pt x="0" y="56"/>
                  </a:lnTo>
                  <a:lnTo>
                    <a:pt x="0" y="32"/>
                  </a:lnTo>
                  <a:lnTo>
                    <a:pt x="15" y="16"/>
                  </a:lnTo>
                  <a:lnTo>
                    <a:pt x="22" y="2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8" name="Freeform 247"/>
            <p:cNvSpPr>
              <a:spLocks/>
            </p:cNvSpPr>
            <p:nvPr/>
          </p:nvSpPr>
          <p:spPr bwMode="auto">
            <a:xfrm rot="704206">
              <a:off x="8528050" y="5160963"/>
              <a:ext cx="44450" cy="101600"/>
            </a:xfrm>
            <a:custGeom>
              <a:avLst/>
              <a:gdLst/>
              <a:ahLst/>
              <a:cxnLst>
                <a:cxn ang="0">
                  <a:pos x="15" y="56"/>
                </a:cxn>
                <a:cxn ang="0">
                  <a:pos x="23" y="24"/>
                </a:cxn>
                <a:cxn ang="0">
                  <a:pos x="15" y="0"/>
                </a:cxn>
                <a:cxn ang="0">
                  <a:pos x="0" y="8"/>
                </a:cxn>
                <a:cxn ang="0">
                  <a:pos x="0" y="32"/>
                </a:cxn>
                <a:cxn ang="0">
                  <a:pos x="8" y="56"/>
                </a:cxn>
                <a:cxn ang="0">
                  <a:pos x="15" y="56"/>
                </a:cxn>
              </a:cxnLst>
              <a:rect l="0" t="0" r="r" b="b"/>
              <a:pathLst>
                <a:path w="24" h="57">
                  <a:moveTo>
                    <a:pt x="15" y="56"/>
                  </a:moveTo>
                  <a:lnTo>
                    <a:pt x="23" y="24"/>
                  </a:lnTo>
                  <a:lnTo>
                    <a:pt x="15" y="0"/>
                  </a:lnTo>
                  <a:lnTo>
                    <a:pt x="0" y="8"/>
                  </a:lnTo>
                  <a:lnTo>
                    <a:pt x="0" y="32"/>
                  </a:lnTo>
                  <a:lnTo>
                    <a:pt x="8" y="56"/>
                  </a:lnTo>
                  <a:lnTo>
                    <a:pt x="15" y="5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9" name="Freeform 248"/>
            <p:cNvSpPr>
              <a:spLocks/>
            </p:cNvSpPr>
            <p:nvPr/>
          </p:nvSpPr>
          <p:spPr bwMode="auto">
            <a:xfrm rot="704206">
              <a:off x="8391525" y="2987675"/>
              <a:ext cx="60325" cy="130175"/>
            </a:xfrm>
            <a:custGeom>
              <a:avLst/>
              <a:gdLst/>
              <a:ahLst/>
              <a:cxnLst>
                <a:cxn ang="0">
                  <a:pos x="29" y="40"/>
                </a:cxn>
                <a:cxn ang="0">
                  <a:pos x="29" y="8"/>
                </a:cxn>
                <a:cxn ang="0">
                  <a:pos x="15" y="0"/>
                </a:cxn>
                <a:cxn ang="0">
                  <a:pos x="0" y="32"/>
                </a:cxn>
                <a:cxn ang="0">
                  <a:pos x="29" y="72"/>
                </a:cxn>
                <a:cxn ang="0">
                  <a:pos x="29" y="40"/>
                </a:cxn>
              </a:cxnLst>
              <a:rect l="0" t="0" r="r" b="b"/>
              <a:pathLst>
                <a:path w="30" h="73">
                  <a:moveTo>
                    <a:pt x="29" y="40"/>
                  </a:moveTo>
                  <a:lnTo>
                    <a:pt x="29" y="8"/>
                  </a:lnTo>
                  <a:lnTo>
                    <a:pt x="15" y="0"/>
                  </a:lnTo>
                  <a:lnTo>
                    <a:pt x="0" y="32"/>
                  </a:lnTo>
                  <a:lnTo>
                    <a:pt x="29" y="72"/>
                  </a:lnTo>
                  <a:lnTo>
                    <a:pt x="29" y="4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0" name="Freeform 249"/>
            <p:cNvSpPr>
              <a:spLocks/>
            </p:cNvSpPr>
            <p:nvPr/>
          </p:nvSpPr>
          <p:spPr bwMode="auto">
            <a:xfrm rot="704206">
              <a:off x="6486525" y="2363788"/>
              <a:ext cx="114300" cy="87313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9" y="16"/>
                </a:cxn>
                <a:cxn ang="0">
                  <a:pos x="44" y="0"/>
                </a:cxn>
                <a:cxn ang="0">
                  <a:pos x="7" y="0"/>
                </a:cxn>
                <a:cxn ang="0">
                  <a:pos x="0" y="48"/>
                </a:cxn>
              </a:cxnLst>
              <a:rect l="0" t="0" r="r" b="b"/>
              <a:pathLst>
                <a:path w="60" h="49">
                  <a:moveTo>
                    <a:pt x="0" y="48"/>
                  </a:moveTo>
                  <a:lnTo>
                    <a:pt x="59" y="16"/>
                  </a:lnTo>
                  <a:lnTo>
                    <a:pt x="44" y="0"/>
                  </a:lnTo>
                  <a:lnTo>
                    <a:pt x="7" y="0"/>
                  </a:lnTo>
                  <a:lnTo>
                    <a:pt x="0" y="48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1" name="Freeform 250"/>
            <p:cNvSpPr>
              <a:spLocks/>
            </p:cNvSpPr>
            <p:nvPr/>
          </p:nvSpPr>
          <p:spPr bwMode="auto">
            <a:xfrm rot="704206">
              <a:off x="6426200" y="2330450"/>
              <a:ext cx="58737" cy="57150"/>
            </a:xfrm>
            <a:custGeom>
              <a:avLst/>
              <a:gdLst/>
              <a:ahLst/>
              <a:cxnLst>
                <a:cxn ang="0">
                  <a:pos x="30" y="32"/>
                </a:cxn>
                <a:cxn ang="0">
                  <a:pos x="23" y="8"/>
                </a:cxn>
                <a:cxn ang="0">
                  <a:pos x="8" y="0"/>
                </a:cxn>
                <a:cxn ang="0">
                  <a:pos x="0" y="24"/>
                </a:cxn>
                <a:cxn ang="0">
                  <a:pos x="30" y="32"/>
                </a:cxn>
              </a:cxnLst>
              <a:rect l="0" t="0" r="r" b="b"/>
              <a:pathLst>
                <a:path w="31" h="33">
                  <a:moveTo>
                    <a:pt x="30" y="32"/>
                  </a:moveTo>
                  <a:lnTo>
                    <a:pt x="23" y="8"/>
                  </a:lnTo>
                  <a:lnTo>
                    <a:pt x="8" y="0"/>
                  </a:lnTo>
                  <a:lnTo>
                    <a:pt x="0" y="24"/>
                  </a:lnTo>
                  <a:lnTo>
                    <a:pt x="30" y="3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2" name="Freeform 251"/>
            <p:cNvSpPr>
              <a:spLocks/>
            </p:cNvSpPr>
            <p:nvPr/>
          </p:nvSpPr>
          <p:spPr bwMode="auto">
            <a:xfrm rot="704206">
              <a:off x="6270625" y="2109788"/>
              <a:ext cx="209550" cy="215900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0" y="88"/>
                </a:cxn>
                <a:cxn ang="0">
                  <a:pos x="37" y="120"/>
                </a:cxn>
                <a:cxn ang="0">
                  <a:pos x="59" y="120"/>
                </a:cxn>
                <a:cxn ang="0">
                  <a:pos x="110" y="48"/>
                </a:cxn>
                <a:cxn ang="0">
                  <a:pos x="110" y="0"/>
                </a:cxn>
                <a:cxn ang="0">
                  <a:pos x="37" y="0"/>
                </a:cxn>
                <a:cxn ang="0">
                  <a:pos x="29" y="24"/>
                </a:cxn>
                <a:cxn ang="0">
                  <a:pos x="37" y="40"/>
                </a:cxn>
                <a:cxn ang="0">
                  <a:pos x="15" y="40"/>
                </a:cxn>
                <a:cxn ang="0">
                  <a:pos x="0" y="64"/>
                </a:cxn>
              </a:cxnLst>
              <a:rect l="0" t="0" r="r" b="b"/>
              <a:pathLst>
                <a:path w="111" h="121">
                  <a:moveTo>
                    <a:pt x="0" y="64"/>
                  </a:moveTo>
                  <a:lnTo>
                    <a:pt x="0" y="88"/>
                  </a:lnTo>
                  <a:lnTo>
                    <a:pt x="37" y="120"/>
                  </a:lnTo>
                  <a:lnTo>
                    <a:pt x="59" y="120"/>
                  </a:lnTo>
                  <a:lnTo>
                    <a:pt x="110" y="48"/>
                  </a:lnTo>
                  <a:lnTo>
                    <a:pt x="110" y="0"/>
                  </a:lnTo>
                  <a:lnTo>
                    <a:pt x="37" y="0"/>
                  </a:lnTo>
                  <a:lnTo>
                    <a:pt x="29" y="24"/>
                  </a:lnTo>
                  <a:lnTo>
                    <a:pt x="37" y="40"/>
                  </a:lnTo>
                  <a:lnTo>
                    <a:pt x="15" y="40"/>
                  </a:lnTo>
                  <a:lnTo>
                    <a:pt x="0" y="6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3" name="Freeform 252"/>
            <p:cNvSpPr>
              <a:spLocks/>
            </p:cNvSpPr>
            <p:nvPr/>
          </p:nvSpPr>
          <p:spPr bwMode="auto">
            <a:xfrm rot="704206">
              <a:off x="6521450" y="2054225"/>
              <a:ext cx="168275" cy="103188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29" y="24"/>
                </a:cxn>
                <a:cxn ang="0">
                  <a:pos x="65" y="0"/>
                </a:cxn>
                <a:cxn ang="0">
                  <a:pos x="87" y="16"/>
                </a:cxn>
                <a:cxn ang="0">
                  <a:pos x="44" y="56"/>
                </a:cxn>
                <a:cxn ang="0">
                  <a:pos x="15" y="56"/>
                </a:cxn>
                <a:cxn ang="0">
                  <a:pos x="0" y="24"/>
                </a:cxn>
              </a:cxnLst>
              <a:rect l="0" t="0" r="r" b="b"/>
              <a:pathLst>
                <a:path w="88" h="57">
                  <a:moveTo>
                    <a:pt x="0" y="24"/>
                  </a:moveTo>
                  <a:lnTo>
                    <a:pt x="29" y="24"/>
                  </a:lnTo>
                  <a:lnTo>
                    <a:pt x="65" y="0"/>
                  </a:lnTo>
                  <a:lnTo>
                    <a:pt x="87" y="16"/>
                  </a:lnTo>
                  <a:lnTo>
                    <a:pt x="44" y="56"/>
                  </a:lnTo>
                  <a:lnTo>
                    <a:pt x="15" y="56"/>
                  </a:lnTo>
                  <a:lnTo>
                    <a:pt x="0" y="2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4" name="Freeform 253"/>
            <p:cNvSpPr>
              <a:spLocks/>
            </p:cNvSpPr>
            <p:nvPr/>
          </p:nvSpPr>
          <p:spPr bwMode="auto">
            <a:xfrm rot="704206">
              <a:off x="6219825" y="2239963"/>
              <a:ext cx="41275" cy="44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24"/>
                </a:cxn>
                <a:cxn ang="0">
                  <a:pos x="7" y="24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w="22" h="25">
                  <a:moveTo>
                    <a:pt x="0" y="0"/>
                  </a:moveTo>
                  <a:lnTo>
                    <a:pt x="21" y="24"/>
                  </a:lnTo>
                  <a:lnTo>
                    <a:pt x="7" y="24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00755A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5" name="Freeform 10"/>
            <p:cNvSpPr>
              <a:spLocks/>
            </p:cNvSpPr>
            <p:nvPr/>
          </p:nvSpPr>
          <p:spPr bwMode="auto">
            <a:xfrm rot="704206">
              <a:off x="7243470" y="5190808"/>
              <a:ext cx="276783" cy="68519"/>
            </a:xfrm>
            <a:custGeom>
              <a:avLst/>
              <a:gdLst/>
              <a:ahLst/>
              <a:cxnLst>
                <a:cxn ang="0">
                  <a:pos x="155" y="32"/>
                </a:cxn>
                <a:cxn ang="0">
                  <a:pos x="155" y="32"/>
                </a:cxn>
                <a:cxn ang="0">
                  <a:pos x="162" y="24"/>
                </a:cxn>
                <a:cxn ang="0">
                  <a:pos x="147" y="0"/>
                </a:cxn>
                <a:cxn ang="0">
                  <a:pos x="133" y="0"/>
                </a:cxn>
                <a:cxn ang="0">
                  <a:pos x="103" y="8"/>
                </a:cxn>
                <a:cxn ang="0">
                  <a:pos x="66" y="0"/>
                </a:cxn>
                <a:cxn ang="0">
                  <a:pos x="37" y="16"/>
                </a:cxn>
                <a:cxn ang="0">
                  <a:pos x="0" y="40"/>
                </a:cxn>
              </a:cxnLst>
              <a:rect l="0" t="0" r="r" b="b"/>
              <a:pathLst>
                <a:path w="163" h="41">
                  <a:moveTo>
                    <a:pt x="155" y="32"/>
                  </a:moveTo>
                  <a:lnTo>
                    <a:pt x="155" y="32"/>
                  </a:lnTo>
                  <a:lnTo>
                    <a:pt x="162" y="24"/>
                  </a:lnTo>
                  <a:lnTo>
                    <a:pt x="147" y="0"/>
                  </a:lnTo>
                  <a:lnTo>
                    <a:pt x="133" y="0"/>
                  </a:lnTo>
                  <a:lnTo>
                    <a:pt x="103" y="8"/>
                  </a:lnTo>
                  <a:lnTo>
                    <a:pt x="66" y="0"/>
                  </a:lnTo>
                  <a:lnTo>
                    <a:pt x="37" y="16"/>
                  </a:lnTo>
                  <a:lnTo>
                    <a:pt x="0" y="4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6" name="Полилиния 185"/>
            <p:cNvSpPr/>
            <p:nvPr/>
          </p:nvSpPr>
          <p:spPr>
            <a:xfrm>
              <a:off x="331148" y="3406140"/>
              <a:ext cx="216024" cy="191332"/>
            </a:xfrm>
            <a:custGeom>
              <a:avLst/>
              <a:gdLst>
                <a:gd name="connsiteX0" fmla="*/ 1201783 w 1201783"/>
                <a:gd name="connsiteY0" fmla="*/ 1166949 h 1271452"/>
                <a:gd name="connsiteX1" fmla="*/ 1097280 w 1201783"/>
                <a:gd name="connsiteY1" fmla="*/ 1018903 h 1271452"/>
                <a:gd name="connsiteX2" fmla="*/ 992778 w 1201783"/>
                <a:gd name="connsiteY2" fmla="*/ 1010194 h 1271452"/>
                <a:gd name="connsiteX3" fmla="*/ 992778 w 1201783"/>
                <a:gd name="connsiteY3" fmla="*/ 914400 h 1271452"/>
                <a:gd name="connsiteX4" fmla="*/ 862149 w 1201783"/>
                <a:gd name="connsiteY4" fmla="*/ 914400 h 1271452"/>
                <a:gd name="connsiteX5" fmla="*/ 862149 w 1201783"/>
                <a:gd name="connsiteY5" fmla="*/ 661852 h 1271452"/>
                <a:gd name="connsiteX6" fmla="*/ 905692 w 1201783"/>
                <a:gd name="connsiteY6" fmla="*/ 513806 h 1271452"/>
                <a:gd name="connsiteX7" fmla="*/ 853440 w 1201783"/>
                <a:gd name="connsiteY7" fmla="*/ 357052 h 1271452"/>
                <a:gd name="connsiteX8" fmla="*/ 731520 w 1201783"/>
                <a:gd name="connsiteY8" fmla="*/ 243840 h 1271452"/>
                <a:gd name="connsiteX9" fmla="*/ 714103 w 1201783"/>
                <a:gd name="connsiteY9" fmla="*/ 165463 h 1271452"/>
                <a:gd name="connsiteX10" fmla="*/ 566058 w 1201783"/>
                <a:gd name="connsiteY10" fmla="*/ 0 h 1271452"/>
                <a:gd name="connsiteX11" fmla="*/ 600892 w 1201783"/>
                <a:gd name="connsiteY11" fmla="*/ 217714 h 1271452"/>
                <a:gd name="connsiteX12" fmla="*/ 487680 w 1201783"/>
                <a:gd name="connsiteY12" fmla="*/ 95794 h 1271452"/>
                <a:gd name="connsiteX13" fmla="*/ 252549 w 1201783"/>
                <a:gd name="connsiteY13" fmla="*/ 52252 h 1271452"/>
                <a:gd name="connsiteX14" fmla="*/ 34835 w 1201783"/>
                <a:gd name="connsiteY14" fmla="*/ 52252 h 1271452"/>
                <a:gd name="connsiteX15" fmla="*/ 52252 w 1201783"/>
                <a:gd name="connsiteY15" fmla="*/ 121920 h 1271452"/>
                <a:gd name="connsiteX16" fmla="*/ 148046 w 1201783"/>
                <a:gd name="connsiteY16" fmla="*/ 165463 h 1271452"/>
                <a:gd name="connsiteX17" fmla="*/ 235132 w 1201783"/>
                <a:gd name="connsiteY17" fmla="*/ 391886 h 1271452"/>
                <a:gd name="connsiteX18" fmla="*/ 130629 w 1201783"/>
                <a:gd name="connsiteY18" fmla="*/ 557349 h 1271452"/>
                <a:gd name="connsiteX19" fmla="*/ 0 w 1201783"/>
                <a:gd name="connsiteY19" fmla="*/ 618309 h 1271452"/>
                <a:gd name="connsiteX20" fmla="*/ 26126 w 1201783"/>
                <a:gd name="connsiteY20" fmla="*/ 801189 h 1271452"/>
                <a:gd name="connsiteX21" fmla="*/ 165463 w 1201783"/>
                <a:gd name="connsiteY21" fmla="*/ 879566 h 1271452"/>
                <a:gd name="connsiteX22" fmla="*/ 348343 w 1201783"/>
                <a:gd name="connsiteY22" fmla="*/ 870857 h 1271452"/>
                <a:gd name="connsiteX23" fmla="*/ 696686 w 1201783"/>
                <a:gd name="connsiteY23" fmla="*/ 984069 h 1271452"/>
                <a:gd name="connsiteX24" fmla="*/ 809898 w 1201783"/>
                <a:gd name="connsiteY24" fmla="*/ 984069 h 1271452"/>
                <a:gd name="connsiteX25" fmla="*/ 827315 w 1201783"/>
                <a:gd name="connsiteY25" fmla="*/ 1123406 h 1271452"/>
                <a:gd name="connsiteX26" fmla="*/ 1018903 w 1201783"/>
                <a:gd name="connsiteY26" fmla="*/ 1271452 h 1271452"/>
                <a:gd name="connsiteX27" fmla="*/ 1071155 w 1201783"/>
                <a:gd name="connsiteY27" fmla="*/ 1175657 h 1271452"/>
                <a:gd name="connsiteX28" fmla="*/ 1201783 w 1201783"/>
                <a:gd name="connsiteY28" fmla="*/ 1166949 h 127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01783" h="1271452">
                  <a:moveTo>
                    <a:pt x="1201783" y="1166949"/>
                  </a:moveTo>
                  <a:lnTo>
                    <a:pt x="1097280" y="1018903"/>
                  </a:lnTo>
                  <a:lnTo>
                    <a:pt x="992778" y="1010194"/>
                  </a:lnTo>
                  <a:lnTo>
                    <a:pt x="992778" y="914400"/>
                  </a:lnTo>
                  <a:lnTo>
                    <a:pt x="862149" y="914400"/>
                  </a:lnTo>
                  <a:lnTo>
                    <a:pt x="862149" y="661852"/>
                  </a:lnTo>
                  <a:lnTo>
                    <a:pt x="905692" y="513806"/>
                  </a:lnTo>
                  <a:lnTo>
                    <a:pt x="853440" y="357052"/>
                  </a:lnTo>
                  <a:lnTo>
                    <a:pt x="731520" y="243840"/>
                  </a:lnTo>
                  <a:lnTo>
                    <a:pt x="714103" y="165463"/>
                  </a:lnTo>
                  <a:lnTo>
                    <a:pt x="566058" y="0"/>
                  </a:lnTo>
                  <a:lnTo>
                    <a:pt x="600892" y="217714"/>
                  </a:lnTo>
                  <a:lnTo>
                    <a:pt x="487680" y="95794"/>
                  </a:lnTo>
                  <a:lnTo>
                    <a:pt x="252549" y="52252"/>
                  </a:lnTo>
                  <a:lnTo>
                    <a:pt x="34835" y="52252"/>
                  </a:lnTo>
                  <a:lnTo>
                    <a:pt x="52252" y="121920"/>
                  </a:lnTo>
                  <a:lnTo>
                    <a:pt x="148046" y="165463"/>
                  </a:lnTo>
                  <a:lnTo>
                    <a:pt x="235132" y="391886"/>
                  </a:lnTo>
                  <a:lnTo>
                    <a:pt x="130629" y="557349"/>
                  </a:lnTo>
                  <a:lnTo>
                    <a:pt x="0" y="618309"/>
                  </a:lnTo>
                  <a:lnTo>
                    <a:pt x="26126" y="801189"/>
                  </a:lnTo>
                  <a:lnTo>
                    <a:pt x="165463" y="879566"/>
                  </a:lnTo>
                  <a:lnTo>
                    <a:pt x="348343" y="870857"/>
                  </a:lnTo>
                  <a:lnTo>
                    <a:pt x="696686" y="984069"/>
                  </a:lnTo>
                  <a:lnTo>
                    <a:pt x="809898" y="984069"/>
                  </a:lnTo>
                  <a:lnTo>
                    <a:pt x="827315" y="1123406"/>
                  </a:lnTo>
                  <a:lnTo>
                    <a:pt x="1018903" y="1271452"/>
                  </a:lnTo>
                  <a:lnTo>
                    <a:pt x="1071155" y="1175657"/>
                  </a:lnTo>
                  <a:lnTo>
                    <a:pt x="1201783" y="1166949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7" name="Прямоугольник 186"/>
          <p:cNvSpPr/>
          <p:nvPr/>
        </p:nvSpPr>
        <p:spPr>
          <a:xfrm>
            <a:off x="0" y="527494"/>
            <a:ext cx="9144000" cy="404664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400"/>
              </a:lnSpc>
              <a:defRPr/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cs typeface="Arial" charset="0"/>
              </a:rPr>
              <a:t>ПОСТАВКИ АО "РОСАГРОЛИЗИНГ"  СЕЛЬХОЗТЕХНИКИ ЗА ВЕСЬ ПЕРИОД В РАЗРЕЗЕ ФЕДЕРАЛЬНЫХ ОКРУГОВ </a:t>
            </a:r>
          </a:p>
        </p:txBody>
      </p:sp>
      <p:graphicFrame>
        <p:nvGraphicFramePr>
          <p:cNvPr id="205" name="Таблица 204"/>
          <p:cNvGraphicFramePr>
            <a:graphicFrameLocks noGrp="1"/>
          </p:cNvGraphicFramePr>
          <p:nvPr>
            <p:extLst/>
          </p:nvPr>
        </p:nvGraphicFramePr>
        <p:xfrm>
          <a:off x="6380947" y="4953934"/>
          <a:ext cx="2723177" cy="770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1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12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ФО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Кол-во, ед.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 сумму,</a:t>
                      </a:r>
                      <a:r>
                        <a:rPr lang="ru-RU" sz="1000" baseline="0" dirty="0" smtClean="0"/>
                        <a:t> млн</a:t>
                      </a:r>
                      <a:r>
                        <a:rPr lang="en-US" sz="1000" baseline="0" dirty="0" smtClean="0"/>
                        <a:t>.</a:t>
                      </a:r>
                      <a:r>
                        <a:rPr lang="ru-RU" sz="1000" baseline="0" dirty="0" smtClean="0"/>
                        <a:t> руб.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Доля в РФ,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356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УФО</a:t>
                      </a:r>
                      <a:endParaRPr lang="ru-RU" sz="1000" b="1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3 083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6 702,8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4,0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6" name="Таблица 205"/>
          <p:cNvGraphicFramePr>
            <a:graphicFrameLocks noGrp="1"/>
          </p:cNvGraphicFramePr>
          <p:nvPr>
            <p:extLst/>
          </p:nvPr>
        </p:nvGraphicFramePr>
        <p:xfrm>
          <a:off x="6194273" y="3243870"/>
          <a:ext cx="2899904" cy="788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7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212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ФО</a:t>
                      </a:r>
                      <a:endParaRPr lang="ru-RU" sz="1000" dirty="0"/>
                    </a:p>
                  </a:txBody>
                  <a:tcPr anchor="ctr" anchorCtr="1">
                    <a:solidFill>
                      <a:srgbClr val="0075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Кол-во, ед.</a:t>
                      </a:r>
                      <a:endParaRPr lang="ru-RU" sz="1000" dirty="0"/>
                    </a:p>
                  </a:txBody>
                  <a:tcPr anchor="ctr" anchorCtr="1">
                    <a:solidFill>
                      <a:srgbClr val="0075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 сумму,</a:t>
                      </a:r>
                      <a:r>
                        <a:rPr lang="ru-RU" sz="1000" baseline="0" dirty="0" smtClean="0"/>
                        <a:t> млн</a:t>
                      </a:r>
                      <a:r>
                        <a:rPr lang="en-US" sz="1000" baseline="0" dirty="0" smtClean="0"/>
                        <a:t>.</a:t>
                      </a:r>
                      <a:r>
                        <a:rPr lang="ru-RU" sz="1000" baseline="0" dirty="0" smtClean="0"/>
                        <a:t> руб.</a:t>
                      </a:r>
                      <a:endParaRPr lang="ru-RU" sz="1000" dirty="0"/>
                    </a:p>
                  </a:txBody>
                  <a:tcPr anchor="ctr" anchorCtr="1">
                    <a:solidFill>
                      <a:srgbClr val="0075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Доля в РФ,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anchor="ctr" anchorCtr="1">
                    <a:solidFill>
                      <a:srgbClr val="0075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783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СФО</a:t>
                      </a:r>
                      <a:endParaRPr lang="ru-RU" sz="1000" b="1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10 343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18 426,5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11,0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8" name="Таблица 207"/>
          <p:cNvGraphicFramePr>
            <a:graphicFrameLocks noGrp="1"/>
          </p:cNvGraphicFramePr>
          <p:nvPr>
            <p:extLst/>
          </p:nvPr>
        </p:nvGraphicFramePr>
        <p:xfrm>
          <a:off x="3419872" y="5661248"/>
          <a:ext cx="2880320" cy="811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ФО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Кол-во, ед.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 сумму,</a:t>
                      </a:r>
                      <a:r>
                        <a:rPr lang="ru-RU" sz="1000" baseline="0" dirty="0" smtClean="0"/>
                        <a:t> млн</a:t>
                      </a:r>
                      <a:r>
                        <a:rPr lang="en-US" sz="1000" baseline="0" dirty="0" smtClean="0"/>
                        <a:t>.</a:t>
                      </a:r>
                      <a:r>
                        <a:rPr lang="ru-RU" sz="1000" baseline="0" dirty="0" smtClean="0"/>
                        <a:t> руб.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Доля в РФ,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129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ПФО</a:t>
                      </a:r>
                      <a:endParaRPr lang="ru-RU" sz="1000" b="1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26 741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48 916,4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29,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9" name="Таблица 188"/>
          <p:cNvGraphicFramePr>
            <a:graphicFrameLocks noGrp="1"/>
          </p:cNvGraphicFramePr>
          <p:nvPr>
            <p:extLst/>
          </p:nvPr>
        </p:nvGraphicFramePr>
        <p:xfrm>
          <a:off x="3419872" y="1117750"/>
          <a:ext cx="2664297" cy="658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210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ФО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Кол-во, ед.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 сумму,</a:t>
                      </a:r>
                      <a:r>
                        <a:rPr lang="ru-RU" sz="1000" baseline="0" dirty="0" smtClean="0"/>
                        <a:t> млн</a:t>
                      </a:r>
                      <a:r>
                        <a:rPr lang="en-US" sz="1000" baseline="0" dirty="0" smtClean="0"/>
                        <a:t>.</a:t>
                      </a:r>
                      <a:r>
                        <a:rPr lang="ru-RU" sz="1000" baseline="0" dirty="0" smtClean="0"/>
                        <a:t> руб.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Доля в РФ,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109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СЗФО</a:t>
                      </a:r>
                      <a:endParaRPr lang="ru-RU" sz="1000" b="1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1 294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2 582,8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1,5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5" name="Таблица 194"/>
          <p:cNvGraphicFramePr>
            <a:graphicFrameLocks noGrp="1"/>
          </p:cNvGraphicFramePr>
          <p:nvPr>
            <p:extLst/>
          </p:nvPr>
        </p:nvGraphicFramePr>
        <p:xfrm>
          <a:off x="75964" y="1332461"/>
          <a:ext cx="2915817" cy="658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0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0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210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ФО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Кол-во, ед.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 сумму,</a:t>
                      </a:r>
                      <a:r>
                        <a:rPr lang="ru-RU" sz="1000" baseline="0" dirty="0" smtClean="0"/>
                        <a:t> млн</a:t>
                      </a:r>
                      <a:r>
                        <a:rPr lang="en-US" sz="1000" baseline="0" dirty="0" smtClean="0"/>
                        <a:t>.</a:t>
                      </a:r>
                      <a:r>
                        <a:rPr lang="ru-RU" sz="1000" baseline="0" dirty="0" smtClean="0"/>
                        <a:t> руб.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Доля в РФ,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109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ЦФО</a:t>
                      </a:r>
                      <a:endParaRPr lang="ru-RU" sz="1000" b="1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17 763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37 774,1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22,5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6" name="Таблица 1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441743"/>
              </p:ext>
            </p:extLst>
          </p:nvPr>
        </p:nvGraphicFramePr>
        <p:xfrm>
          <a:off x="75964" y="4393308"/>
          <a:ext cx="298386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016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ФО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Кол-во, ед.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 сумму,</a:t>
                      </a:r>
                      <a:r>
                        <a:rPr lang="ru-RU" sz="1000" baseline="0" dirty="0" smtClean="0"/>
                        <a:t> млн</a:t>
                      </a:r>
                      <a:r>
                        <a:rPr lang="en-US" sz="1000" baseline="0" dirty="0" smtClean="0"/>
                        <a:t>.</a:t>
                      </a:r>
                      <a:r>
                        <a:rPr lang="ru-RU" sz="1000" baseline="0" dirty="0" smtClean="0"/>
                        <a:t> руб.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Доля в РФ,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ЮФО</a:t>
                      </a:r>
                      <a:endParaRPr lang="ru-RU" sz="10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13 790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26 603,9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15,8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4" name="Таблица 203"/>
          <p:cNvGraphicFramePr>
            <a:graphicFrameLocks noGrp="1"/>
          </p:cNvGraphicFramePr>
          <p:nvPr>
            <p:extLst/>
          </p:nvPr>
        </p:nvGraphicFramePr>
        <p:xfrm>
          <a:off x="76417" y="5463131"/>
          <a:ext cx="2952329" cy="830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9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14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ФО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Кол-во, ед.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 сумму,</a:t>
                      </a:r>
                      <a:r>
                        <a:rPr lang="ru-RU" sz="1000" baseline="0" dirty="0" smtClean="0"/>
                        <a:t> млн</a:t>
                      </a:r>
                      <a:r>
                        <a:rPr lang="en-US" sz="1000" baseline="0" dirty="0" smtClean="0"/>
                        <a:t>.</a:t>
                      </a:r>
                      <a:r>
                        <a:rPr lang="ru-RU" sz="1000" baseline="0" dirty="0" smtClean="0"/>
                        <a:t> руб.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Доля в РФ,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023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СКФО</a:t>
                      </a:r>
                      <a:endParaRPr lang="ru-RU" sz="1000" b="1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 </a:t>
                      </a:r>
                      <a:r>
                        <a:rPr lang="en-US" sz="1000" dirty="0" smtClean="0"/>
                        <a:t>73</a:t>
                      </a:r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17 505,5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10,4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7" name="Таблица 206"/>
          <p:cNvGraphicFramePr>
            <a:graphicFrameLocks noGrp="1"/>
          </p:cNvGraphicFramePr>
          <p:nvPr>
            <p:extLst/>
          </p:nvPr>
        </p:nvGraphicFramePr>
        <p:xfrm>
          <a:off x="6404333" y="1418104"/>
          <a:ext cx="2699791" cy="658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210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ФО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Кол-во, ед.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 сумму,</a:t>
                      </a:r>
                      <a:r>
                        <a:rPr lang="ru-RU" sz="1000" baseline="0" dirty="0" smtClean="0"/>
                        <a:t> млн</a:t>
                      </a:r>
                      <a:r>
                        <a:rPr lang="en-US" sz="1000" baseline="0" dirty="0" smtClean="0"/>
                        <a:t>.</a:t>
                      </a:r>
                      <a:r>
                        <a:rPr lang="ru-RU" sz="1000" baseline="0" dirty="0" smtClean="0"/>
                        <a:t> руб.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Доля в РФ,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109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ДФО</a:t>
                      </a:r>
                      <a:endParaRPr lang="ru-RU" sz="1000" b="1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 </a:t>
                      </a:r>
                      <a:r>
                        <a:rPr lang="en-US" sz="1000" dirty="0" smtClean="0"/>
                        <a:t>4</a:t>
                      </a:r>
                      <a:r>
                        <a:rPr lang="ru-RU" sz="1000" dirty="0" smtClean="0"/>
                        <a:t>40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7 476,2</a:t>
                      </a:r>
                      <a:endParaRPr lang="ru-RU" sz="1000" dirty="0"/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4,5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7" name="Прямоугольник 196"/>
          <p:cNvSpPr/>
          <p:nvPr/>
        </p:nvSpPr>
        <p:spPr>
          <a:xfrm>
            <a:off x="3695798" y="6597352"/>
            <a:ext cx="17524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000" i="1" dirty="0" smtClean="0">
                <a:solidFill>
                  <a:prstClr val="black"/>
                </a:solidFill>
              </a:rPr>
              <a:t>по состоянию на 21.03.201</a:t>
            </a:r>
            <a:r>
              <a:rPr lang="en-US" sz="1000" i="1" dirty="0" smtClean="0">
                <a:solidFill>
                  <a:prstClr val="black"/>
                </a:solidFill>
              </a:rPr>
              <a:t>8</a:t>
            </a:r>
            <a:endParaRPr lang="ru-RU" sz="1000" i="1" dirty="0">
              <a:solidFill>
                <a:prstClr val="black"/>
              </a:solidFill>
            </a:endParaRPr>
          </a:p>
        </p:txBody>
      </p:sp>
      <p:sp>
        <p:nvSpPr>
          <p:cNvPr id="198" name="Номер слайда 6"/>
          <p:cNvSpPr txBox="1">
            <a:spLocks/>
          </p:cNvSpPr>
          <p:nvPr/>
        </p:nvSpPr>
        <p:spPr>
          <a:xfrm>
            <a:off x="8804212" y="6525344"/>
            <a:ext cx="40005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5D863-7A13-49B8-8B77-8751EF240938}" type="slidenum">
              <a:rPr kumimoji="0" lang="ru-RU" sz="13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99" name="Группа 198"/>
          <p:cNvGrpSpPr/>
          <p:nvPr/>
        </p:nvGrpSpPr>
        <p:grpSpPr>
          <a:xfrm>
            <a:off x="0" y="0"/>
            <a:ext cx="9144000" cy="567680"/>
            <a:chOff x="0" y="0"/>
            <a:chExt cx="9144000" cy="567680"/>
          </a:xfrm>
        </p:grpSpPr>
        <p:sp>
          <p:nvSpPr>
            <p:cNvPr id="200" name="Прямоугольник 199"/>
            <p:cNvSpPr/>
            <p:nvPr/>
          </p:nvSpPr>
          <p:spPr>
            <a:xfrm>
              <a:off x="323528" y="116632"/>
              <a:ext cx="8820472" cy="144016"/>
            </a:xfrm>
            <a:prstGeom prst="rect">
              <a:avLst/>
            </a:prstGeom>
            <a:solidFill>
              <a:srgbClr val="FF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spc="300" dirty="0" smtClean="0"/>
                <a:t> </a:t>
              </a:r>
              <a:r>
                <a:rPr lang="ru-RU" sz="900" spc="300" dirty="0" smtClean="0">
                  <a:solidFill>
                    <a:srgbClr val="00755A"/>
                  </a:solidFill>
                </a:rPr>
                <a:t>РОССИЙСКАЯ ГОСУДАРСТВЕННАЯ АГРОПРОМЫШЛЕННАЯ ЛИЗИНГОВАЯ КОМПАНИЯ "РОСАГРОЛИЗИНГ" </a:t>
              </a:r>
              <a:endParaRPr lang="ru-RU" sz="900" spc="300" dirty="0"/>
            </a:p>
          </p:txBody>
        </p:sp>
        <p:grpSp>
          <p:nvGrpSpPr>
            <p:cNvPr id="201" name="Группа 19"/>
            <p:cNvGrpSpPr/>
            <p:nvPr/>
          </p:nvGrpSpPr>
          <p:grpSpPr>
            <a:xfrm>
              <a:off x="0" y="0"/>
              <a:ext cx="567680" cy="567680"/>
              <a:chOff x="4932040" y="764704"/>
              <a:chExt cx="3132000" cy="3132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2" name="Овал 201"/>
              <p:cNvSpPr/>
              <p:nvPr/>
            </p:nvSpPr>
            <p:spPr>
              <a:xfrm>
                <a:off x="4932040" y="764704"/>
                <a:ext cx="3132000" cy="3132000"/>
              </a:xfrm>
              <a:prstGeom prst="ellipse">
                <a:avLst/>
              </a:prstGeom>
              <a:solidFill>
                <a:srgbClr val="FFE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3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405" t="14713"/>
              <a:stretch>
                <a:fillRect/>
              </a:stretch>
            </p:blipFill>
            <p:spPr bwMode="auto">
              <a:xfrm>
                <a:off x="5030682" y="869820"/>
                <a:ext cx="2922017" cy="29217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1294483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21532" y="5001614"/>
            <a:ext cx="4248471" cy="1584176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75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23528" y="5036157"/>
            <a:ext cx="4032448" cy="2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100" b="1" i="1" dirty="0" smtClean="0"/>
              <a:t>ПОСТАВЛЕНО И В ПРОЦЕССЕ ПОСТАВКИ 2 691 ЕД., ИЗ НИХ:</a:t>
            </a:r>
            <a:endParaRPr lang="ru-RU" sz="1100" b="1" i="1" dirty="0"/>
          </a:p>
        </p:txBody>
      </p:sp>
      <p:pic>
        <p:nvPicPr>
          <p:cNvPr id="29" name="Picture 2" descr="\\File_server\дркбису\Стратанализ\УСРиР\_ПРЕЗЕНТАЦИИ\_НОВЫЙ_КЛИПАРТ\КАМАЗ_зерновоз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1313" y="5460702"/>
            <a:ext cx="917818" cy="418702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1465252" y="5969826"/>
            <a:ext cx="7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475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345983" y="5418511"/>
            <a:ext cx="969667" cy="49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Прямоугольник 36"/>
          <p:cNvSpPr/>
          <p:nvPr/>
        </p:nvSpPr>
        <p:spPr>
          <a:xfrm>
            <a:off x="470093" y="5969826"/>
            <a:ext cx="7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548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647826" y="5231241"/>
            <a:ext cx="492125" cy="72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450471" y="5450762"/>
            <a:ext cx="1017213" cy="41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/>
          <p:nvPr/>
        </p:nvSpPr>
        <p:spPr>
          <a:xfrm>
            <a:off x="3455571" y="5969826"/>
            <a:ext cx="7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1 229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60411" y="5969826"/>
            <a:ext cx="7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439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716016" y="5033722"/>
            <a:ext cx="4176464" cy="1584176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75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4788024" y="5034010"/>
            <a:ext cx="4032448" cy="2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100" b="1" i="1" dirty="0" smtClean="0"/>
              <a:t>РЕАЛИЗОВАНО Б/У ТЕХНИКИ 111 ЕД., ИЗ НИХ:</a:t>
            </a:r>
            <a:endParaRPr lang="ru-RU" sz="1100" b="1" i="1" dirty="0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948" y="4149080"/>
            <a:ext cx="9144000" cy="36004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</a:rPr>
              <a:t>ПОСТАВКИ АО "РОСАГРОЛИЗИНГ" СЕЛЬСКОХОЗЯЙСТВЕННОЙ ТЕХНИКИ В 2018 г.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695797" y="6597352"/>
            <a:ext cx="17524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i="1" dirty="0" smtClean="0"/>
              <a:t>по состоянию на 21.03.201</a:t>
            </a:r>
            <a:r>
              <a:rPr lang="en-US" sz="1000" i="1" dirty="0" smtClean="0"/>
              <a:t>8</a:t>
            </a:r>
            <a:endParaRPr lang="ru-RU" sz="1000" i="1" dirty="0"/>
          </a:p>
        </p:txBody>
      </p:sp>
      <p:sp>
        <p:nvSpPr>
          <p:cNvPr id="55" name="Прямая соединительная линия 54"/>
          <p:cNvSpPr/>
          <p:nvPr/>
        </p:nvSpPr>
        <p:spPr>
          <a:xfrm flipH="1">
            <a:off x="2764209" y="2850616"/>
            <a:ext cx="72008" cy="1440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2881042" y="2884709"/>
            <a:ext cx="72008" cy="72008"/>
          </a:xfrm>
          <a:prstGeom prst="rect">
            <a:avLst/>
          </a:prstGeom>
          <a:solidFill>
            <a:srgbClr val="00755A"/>
          </a:solidFill>
          <a:ln>
            <a:solidFill>
              <a:srgbClr val="0075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3025058" y="2809572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ЕД. ТЕХНИКИ</a:t>
            </a:r>
            <a:endParaRPr lang="ru-RU" sz="1000" b="1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2647088" y="2884709"/>
            <a:ext cx="72008" cy="7200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35496" y="4499828"/>
            <a:ext cx="910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900" i="1" u="sng" dirty="0" smtClean="0"/>
              <a:t>В НАСТОЯЩИЙ МОМЕНТ В РАЗЛИЧНЫХ СТАДИЯХ ПОСТАВКИ НАХОДИТСЯ 2 691 ЕД. ТЕХНИКИ НА СУММУ 7,97 МЛРД РУБ., ИЗ НИХ ПЕРЕДАНО В ЛИЗИНГ 887 ЕД. НА СУММУ 3,09 МЛРД РУБ. , А ТАКЖЕ РЕАЛИЗОВАНО 111 ЕД. Б/У ТЕХНИКИ НА 57,3 МЛН РУБ. </a:t>
            </a:r>
            <a:endParaRPr lang="ru-RU" sz="900" i="1" u="sng" dirty="0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4233568" y="2933576"/>
            <a:ext cx="21602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>
            <a:off x="4326416" y="2911604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4449592" y="2815235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НА ОБЩУЮ СУММУ, МЛН РУБ.</a:t>
            </a:r>
            <a:endParaRPr lang="ru-RU" sz="1000" b="1" dirty="0"/>
          </a:p>
        </p:txBody>
      </p:sp>
      <p:sp>
        <p:nvSpPr>
          <p:cNvPr id="314" name="Прямоугольник 313"/>
          <p:cNvSpPr/>
          <p:nvPr/>
        </p:nvSpPr>
        <p:spPr>
          <a:xfrm>
            <a:off x="662211" y="453150"/>
            <a:ext cx="7574762" cy="242161"/>
          </a:xfrm>
          <a:prstGeom prst="rect">
            <a:avLst/>
          </a:prstGeom>
          <a:noFill/>
        </p:spPr>
        <p:txBody>
          <a:bodyPr wrap="square" tIns="0" bIns="0" anchor="ctr"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ДИНАМИКА ПОСТАВОК СЕЛЬСКОХОЗЯЙСТВЕННОЙ ТЕХНИКИ В ЛИЗИНГ ЗА 2013-2017 ГГ.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308107" y="6192987"/>
            <a:ext cx="108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ЕД.</a:t>
            </a:r>
            <a:r>
              <a:rPr lang="en-US" sz="1000" b="1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ТРАКТОРОВ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323528" y="6192987"/>
            <a:ext cx="108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ЕД.</a:t>
            </a:r>
            <a:r>
              <a:rPr lang="en-US" sz="1000" b="1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АВТОТЕХНИКИ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3277264" y="6192987"/>
            <a:ext cx="108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ЕД.</a:t>
            </a:r>
            <a:r>
              <a:rPr lang="en-US" sz="1000" b="1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ПРОЧЕЙ ТЕХНИКИ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2292686" y="6192987"/>
            <a:ext cx="108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ЕД.</a:t>
            </a:r>
            <a:r>
              <a:rPr lang="en-US" sz="1000" b="1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КОМБАЙНОВ</a:t>
            </a:r>
          </a:p>
        </p:txBody>
      </p:sp>
      <p:pic>
        <p:nvPicPr>
          <p:cNvPr id="69" name="Picture 2" descr="\\File_server\дркбису\Стратанализ\УСРиР\_ПРЕЗЕНТАЦИИ\_НОВЫЙ_КЛИПАРТ\КАМАЗ_зерновоз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825258" y="5420945"/>
            <a:ext cx="892322" cy="407071"/>
          </a:xfrm>
          <a:prstGeom prst="rect">
            <a:avLst/>
          </a:prstGeom>
          <a:noFill/>
        </p:spPr>
      </p:pic>
      <p:sp>
        <p:nvSpPr>
          <p:cNvPr id="70" name="Прямоугольник 69"/>
          <p:cNvSpPr/>
          <p:nvPr/>
        </p:nvSpPr>
        <p:spPr>
          <a:xfrm>
            <a:off x="5929748" y="5958194"/>
            <a:ext cx="7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21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71" name="Picture 7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919809" y="5388694"/>
            <a:ext cx="946682" cy="47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Прямоугольник 71"/>
          <p:cNvSpPr/>
          <p:nvPr/>
        </p:nvSpPr>
        <p:spPr>
          <a:xfrm>
            <a:off x="4934589" y="5958194"/>
            <a:ext cx="7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63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122261" y="5130158"/>
            <a:ext cx="492125" cy="72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8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994480" y="5440823"/>
            <a:ext cx="988954" cy="40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Прямоугольник 74"/>
          <p:cNvSpPr/>
          <p:nvPr/>
        </p:nvSpPr>
        <p:spPr>
          <a:xfrm>
            <a:off x="7920067" y="5958194"/>
            <a:ext cx="7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20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6924907" y="5958194"/>
            <a:ext cx="7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7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5772603" y="6181355"/>
            <a:ext cx="108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ЕД.</a:t>
            </a:r>
            <a:r>
              <a:rPr lang="en-US" sz="1000" b="1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ТРАКТОРОВ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4788024" y="6181355"/>
            <a:ext cx="108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ЕД.</a:t>
            </a:r>
            <a:r>
              <a:rPr lang="en-US" sz="1000" b="1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АВТОТЕХНИКИ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7741760" y="6181355"/>
            <a:ext cx="108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ЕД.</a:t>
            </a:r>
            <a:r>
              <a:rPr lang="en-US" sz="1000" b="1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ПРОЧЕЙ ТЕХНИКИ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6757182" y="6181355"/>
            <a:ext cx="108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ЕД.</a:t>
            </a:r>
            <a:r>
              <a:rPr lang="en-US" sz="1000" b="1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КОМБАЙНОВ</a:t>
            </a:r>
          </a:p>
        </p:txBody>
      </p:sp>
      <p:sp>
        <p:nvSpPr>
          <p:cNvPr id="51" name="Номер слайда 6"/>
          <p:cNvSpPr txBox="1">
            <a:spLocks/>
          </p:cNvSpPr>
          <p:nvPr/>
        </p:nvSpPr>
        <p:spPr>
          <a:xfrm>
            <a:off x="8810469" y="6514360"/>
            <a:ext cx="40005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5D863-7A13-49B8-8B77-8751EF240938}" type="slidenum">
              <a:rPr kumimoji="0" lang="ru-RU" sz="13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0" y="0"/>
            <a:ext cx="9144000" cy="567680"/>
            <a:chOff x="0" y="0"/>
            <a:chExt cx="9144000" cy="567680"/>
          </a:xfrm>
        </p:grpSpPr>
        <p:sp>
          <p:nvSpPr>
            <p:cNvPr id="81" name="Прямоугольник 80"/>
            <p:cNvSpPr/>
            <p:nvPr/>
          </p:nvSpPr>
          <p:spPr>
            <a:xfrm>
              <a:off x="323528" y="116632"/>
              <a:ext cx="8820472" cy="144016"/>
            </a:xfrm>
            <a:prstGeom prst="rect">
              <a:avLst/>
            </a:prstGeom>
            <a:solidFill>
              <a:srgbClr val="FF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spc="300" dirty="0" smtClean="0"/>
                <a:t> </a:t>
              </a:r>
              <a:r>
                <a:rPr lang="ru-RU" sz="900" spc="300" dirty="0" smtClean="0">
                  <a:solidFill>
                    <a:srgbClr val="00755A"/>
                  </a:solidFill>
                </a:rPr>
                <a:t>РОССИЙСКАЯ ГОСУДАРСТВЕННАЯ АГРОПРОМЫШЛЕННАЯ ЛИЗИНГОВАЯ КОМПАНИЯ "РОСАГРОЛИЗИНГ" </a:t>
              </a:r>
              <a:endParaRPr lang="ru-RU" sz="900" spc="300" dirty="0"/>
            </a:p>
          </p:txBody>
        </p:sp>
        <p:grpSp>
          <p:nvGrpSpPr>
            <p:cNvPr id="82" name="Группа 19"/>
            <p:cNvGrpSpPr/>
            <p:nvPr/>
          </p:nvGrpSpPr>
          <p:grpSpPr>
            <a:xfrm>
              <a:off x="0" y="0"/>
              <a:ext cx="567680" cy="567680"/>
              <a:chOff x="4932040" y="764704"/>
              <a:chExt cx="3132000" cy="3132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3" name="Овал 82"/>
              <p:cNvSpPr/>
              <p:nvPr/>
            </p:nvSpPr>
            <p:spPr>
              <a:xfrm>
                <a:off x="4932040" y="764704"/>
                <a:ext cx="3132000" cy="3132000"/>
              </a:xfrm>
              <a:prstGeom prst="ellipse">
                <a:avLst/>
              </a:prstGeom>
              <a:solidFill>
                <a:srgbClr val="FFE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4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405" t="14713"/>
              <a:stretch>
                <a:fillRect/>
              </a:stretch>
            </p:blipFill>
            <p:spPr bwMode="auto">
              <a:xfrm>
                <a:off x="5030682" y="869820"/>
                <a:ext cx="2922017" cy="29217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graphicFrame>
        <p:nvGraphicFramePr>
          <p:cNvPr id="5" name="Диаграмма 4"/>
          <p:cNvGraphicFramePr/>
          <p:nvPr>
            <p:extLst/>
          </p:nvPr>
        </p:nvGraphicFramePr>
        <p:xfrm>
          <a:off x="323528" y="764705"/>
          <a:ext cx="8405854" cy="866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8" name="Диаграмма 7"/>
          <p:cNvGraphicFramePr/>
          <p:nvPr>
            <p:extLst/>
          </p:nvPr>
        </p:nvGraphicFramePr>
        <p:xfrm>
          <a:off x="132208" y="1394131"/>
          <a:ext cx="8688264" cy="1588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468" y="3021925"/>
            <a:ext cx="912943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СПРАВОЧНО:</a:t>
            </a:r>
          </a:p>
          <a:p>
            <a:pPr marL="265113" indent="-1714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2017 Г. ОБЩЕСТВО НЕ СМОГЛО В ПОЛНОЙ МЕРЕ РЕАЛИЗОВАТЬ СВОЙ ПОТЕНЦИАЛ ЛИЗИНГОДАТЕЛЯ В СВЯЗИ С ОТСУТСТВИЕ ЗАПЛАНИРОВАННОЙ В 2016 Г. ДОКАПИТАЛИЗАЦИИ ОБЩЕСТВА В РАЗМЕРЕ 1,2 МЛРД РУБ. (В СООТВЕТСТВИИ С ГОСПРОГРАММОЙ РАЗВИТИЯ СЕЛЬСКОГО ХОЗЯЙСТВА), А ТАКЖЕ В 2017 Г. В РАЗМЕРЕ 7 МЛРД РУБ. В СООТВЕТСТВИИ С ОЗВУЧЕННОЙ В НАЧАЛЕ ПРОШЛОГО ГОДА ИНИЦИАТИВОЙ МИНСЕЛЬХОЗА РОССИИ.</a:t>
            </a:r>
          </a:p>
          <a:p>
            <a:pPr marL="265113" indent="-1714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ОТСУТСТВИЕ ДОПОЛНИТЕЛЬНОГО ФИНАНСИРОВАНИЯ ОБЩЕСТВА, ЕЖЕГОДНЫЙ РОСТ ЗАКУПОЧНЫХ ЦЕН СРЕДСТВ ПРОИЗВОДСТВА, НИЗКАЯ МАРЖА ОБЩЕСТВА И ДЛИТЕЛЬНЫЙ СРОК ОБОРАЧИВАЕМОСТИ ВОЗВРАТНЫХ ИНВЕСТИЦИЙ (5–10 ЛЕТ) ПРЕДОПРЕДЕЛИЛИ СНИЖЕНИЕ ПОКУПАТЕЛЬСКОЙ СПОСОБНОСТИ ВОЗВРАТНЫХ СРЕДСТВ (ПОЛУЧАЕМЫХ ЛИЗИНГОВЫХ ПЛАТЕЖЕЙ) И СОКРАЩЕНИЕ ОБЪЕМОВ РЕАЛЬНЫХ ВЛОЖЕНИЙ В РАЗВИТИЕ АПК.</a:t>
            </a:r>
            <a:endParaRPr lang="ru-RU" sz="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8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323528" y="116632"/>
            <a:ext cx="8820472" cy="144016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spc="300" dirty="0" smtClean="0"/>
              <a:t> </a:t>
            </a:r>
            <a:r>
              <a:rPr lang="ru-RU" sz="900" spc="300" dirty="0" smtClean="0">
                <a:solidFill>
                  <a:srgbClr val="00755A"/>
                </a:solidFill>
              </a:rPr>
              <a:t>РОССИЙСКАЯ ГОСУДАРСТВЕННАЯ АГРОПРОМЫШЛЕННАЯ ЛИЗИНГОВАЯ КОМПАНИЯ "РОСАГРОЛИЗИНГ" </a:t>
            </a:r>
            <a:endParaRPr lang="ru-RU" sz="900" spc="300" dirty="0"/>
          </a:p>
        </p:txBody>
      </p:sp>
      <p:grpSp>
        <p:nvGrpSpPr>
          <p:cNvPr id="66" name="Группа 19"/>
          <p:cNvGrpSpPr/>
          <p:nvPr/>
        </p:nvGrpSpPr>
        <p:grpSpPr>
          <a:xfrm>
            <a:off x="0" y="0"/>
            <a:ext cx="567680" cy="567680"/>
            <a:chOff x="4932040" y="764704"/>
            <a:chExt cx="3132000" cy="31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Овал 66"/>
            <p:cNvSpPr/>
            <p:nvPr/>
          </p:nvSpPr>
          <p:spPr>
            <a:xfrm>
              <a:off x="4932040" y="764704"/>
              <a:ext cx="3132000" cy="3132000"/>
            </a:xfrm>
            <a:prstGeom prst="ellipse">
              <a:avLst/>
            </a:prstGeom>
            <a:solidFill>
              <a:srgbClr val="FF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405" t="14713"/>
            <a:stretch>
              <a:fillRect/>
            </a:stretch>
          </p:blipFill>
          <p:spPr bwMode="auto">
            <a:xfrm>
              <a:off x="5030682" y="869820"/>
              <a:ext cx="2922017" cy="292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2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8795964" y="6542035"/>
            <a:ext cx="395536" cy="365125"/>
          </a:xfrm>
        </p:spPr>
        <p:txBody>
          <a:bodyPr/>
          <a:lstStyle/>
          <a:p>
            <a:pPr algn="ctr"/>
            <a:fld id="{33E5338C-5412-4062-ACBD-7116AA222F8A}" type="slidenum">
              <a:rPr lang="ru-RU" sz="1300" b="1" smtClean="0"/>
              <a:pPr algn="ctr"/>
              <a:t>5</a:t>
            </a:fld>
            <a:endParaRPr lang="ru-RU" sz="1300" b="1" dirty="0"/>
          </a:p>
        </p:txBody>
      </p:sp>
      <p:sp>
        <p:nvSpPr>
          <p:cNvPr id="70" name="Round Diagonal Corner Rectangle 53"/>
          <p:cNvSpPr/>
          <p:nvPr/>
        </p:nvSpPr>
        <p:spPr>
          <a:xfrm>
            <a:off x="7453686" y="5155688"/>
            <a:ext cx="1008112" cy="576064"/>
          </a:xfrm>
          <a:prstGeom prst="round2DiagRect">
            <a:avLst>
              <a:gd name="adj1" fmla="val 18841"/>
              <a:gd name="adj2" fmla="val 0"/>
            </a:avLst>
          </a:prstGeom>
          <a:solidFill>
            <a:srgbClr val="0075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607" tIns="82304" rIns="164607" bIns="82304" rtlCol="0" anchor="ctr"/>
          <a:lstStyle/>
          <a:p>
            <a:pPr algn="ctr"/>
            <a:endParaRPr lang="bg-BG" sz="2701" dirty="0">
              <a:latin typeface="Lato Light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82244" y="1172664"/>
            <a:ext cx="500233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ПРОГРАММА ОБНОВЛЕНИЯ ПАРКА СЕЛЬХОЗТЕХНИКИ</a:t>
            </a:r>
            <a:r>
              <a:rPr lang="ru-RU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(реализуется в соответствии с поручением </a:t>
            </a:r>
            <a:r>
              <a:rPr lang="ru-RU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В.В.Путина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от 12.03.2011 № ВП-П11-1436)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951768" y="5156001"/>
            <a:ext cx="1181466" cy="721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srgbClr val="00755A"/>
                </a:solidFill>
              </a:rPr>
              <a:t>3 399 ЕД.</a:t>
            </a:r>
          </a:p>
          <a:p>
            <a:pPr algn="ctr"/>
            <a:r>
              <a:rPr lang="ru-RU" sz="1400" b="1" dirty="0" smtClean="0">
                <a:solidFill>
                  <a:srgbClr val="00755A"/>
                </a:solidFill>
              </a:rPr>
              <a:t>ТРАКТОРОВ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5864623" y="5143632"/>
            <a:ext cx="1698604" cy="550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srgbClr val="00755A"/>
                </a:solidFill>
              </a:rPr>
              <a:t>1 140 ЕД.</a:t>
            </a:r>
          </a:p>
          <a:p>
            <a:pPr algn="ctr"/>
            <a:r>
              <a:rPr lang="ru-RU" sz="1400" b="1" dirty="0" smtClean="0">
                <a:solidFill>
                  <a:srgbClr val="00755A"/>
                </a:solidFill>
              </a:rPr>
              <a:t>ПРОЧЕЙ ТЕХНИКИ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1145381" y="4689886"/>
            <a:ext cx="7608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ПОСТАВЛЕНО КОНТРАГЕНТАМ  В 2012-2017 ГГ. </a:t>
            </a:r>
            <a:r>
              <a:rPr lang="ru-RU" sz="1400" b="1" dirty="0" smtClean="0">
                <a:solidFill>
                  <a:srgbClr val="00755A"/>
                </a:solidFill>
              </a:rPr>
              <a:t>6 446 ЕД.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ТЕХНИКИ НА </a:t>
            </a:r>
            <a:r>
              <a:rPr lang="ru-RU" sz="1400" b="1" dirty="0" smtClean="0">
                <a:solidFill>
                  <a:srgbClr val="00755A"/>
                </a:solidFill>
              </a:rPr>
              <a:t>18,4 МЛРД РУБ.</a:t>
            </a:r>
            <a:endParaRPr lang="ru-RU" sz="1400" b="1" dirty="0">
              <a:solidFill>
                <a:srgbClr val="00755A"/>
              </a:solidFill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-11335" y="1808468"/>
            <a:ext cx="50383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ТЕХНИКА, ЗАЯВЛЕННАЯ К ОБНОВЛЕНИЮ В РАМКАХ ПРОГРАММЫ ОБНОВЛЕНИЯ</a:t>
            </a:r>
          </a:p>
        </p:txBody>
      </p:sp>
      <p:sp>
        <p:nvSpPr>
          <p:cNvPr id="85" name="Овал 84"/>
          <p:cNvSpPr/>
          <p:nvPr/>
        </p:nvSpPr>
        <p:spPr>
          <a:xfrm>
            <a:off x="2339752" y="2176872"/>
            <a:ext cx="432000" cy="432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7%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2825146" y="2248880"/>
            <a:ext cx="1440160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2843808" y="2248880"/>
            <a:ext cx="216024" cy="288032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TextBox 87"/>
          <p:cNvSpPr txBox="1"/>
          <p:nvPr/>
        </p:nvSpPr>
        <p:spPr>
          <a:xfrm>
            <a:off x="3059832" y="2276873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Arial Narrow" pitchFamily="34" charset="0"/>
              </a:rPr>
              <a:t>СТАРШЕ 30 ЛЕТ</a:t>
            </a:r>
          </a:p>
        </p:txBody>
      </p:sp>
      <p:sp>
        <p:nvSpPr>
          <p:cNvPr id="89" name="Овал 88"/>
          <p:cNvSpPr/>
          <p:nvPr/>
        </p:nvSpPr>
        <p:spPr>
          <a:xfrm>
            <a:off x="2349083" y="2752936"/>
            <a:ext cx="432000" cy="432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61%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2834477" y="2824944"/>
            <a:ext cx="1440160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/>
          <p:cNvSpPr/>
          <p:nvPr/>
        </p:nvSpPr>
        <p:spPr>
          <a:xfrm>
            <a:off x="2853138" y="2824944"/>
            <a:ext cx="854765" cy="28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TextBox 115"/>
          <p:cNvSpPr txBox="1"/>
          <p:nvPr/>
        </p:nvSpPr>
        <p:spPr>
          <a:xfrm>
            <a:off x="3698574" y="2852937"/>
            <a:ext cx="657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Arial Narrow" pitchFamily="34" charset="0"/>
              </a:rPr>
              <a:t>20-30 ЛЕТ</a:t>
            </a:r>
          </a:p>
        </p:txBody>
      </p:sp>
      <p:sp>
        <p:nvSpPr>
          <p:cNvPr id="118" name="Овал 117"/>
          <p:cNvSpPr/>
          <p:nvPr/>
        </p:nvSpPr>
        <p:spPr>
          <a:xfrm>
            <a:off x="2349083" y="3357041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32%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2834477" y="3429049"/>
            <a:ext cx="1440160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рямоугольник 120"/>
          <p:cNvSpPr/>
          <p:nvPr/>
        </p:nvSpPr>
        <p:spPr>
          <a:xfrm>
            <a:off x="2853138" y="3429049"/>
            <a:ext cx="494725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TextBox 121"/>
          <p:cNvSpPr txBox="1"/>
          <p:nvPr/>
        </p:nvSpPr>
        <p:spPr>
          <a:xfrm>
            <a:off x="3563887" y="3457042"/>
            <a:ext cx="6574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Arial Narrow" pitchFamily="34" charset="0"/>
              </a:rPr>
              <a:t>10-20 ЛЕТ</a:t>
            </a:r>
          </a:p>
        </p:txBody>
      </p:sp>
      <p:sp>
        <p:nvSpPr>
          <p:cNvPr id="123" name="Round Diagonal Corner Rectangle 53"/>
          <p:cNvSpPr/>
          <p:nvPr/>
        </p:nvSpPr>
        <p:spPr>
          <a:xfrm>
            <a:off x="2054225" y="5157244"/>
            <a:ext cx="1008112" cy="576064"/>
          </a:xfrm>
          <a:prstGeom prst="round2DiagRect">
            <a:avLst>
              <a:gd name="adj1" fmla="val 18841"/>
              <a:gd name="adj2" fmla="val 0"/>
            </a:avLst>
          </a:prstGeom>
          <a:solidFill>
            <a:srgbClr val="0075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607" tIns="82304" rIns="164607" bIns="82304" rtlCol="0" anchor="ctr"/>
          <a:lstStyle/>
          <a:p>
            <a:pPr algn="ctr"/>
            <a:endParaRPr lang="bg-BG" sz="2701" dirty="0">
              <a:latin typeface="Lato Light"/>
            </a:endParaRPr>
          </a:p>
        </p:txBody>
      </p:sp>
      <p:pic>
        <p:nvPicPr>
          <p:cNvPr id="126" name="Picture 4" descr="C:\Users\eyudin\Desktop\outline-tractor-clipart-free-clip-art-image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2305150" y="5236942"/>
            <a:ext cx="518538" cy="408348"/>
          </a:xfrm>
          <a:prstGeom prst="rect">
            <a:avLst/>
          </a:prstGeom>
          <a:noFill/>
        </p:spPr>
      </p:pic>
      <p:sp>
        <p:nvSpPr>
          <p:cNvPr id="127" name="Прямоугольник 126"/>
          <p:cNvSpPr/>
          <p:nvPr/>
        </p:nvSpPr>
        <p:spPr>
          <a:xfrm>
            <a:off x="3402515" y="5193055"/>
            <a:ext cx="1210114" cy="550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srgbClr val="00755A"/>
                </a:solidFill>
              </a:rPr>
              <a:t>1 907 ЕД.</a:t>
            </a:r>
          </a:p>
          <a:p>
            <a:pPr algn="ctr"/>
            <a:r>
              <a:rPr lang="ru-RU" sz="1400" b="1" dirty="0" smtClean="0">
                <a:solidFill>
                  <a:srgbClr val="00755A"/>
                </a:solidFill>
              </a:rPr>
              <a:t>КОМБАЙНОВ</a:t>
            </a:r>
          </a:p>
        </p:txBody>
      </p:sp>
      <p:sp>
        <p:nvSpPr>
          <p:cNvPr id="128" name="Round Diagonal Corner Rectangle 53"/>
          <p:cNvSpPr/>
          <p:nvPr/>
        </p:nvSpPr>
        <p:spPr>
          <a:xfrm>
            <a:off x="4612629" y="5157244"/>
            <a:ext cx="1008112" cy="576064"/>
          </a:xfrm>
          <a:prstGeom prst="round2DiagRect">
            <a:avLst>
              <a:gd name="adj1" fmla="val 18841"/>
              <a:gd name="adj2" fmla="val 0"/>
            </a:avLst>
          </a:prstGeom>
          <a:solidFill>
            <a:srgbClr val="0075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607" tIns="82304" rIns="164607" bIns="82304" rtlCol="0" anchor="ctr"/>
          <a:lstStyle/>
          <a:p>
            <a:pPr algn="ctr"/>
            <a:endParaRPr lang="bg-BG" sz="2701" dirty="0">
              <a:latin typeface="Lato Light"/>
            </a:endParaRPr>
          </a:p>
        </p:txBody>
      </p:sp>
      <p:pic>
        <p:nvPicPr>
          <p:cNvPr id="130" name="Picture 4" descr="http://i.istockimg.com/file_thumbview_approve/46177886/3/stock-illustration-46177886-harvester-silhouett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4665623" y="5107842"/>
            <a:ext cx="936104" cy="710984"/>
          </a:xfrm>
          <a:prstGeom prst="rect">
            <a:avLst/>
          </a:prstGeom>
          <a:noFill/>
        </p:spPr>
      </p:pic>
      <p:sp>
        <p:nvSpPr>
          <p:cNvPr id="131" name="TextBox 130"/>
          <p:cNvSpPr txBox="1"/>
          <p:nvPr/>
        </p:nvSpPr>
        <p:spPr>
          <a:xfrm>
            <a:off x="5235766" y="1221427"/>
            <a:ext cx="3744416" cy="1069183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rgbClr val="00755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defPPr>
              <a:defRPr lang="ru-RU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lang="ru-RU" sz="900" dirty="0"/>
              <a:t>ПЛАНИРУЕМОЕ ФИНАНСИРОВАНИЕ </a:t>
            </a:r>
            <a:r>
              <a:rPr lang="ru-RU" sz="900" b="0" dirty="0"/>
              <a:t>ИЗ ФЕДЕРАЛЬНОГО БЮДЖЕТА – </a:t>
            </a:r>
            <a:br>
              <a:rPr lang="ru-RU" sz="900" b="0" dirty="0"/>
            </a:br>
            <a:r>
              <a:rPr lang="ru-RU" sz="900" dirty="0"/>
              <a:t>7 МЛРД РУБ. ЕЖЕГОДНО</a:t>
            </a:r>
          </a:p>
          <a:p>
            <a:pPr>
              <a:spcAft>
                <a:spcPts val="600"/>
              </a:spcAft>
            </a:pPr>
            <a:r>
              <a:rPr lang="ru-RU" sz="900" dirty="0"/>
              <a:t>ФАКТИЧЕСКИ</a:t>
            </a:r>
            <a:r>
              <a:rPr lang="ru-RU" sz="900" b="0" dirty="0"/>
              <a:t> ИЗ БЮДЖЕТА </a:t>
            </a:r>
            <a:r>
              <a:rPr lang="ru-RU" sz="900" dirty="0"/>
              <a:t>ИНВЕСТИРОВАНО – </a:t>
            </a:r>
            <a:br>
              <a:rPr lang="ru-RU" sz="900" dirty="0"/>
            </a:br>
            <a:r>
              <a:rPr lang="ru-RU" sz="900" dirty="0"/>
              <a:t>3,5 МЛРД РУБ. </a:t>
            </a:r>
            <a:r>
              <a:rPr lang="ru-RU" sz="900" b="0" dirty="0"/>
              <a:t>(для реализации Программы в 2012 г.)</a:t>
            </a:r>
          </a:p>
          <a:p>
            <a:pPr>
              <a:spcAft>
                <a:spcPts val="600"/>
              </a:spcAft>
            </a:pPr>
            <a:r>
              <a:rPr lang="ru-RU" sz="900" b="0" dirty="0"/>
              <a:t>РЕАЛИЗАЦИЯ ПРОГРАММЫ </a:t>
            </a:r>
            <a:r>
              <a:rPr lang="ru-RU" sz="900" dirty="0"/>
              <a:t>В 2013-2017 ГГ. </a:t>
            </a:r>
            <a:r>
              <a:rPr lang="ru-RU" sz="900" b="0" dirty="0"/>
              <a:t>– </a:t>
            </a:r>
            <a:br>
              <a:rPr lang="ru-RU" sz="900" b="0" dirty="0"/>
            </a:br>
            <a:r>
              <a:rPr lang="ru-RU" sz="900" dirty="0"/>
              <a:t>ЗА СЧЕТ РЕИНВЕСТИРОВАНИЯ </a:t>
            </a:r>
            <a:r>
              <a:rPr lang="ru-RU" sz="900" b="0" dirty="0"/>
              <a:t>ВОЗВРАТНЫХ ЛИЗИНГОВЫХ ПЛАТЕЖЕЙ</a:t>
            </a:r>
          </a:p>
        </p:txBody>
      </p:sp>
      <p:sp>
        <p:nvSpPr>
          <p:cNvPr id="134" name="Прямоугольник 133"/>
          <p:cNvSpPr/>
          <p:nvPr/>
        </p:nvSpPr>
        <p:spPr>
          <a:xfrm>
            <a:off x="0" y="741131"/>
            <a:ext cx="904906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СПЕЦИАЛЬНЫЕ ПРОГРАММЫ АО "РОСАГРОЛИЗИНГ", ОРИЕНТИРОВАННЫЕ НА МСП И КООПЕРАТИВЫ</a:t>
            </a:r>
            <a:endParaRPr lang="ru-RU" sz="1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5" name="AutoShape 3"/>
          <p:cNvSpPr>
            <a:spLocks noChangeAspect="1" noChangeArrowheads="1" noTextEdit="1"/>
          </p:cNvSpPr>
          <p:nvPr/>
        </p:nvSpPr>
        <p:spPr bwMode="auto">
          <a:xfrm>
            <a:off x="88900" y="2133515"/>
            <a:ext cx="2162175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6" name="Freeform 5"/>
          <p:cNvSpPr>
            <a:spLocks/>
          </p:cNvSpPr>
          <p:nvPr/>
        </p:nvSpPr>
        <p:spPr bwMode="auto">
          <a:xfrm>
            <a:off x="717550" y="2079540"/>
            <a:ext cx="1336675" cy="460375"/>
          </a:xfrm>
          <a:custGeom>
            <a:avLst/>
            <a:gdLst>
              <a:gd name="T0" fmla="*/ 4624 w 6544"/>
              <a:gd name="T1" fmla="*/ 849 h 2256"/>
              <a:gd name="T2" fmla="*/ 4624 w 6544"/>
              <a:gd name="T3" fmla="*/ 849 h 2256"/>
              <a:gd name="T4" fmla="*/ 0 w 6544"/>
              <a:gd name="T5" fmla="*/ 786 h 2256"/>
              <a:gd name="T6" fmla="*/ 0 w 6544"/>
              <a:gd name="T7" fmla="*/ 2256 h 2256"/>
              <a:gd name="T8" fmla="*/ 3530 w 6544"/>
              <a:gd name="T9" fmla="*/ 2256 h 2256"/>
              <a:gd name="T10" fmla="*/ 3530 w 6544"/>
              <a:gd name="T11" fmla="*/ 2007 h 2256"/>
              <a:gd name="T12" fmla="*/ 3509 w 6544"/>
              <a:gd name="T13" fmla="*/ 1924 h 2256"/>
              <a:gd name="T14" fmla="*/ 3427 w 6544"/>
              <a:gd name="T15" fmla="*/ 1800 h 2256"/>
              <a:gd name="T16" fmla="*/ 3365 w 6544"/>
              <a:gd name="T17" fmla="*/ 1574 h 2256"/>
              <a:gd name="T18" fmla="*/ 3365 w 6544"/>
              <a:gd name="T19" fmla="*/ 1552 h 2256"/>
              <a:gd name="T20" fmla="*/ 3365 w 6544"/>
              <a:gd name="T21" fmla="*/ 1552 h 2256"/>
              <a:gd name="T22" fmla="*/ 3757 w 6544"/>
              <a:gd name="T23" fmla="*/ 1241 h 2256"/>
              <a:gd name="T24" fmla="*/ 4148 w 6544"/>
              <a:gd name="T25" fmla="*/ 1574 h 2256"/>
              <a:gd name="T26" fmla="*/ 4148 w 6544"/>
              <a:gd name="T27" fmla="*/ 1574 h 2256"/>
              <a:gd name="T28" fmla="*/ 4087 w 6544"/>
              <a:gd name="T29" fmla="*/ 1800 h 2256"/>
              <a:gd name="T30" fmla="*/ 4025 w 6544"/>
              <a:gd name="T31" fmla="*/ 1904 h 2256"/>
              <a:gd name="T32" fmla="*/ 4005 w 6544"/>
              <a:gd name="T33" fmla="*/ 2007 h 2256"/>
              <a:gd name="T34" fmla="*/ 3983 w 6544"/>
              <a:gd name="T35" fmla="*/ 2007 h 2256"/>
              <a:gd name="T36" fmla="*/ 3983 w 6544"/>
              <a:gd name="T37" fmla="*/ 2256 h 2256"/>
              <a:gd name="T38" fmla="*/ 6544 w 6544"/>
              <a:gd name="T39" fmla="*/ 2256 h 2256"/>
              <a:gd name="T40" fmla="*/ 4624 w 6544"/>
              <a:gd name="T41" fmla="*/ 849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544" h="2256">
                <a:moveTo>
                  <a:pt x="4624" y="849"/>
                </a:moveTo>
                <a:lnTo>
                  <a:pt x="4624" y="849"/>
                </a:lnTo>
                <a:cubicBezTo>
                  <a:pt x="2766" y="0"/>
                  <a:pt x="1198" y="187"/>
                  <a:pt x="0" y="786"/>
                </a:cubicBezTo>
                <a:cubicBezTo>
                  <a:pt x="0" y="2256"/>
                  <a:pt x="0" y="2256"/>
                  <a:pt x="0" y="2256"/>
                </a:cubicBezTo>
                <a:cubicBezTo>
                  <a:pt x="3530" y="2256"/>
                  <a:pt x="3530" y="2256"/>
                  <a:pt x="3530" y="2256"/>
                </a:cubicBezTo>
                <a:cubicBezTo>
                  <a:pt x="3530" y="2007"/>
                  <a:pt x="3530" y="2007"/>
                  <a:pt x="3530" y="2007"/>
                </a:cubicBezTo>
                <a:cubicBezTo>
                  <a:pt x="3509" y="1924"/>
                  <a:pt x="3509" y="1924"/>
                  <a:pt x="3509" y="1924"/>
                </a:cubicBezTo>
                <a:cubicBezTo>
                  <a:pt x="3488" y="1862"/>
                  <a:pt x="3468" y="1841"/>
                  <a:pt x="3427" y="1800"/>
                </a:cubicBezTo>
                <a:cubicBezTo>
                  <a:pt x="3386" y="1717"/>
                  <a:pt x="3365" y="1656"/>
                  <a:pt x="3365" y="1574"/>
                </a:cubicBezTo>
                <a:cubicBezTo>
                  <a:pt x="3365" y="1552"/>
                  <a:pt x="3365" y="1552"/>
                  <a:pt x="3365" y="1552"/>
                </a:cubicBezTo>
                <a:lnTo>
                  <a:pt x="3365" y="1552"/>
                </a:lnTo>
                <a:cubicBezTo>
                  <a:pt x="3386" y="1387"/>
                  <a:pt x="3550" y="1241"/>
                  <a:pt x="3757" y="1241"/>
                </a:cubicBezTo>
                <a:cubicBezTo>
                  <a:pt x="3983" y="1241"/>
                  <a:pt x="4148" y="1387"/>
                  <a:pt x="4148" y="1574"/>
                </a:cubicBezTo>
                <a:lnTo>
                  <a:pt x="4148" y="1574"/>
                </a:lnTo>
                <a:cubicBezTo>
                  <a:pt x="4148" y="1656"/>
                  <a:pt x="4128" y="1739"/>
                  <a:pt x="4087" y="1800"/>
                </a:cubicBezTo>
                <a:cubicBezTo>
                  <a:pt x="4045" y="1841"/>
                  <a:pt x="4025" y="1862"/>
                  <a:pt x="4025" y="1904"/>
                </a:cubicBezTo>
                <a:cubicBezTo>
                  <a:pt x="4005" y="2007"/>
                  <a:pt x="4005" y="2007"/>
                  <a:pt x="4005" y="2007"/>
                </a:cubicBezTo>
                <a:cubicBezTo>
                  <a:pt x="3983" y="2007"/>
                  <a:pt x="3983" y="2007"/>
                  <a:pt x="3983" y="2007"/>
                </a:cubicBezTo>
                <a:cubicBezTo>
                  <a:pt x="3983" y="2256"/>
                  <a:pt x="3983" y="2256"/>
                  <a:pt x="3983" y="2256"/>
                </a:cubicBezTo>
                <a:cubicBezTo>
                  <a:pt x="6544" y="2256"/>
                  <a:pt x="6544" y="2256"/>
                  <a:pt x="6544" y="2256"/>
                </a:cubicBezTo>
                <a:cubicBezTo>
                  <a:pt x="6110" y="1739"/>
                  <a:pt x="5491" y="1262"/>
                  <a:pt x="4624" y="849"/>
                </a:cubicBezTo>
              </a:path>
            </a:pathLst>
          </a:cu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7" name="Freeform 6"/>
          <p:cNvSpPr>
            <a:spLocks/>
          </p:cNvSpPr>
          <p:nvPr/>
        </p:nvSpPr>
        <p:spPr bwMode="auto">
          <a:xfrm>
            <a:off x="349250" y="2292265"/>
            <a:ext cx="276225" cy="247650"/>
          </a:xfrm>
          <a:custGeom>
            <a:avLst/>
            <a:gdLst>
              <a:gd name="T0" fmla="*/ 1360 w 1360"/>
              <a:gd name="T1" fmla="*/ 1216 h 1216"/>
              <a:gd name="T2" fmla="*/ 1360 w 1360"/>
              <a:gd name="T3" fmla="*/ 1216 h 1216"/>
              <a:gd name="T4" fmla="*/ 1360 w 1360"/>
              <a:gd name="T5" fmla="*/ 0 h 1216"/>
              <a:gd name="T6" fmla="*/ 0 w 1360"/>
              <a:gd name="T7" fmla="*/ 1216 h 1216"/>
              <a:gd name="T8" fmla="*/ 1360 w 1360"/>
              <a:gd name="T9" fmla="*/ 1216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0" h="1216">
                <a:moveTo>
                  <a:pt x="1360" y="1216"/>
                </a:moveTo>
                <a:lnTo>
                  <a:pt x="1360" y="1216"/>
                </a:lnTo>
                <a:cubicBezTo>
                  <a:pt x="1360" y="0"/>
                  <a:pt x="1360" y="0"/>
                  <a:pt x="1360" y="0"/>
                </a:cubicBezTo>
                <a:cubicBezTo>
                  <a:pt x="824" y="351"/>
                  <a:pt x="351" y="763"/>
                  <a:pt x="0" y="1216"/>
                </a:cubicBezTo>
                <a:lnTo>
                  <a:pt x="1360" y="1216"/>
                </a:lnTo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8" name="Freeform 7"/>
          <p:cNvSpPr>
            <a:spLocks/>
          </p:cNvSpPr>
          <p:nvPr/>
        </p:nvSpPr>
        <p:spPr bwMode="auto">
          <a:xfrm>
            <a:off x="1662113" y="2625640"/>
            <a:ext cx="593725" cy="515938"/>
          </a:xfrm>
          <a:custGeom>
            <a:avLst/>
            <a:gdLst>
              <a:gd name="T0" fmla="*/ 2230 w 2912"/>
              <a:gd name="T1" fmla="*/ 0 h 2528"/>
              <a:gd name="T2" fmla="*/ 2230 w 2912"/>
              <a:gd name="T3" fmla="*/ 0 h 2528"/>
              <a:gd name="T4" fmla="*/ 0 w 2912"/>
              <a:gd name="T5" fmla="*/ 0 h 2528"/>
              <a:gd name="T6" fmla="*/ 0 w 2912"/>
              <a:gd name="T7" fmla="*/ 2528 h 2528"/>
              <a:gd name="T8" fmla="*/ 372 w 2912"/>
              <a:gd name="T9" fmla="*/ 2528 h 2528"/>
              <a:gd name="T10" fmla="*/ 372 w 2912"/>
              <a:gd name="T11" fmla="*/ 2445 h 2528"/>
              <a:gd name="T12" fmla="*/ 351 w 2912"/>
              <a:gd name="T13" fmla="*/ 2384 h 2528"/>
              <a:gd name="T14" fmla="*/ 289 w 2912"/>
              <a:gd name="T15" fmla="*/ 2239 h 2528"/>
              <a:gd name="T16" fmla="*/ 228 w 2912"/>
              <a:gd name="T17" fmla="*/ 2013 h 2528"/>
              <a:gd name="T18" fmla="*/ 228 w 2912"/>
              <a:gd name="T19" fmla="*/ 2013 h 2528"/>
              <a:gd name="T20" fmla="*/ 228 w 2912"/>
              <a:gd name="T21" fmla="*/ 1993 h 2528"/>
              <a:gd name="T22" fmla="*/ 228 w 2912"/>
              <a:gd name="T23" fmla="*/ 1993 h 2528"/>
              <a:gd name="T24" fmla="*/ 620 w 2912"/>
              <a:gd name="T25" fmla="*/ 1685 h 2528"/>
              <a:gd name="T26" fmla="*/ 1012 w 2912"/>
              <a:gd name="T27" fmla="*/ 2034 h 2528"/>
              <a:gd name="T28" fmla="*/ 1012 w 2912"/>
              <a:gd name="T29" fmla="*/ 2034 h 2528"/>
              <a:gd name="T30" fmla="*/ 950 w 2912"/>
              <a:gd name="T31" fmla="*/ 2239 h 2528"/>
              <a:gd name="T32" fmla="*/ 868 w 2912"/>
              <a:gd name="T33" fmla="*/ 2363 h 2528"/>
              <a:gd name="T34" fmla="*/ 847 w 2912"/>
              <a:gd name="T35" fmla="*/ 2445 h 2528"/>
              <a:gd name="T36" fmla="*/ 847 w 2912"/>
              <a:gd name="T37" fmla="*/ 2445 h 2528"/>
              <a:gd name="T38" fmla="*/ 847 w 2912"/>
              <a:gd name="T39" fmla="*/ 2528 h 2528"/>
              <a:gd name="T40" fmla="*/ 2871 w 2912"/>
              <a:gd name="T41" fmla="*/ 2528 h 2528"/>
              <a:gd name="T42" fmla="*/ 2230 w 2912"/>
              <a:gd name="T43" fmla="*/ 0 h 2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912" h="2528">
                <a:moveTo>
                  <a:pt x="2230" y="0"/>
                </a:moveTo>
                <a:lnTo>
                  <a:pt x="2230" y="0"/>
                </a:lnTo>
                <a:cubicBezTo>
                  <a:pt x="0" y="0"/>
                  <a:pt x="0" y="0"/>
                  <a:pt x="0" y="0"/>
                </a:cubicBezTo>
                <a:cubicBezTo>
                  <a:pt x="0" y="2528"/>
                  <a:pt x="0" y="2528"/>
                  <a:pt x="0" y="2528"/>
                </a:cubicBezTo>
                <a:cubicBezTo>
                  <a:pt x="372" y="2528"/>
                  <a:pt x="372" y="2528"/>
                  <a:pt x="372" y="2528"/>
                </a:cubicBezTo>
                <a:cubicBezTo>
                  <a:pt x="372" y="2445"/>
                  <a:pt x="372" y="2445"/>
                  <a:pt x="372" y="2445"/>
                </a:cubicBezTo>
                <a:cubicBezTo>
                  <a:pt x="351" y="2384"/>
                  <a:pt x="351" y="2384"/>
                  <a:pt x="351" y="2384"/>
                </a:cubicBezTo>
                <a:cubicBezTo>
                  <a:pt x="351" y="2322"/>
                  <a:pt x="330" y="2301"/>
                  <a:pt x="289" y="2239"/>
                </a:cubicBezTo>
                <a:cubicBezTo>
                  <a:pt x="228" y="2178"/>
                  <a:pt x="228" y="2096"/>
                  <a:pt x="228" y="2013"/>
                </a:cubicBezTo>
                <a:lnTo>
                  <a:pt x="228" y="2013"/>
                </a:lnTo>
                <a:cubicBezTo>
                  <a:pt x="228" y="1993"/>
                  <a:pt x="228" y="1993"/>
                  <a:pt x="228" y="1993"/>
                </a:cubicBezTo>
                <a:lnTo>
                  <a:pt x="228" y="1993"/>
                </a:lnTo>
                <a:cubicBezTo>
                  <a:pt x="248" y="1829"/>
                  <a:pt x="413" y="1685"/>
                  <a:pt x="620" y="1685"/>
                </a:cubicBezTo>
                <a:cubicBezTo>
                  <a:pt x="826" y="1685"/>
                  <a:pt x="1012" y="1849"/>
                  <a:pt x="1012" y="2034"/>
                </a:cubicBezTo>
                <a:lnTo>
                  <a:pt x="1012" y="2034"/>
                </a:lnTo>
                <a:cubicBezTo>
                  <a:pt x="1012" y="2116"/>
                  <a:pt x="991" y="2178"/>
                  <a:pt x="950" y="2239"/>
                </a:cubicBezTo>
                <a:cubicBezTo>
                  <a:pt x="909" y="2281"/>
                  <a:pt x="889" y="2322"/>
                  <a:pt x="868" y="2363"/>
                </a:cubicBezTo>
                <a:cubicBezTo>
                  <a:pt x="847" y="2445"/>
                  <a:pt x="847" y="2445"/>
                  <a:pt x="847" y="2445"/>
                </a:cubicBezTo>
                <a:lnTo>
                  <a:pt x="847" y="2445"/>
                </a:lnTo>
                <a:cubicBezTo>
                  <a:pt x="847" y="2528"/>
                  <a:pt x="847" y="2528"/>
                  <a:pt x="847" y="2528"/>
                </a:cubicBezTo>
                <a:cubicBezTo>
                  <a:pt x="2871" y="2528"/>
                  <a:pt x="2871" y="2528"/>
                  <a:pt x="2871" y="2528"/>
                </a:cubicBezTo>
                <a:cubicBezTo>
                  <a:pt x="2912" y="1870"/>
                  <a:pt x="2830" y="925"/>
                  <a:pt x="2230" y="0"/>
                </a:cubicBezTo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9" name="Freeform 8"/>
          <p:cNvSpPr>
            <a:spLocks/>
          </p:cNvSpPr>
          <p:nvPr/>
        </p:nvSpPr>
        <p:spPr bwMode="auto">
          <a:xfrm>
            <a:off x="717550" y="2625640"/>
            <a:ext cx="855663" cy="515938"/>
          </a:xfrm>
          <a:custGeom>
            <a:avLst/>
            <a:gdLst>
              <a:gd name="T0" fmla="*/ 0 w 4192"/>
              <a:gd name="T1" fmla="*/ 0 h 2528"/>
              <a:gd name="T2" fmla="*/ 0 w 4192"/>
              <a:gd name="T3" fmla="*/ 0 h 2528"/>
              <a:gd name="T4" fmla="*/ 0 w 4192"/>
              <a:gd name="T5" fmla="*/ 2528 h 2528"/>
              <a:gd name="T6" fmla="*/ 3241 w 4192"/>
              <a:gd name="T7" fmla="*/ 2528 h 2528"/>
              <a:gd name="T8" fmla="*/ 3241 w 4192"/>
              <a:gd name="T9" fmla="*/ 2281 h 2528"/>
              <a:gd name="T10" fmla="*/ 3221 w 4192"/>
              <a:gd name="T11" fmla="*/ 2198 h 2528"/>
              <a:gd name="T12" fmla="*/ 3159 w 4192"/>
              <a:gd name="T13" fmla="*/ 2075 h 2528"/>
              <a:gd name="T14" fmla="*/ 3097 w 4192"/>
              <a:gd name="T15" fmla="*/ 1829 h 2528"/>
              <a:gd name="T16" fmla="*/ 3097 w 4192"/>
              <a:gd name="T17" fmla="*/ 1829 h 2528"/>
              <a:gd name="T18" fmla="*/ 3097 w 4192"/>
              <a:gd name="T19" fmla="*/ 1829 h 2528"/>
              <a:gd name="T20" fmla="*/ 3097 w 4192"/>
              <a:gd name="T21" fmla="*/ 1829 h 2528"/>
              <a:gd name="T22" fmla="*/ 3489 w 4192"/>
              <a:gd name="T23" fmla="*/ 1521 h 2528"/>
              <a:gd name="T24" fmla="*/ 3881 w 4192"/>
              <a:gd name="T25" fmla="*/ 1849 h 2528"/>
              <a:gd name="T26" fmla="*/ 3881 w 4192"/>
              <a:gd name="T27" fmla="*/ 1849 h 2528"/>
              <a:gd name="T28" fmla="*/ 3820 w 4192"/>
              <a:gd name="T29" fmla="*/ 2075 h 2528"/>
              <a:gd name="T30" fmla="*/ 3737 w 4192"/>
              <a:gd name="T31" fmla="*/ 2178 h 2528"/>
              <a:gd name="T32" fmla="*/ 3716 w 4192"/>
              <a:gd name="T33" fmla="*/ 2281 h 2528"/>
              <a:gd name="T34" fmla="*/ 3716 w 4192"/>
              <a:gd name="T35" fmla="*/ 2281 h 2528"/>
              <a:gd name="T36" fmla="*/ 3716 w 4192"/>
              <a:gd name="T37" fmla="*/ 2528 h 2528"/>
              <a:gd name="T38" fmla="*/ 4192 w 4192"/>
              <a:gd name="T39" fmla="*/ 2528 h 2528"/>
              <a:gd name="T40" fmla="*/ 4192 w 4192"/>
              <a:gd name="T41" fmla="*/ 0 h 2528"/>
              <a:gd name="T42" fmla="*/ 0 w 4192"/>
              <a:gd name="T43" fmla="*/ 0 h 2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192" h="2528">
                <a:moveTo>
                  <a:pt x="0" y="0"/>
                </a:moveTo>
                <a:lnTo>
                  <a:pt x="0" y="0"/>
                </a:lnTo>
                <a:cubicBezTo>
                  <a:pt x="0" y="2528"/>
                  <a:pt x="0" y="2528"/>
                  <a:pt x="0" y="2528"/>
                </a:cubicBezTo>
                <a:cubicBezTo>
                  <a:pt x="3241" y="2528"/>
                  <a:pt x="3241" y="2528"/>
                  <a:pt x="3241" y="2528"/>
                </a:cubicBezTo>
                <a:cubicBezTo>
                  <a:pt x="3241" y="2281"/>
                  <a:pt x="3241" y="2281"/>
                  <a:pt x="3241" y="2281"/>
                </a:cubicBezTo>
                <a:cubicBezTo>
                  <a:pt x="3221" y="2198"/>
                  <a:pt x="3221" y="2198"/>
                  <a:pt x="3221" y="2198"/>
                </a:cubicBezTo>
                <a:cubicBezTo>
                  <a:pt x="3200" y="2137"/>
                  <a:pt x="3200" y="2116"/>
                  <a:pt x="3159" y="2075"/>
                </a:cubicBezTo>
                <a:cubicBezTo>
                  <a:pt x="3097" y="1993"/>
                  <a:pt x="3076" y="1931"/>
                  <a:pt x="3097" y="1829"/>
                </a:cubicBezTo>
                <a:lnTo>
                  <a:pt x="3097" y="1829"/>
                </a:lnTo>
                <a:lnTo>
                  <a:pt x="3097" y="1829"/>
                </a:lnTo>
                <a:lnTo>
                  <a:pt x="3097" y="1829"/>
                </a:lnTo>
                <a:cubicBezTo>
                  <a:pt x="3118" y="1664"/>
                  <a:pt x="3283" y="1521"/>
                  <a:pt x="3489" y="1521"/>
                </a:cubicBezTo>
                <a:cubicBezTo>
                  <a:pt x="3696" y="1521"/>
                  <a:pt x="3881" y="1664"/>
                  <a:pt x="3881" y="1849"/>
                </a:cubicBezTo>
                <a:lnTo>
                  <a:pt x="3881" y="1849"/>
                </a:lnTo>
                <a:cubicBezTo>
                  <a:pt x="3881" y="1931"/>
                  <a:pt x="3861" y="2013"/>
                  <a:pt x="3820" y="2075"/>
                </a:cubicBezTo>
                <a:cubicBezTo>
                  <a:pt x="3779" y="2116"/>
                  <a:pt x="3758" y="2137"/>
                  <a:pt x="3737" y="2178"/>
                </a:cubicBezTo>
                <a:cubicBezTo>
                  <a:pt x="3716" y="2281"/>
                  <a:pt x="3716" y="2281"/>
                  <a:pt x="3716" y="2281"/>
                </a:cubicBezTo>
                <a:lnTo>
                  <a:pt x="3716" y="2281"/>
                </a:lnTo>
                <a:cubicBezTo>
                  <a:pt x="3716" y="2528"/>
                  <a:pt x="3716" y="2528"/>
                  <a:pt x="3716" y="2528"/>
                </a:cubicBezTo>
                <a:cubicBezTo>
                  <a:pt x="4192" y="2528"/>
                  <a:pt x="4192" y="2528"/>
                  <a:pt x="4192" y="2528"/>
                </a:cubicBezTo>
                <a:cubicBezTo>
                  <a:pt x="4192" y="0"/>
                  <a:pt x="4192" y="0"/>
                  <a:pt x="4192" y="0"/>
                </a:cubicBezTo>
                <a:lnTo>
                  <a:pt x="0" y="0"/>
                </a:lnTo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" name="Freeform 9"/>
          <p:cNvSpPr>
            <a:spLocks/>
          </p:cNvSpPr>
          <p:nvPr/>
        </p:nvSpPr>
        <p:spPr bwMode="auto">
          <a:xfrm>
            <a:off x="90488" y="2625640"/>
            <a:ext cx="534988" cy="515938"/>
          </a:xfrm>
          <a:custGeom>
            <a:avLst/>
            <a:gdLst>
              <a:gd name="T0" fmla="*/ 2624 w 2624"/>
              <a:gd name="T1" fmla="*/ 0 h 2528"/>
              <a:gd name="T2" fmla="*/ 2624 w 2624"/>
              <a:gd name="T3" fmla="*/ 0 h 2528"/>
              <a:gd name="T4" fmla="*/ 930 w 2624"/>
              <a:gd name="T5" fmla="*/ 0 h 2528"/>
              <a:gd name="T6" fmla="*/ 578 w 2624"/>
              <a:gd name="T7" fmla="*/ 596 h 2528"/>
              <a:gd name="T8" fmla="*/ 0 w 2624"/>
              <a:gd name="T9" fmla="*/ 2528 h 2528"/>
              <a:gd name="T10" fmla="*/ 1591 w 2624"/>
              <a:gd name="T11" fmla="*/ 2528 h 2528"/>
              <a:gd name="T12" fmla="*/ 1591 w 2624"/>
              <a:gd name="T13" fmla="*/ 2281 h 2528"/>
              <a:gd name="T14" fmla="*/ 1570 w 2624"/>
              <a:gd name="T15" fmla="*/ 2198 h 2528"/>
              <a:gd name="T16" fmla="*/ 1488 w 2624"/>
              <a:gd name="T17" fmla="*/ 2075 h 2528"/>
              <a:gd name="T18" fmla="*/ 1426 w 2624"/>
              <a:gd name="T19" fmla="*/ 1849 h 2528"/>
              <a:gd name="T20" fmla="*/ 1426 w 2624"/>
              <a:gd name="T21" fmla="*/ 1829 h 2528"/>
              <a:gd name="T22" fmla="*/ 1426 w 2624"/>
              <a:gd name="T23" fmla="*/ 1829 h 2528"/>
              <a:gd name="T24" fmla="*/ 1426 w 2624"/>
              <a:gd name="T25" fmla="*/ 1829 h 2528"/>
              <a:gd name="T26" fmla="*/ 1818 w 2624"/>
              <a:gd name="T27" fmla="*/ 1521 h 2528"/>
              <a:gd name="T28" fmla="*/ 2211 w 2624"/>
              <a:gd name="T29" fmla="*/ 1870 h 2528"/>
              <a:gd name="T30" fmla="*/ 2211 w 2624"/>
              <a:gd name="T31" fmla="*/ 1870 h 2528"/>
              <a:gd name="T32" fmla="*/ 2149 w 2624"/>
              <a:gd name="T33" fmla="*/ 2075 h 2528"/>
              <a:gd name="T34" fmla="*/ 2087 w 2624"/>
              <a:gd name="T35" fmla="*/ 2198 h 2528"/>
              <a:gd name="T36" fmla="*/ 2066 w 2624"/>
              <a:gd name="T37" fmla="*/ 2281 h 2528"/>
              <a:gd name="T38" fmla="*/ 2066 w 2624"/>
              <a:gd name="T39" fmla="*/ 2281 h 2528"/>
              <a:gd name="T40" fmla="*/ 2066 w 2624"/>
              <a:gd name="T41" fmla="*/ 2528 h 2528"/>
              <a:gd name="T42" fmla="*/ 2624 w 2624"/>
              <a:gd name="T43" fmla="*/ 2528 h 2528"/>
              <a:gd name="T44" fmla="*/ 2624 w 2624"/>
              <a:gd name="T45" fmla="*/ 0 h 2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24" h="2528">
                <a:moveTo>
                  <a:pt x="2624" y="0"/>
                </a:moveTo>
                <a:lnTo>
                  <a:pt x="2624" y="0"/>
                </a:lnTo>
                <a:cubicBezTo>
                  <a:pt x="930" y="0"/>
                  <a:pt x="930" y="0"/>
                  <a:pt x="930" y="0"/>
                </a:cubicBezTo>
                <a:cubicBezTo>
                  <a:pt x="785" y="205"/>
                  <a:pt x="681" y="411"/>
                  <a:pt x="578" y="596"/>
                </a:cubicBezTo>
                <a:cubicBezTo>
                  <a:pt x="310" y="1151"/>
                  <a:pt x="82" y="1788"/>
                  <a:pt x="0" y="2528"/>
                </a:cubicBezTo>
                <a:cubicBezTo>
                  <a:pt x="1591" y="2528"/>
                  <a:pt x="1591" y="2528"/>
                  <a:pt x="1591" y="2528"/>
                </a:cubicBezTo>
                <a:cubicBezTo>
                  <a:pt x="1591" y="2281"/>
                  <a:pt x="1591" y="2281"/>
                  <a:pt x="1591" y="2281"/>
                </a:cubicBezTo>
                <a:cubicBezTo>
                  <a:pt x="1570" y="2198"/>
                  <a:pt x="1570" y="2198"/>
                  <a:pt x="1570" y="2198"/>
                </a:cubicBezTo>
                <a:cubicBezTo>
                  <a:pt x="1550" y="2158"/>
                  <a:pt x="1528" y="2137"/>
                  <a:pt x="1488" y="2075"/>
                </a:cubicBezTo>
                <a:cubicBezTo>
                  <a:pt x="1446" y="2013"/>
                  <a:pt x="1426" y="1931"/>
                  <a:pt x="1426" y="1849"/>
                </a:cubicBezTo>
                <a:cubicBezTo>
                  <a:pt x="1426" y="1829"/>
                  <a:pt x="1426" y="1829"/>
                  <a:pt x="1426" y="1829"/>
                </a:cubicBezTo>
                <a:lnTo>
                  <a:pt x="1426" y="1829"/>
                </a:lnTo>
                <a:lnTo>
                  <a:pt x="1426" y="1829"/>
                </a:lnTo>
                <a:cubicBezTo>
                  <a:pt x="1446" y="1664"/>
                  <a:pt x="1612" y="1521"/>
                  <a:pt x="1818" y="1521"/>
                </a:cubicBezTo>
                <a:cubicBezTo>
                  <a:pt x="2046" y="1521"/>
                  <a:pt x="2211" y="1685"/>
                  <a:pt x="2211" y="1870"/>
                </a:cubicBezTo>
                <a:lnTo>
                  <a:pt x="2211" y="1870"/>
                </a:lnTo>
                <a:cubicBezTo>
                  <a:pt x="2211" y="1931"/>
                  <a:pt x="2190" y="2013"/>
                  <a:pt x="2149" y="2075"/>
                </a:cubicBezTo>
                <a:cubicBezTo>
                  <a:pt x="2108" y="2116"/>
                  <a:pt x="2108" y="2137"/>
                  <a:pt x="2087" y="2198"/>
                </a:cubicBezTo>
                <a:cubicBezTo>
                  <a:pt x="2066" y="2281"/>
                  <a:pt x="2066" y="2281"/>
                  <a:pt x="2066" y="2281"/>
                </a:cubicBezTo>
                <a:lnTo>
                  <a:pt x="2066" y="2281"/>
                </a:lnTo>
                <a:cubicBezTo>
                  <a:pt x="2066" y="2528"/>
                  <a:pt x="2066" y="2528"/>
                  <a:pt x="2066" y="2528"/>
                </a:cubicBezTo>
                <a:cubicBezTo>
                  <a:pt x="2624" y="2528"/>
                  <a:pt x="2624" y="2528"/>
                  <a:pt x="2624" y="2528"/>
                </a:cubicBezTo>
                <a:lnTo>
                  <a:pt x="2624" y="0"/>
                </a:lnTo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1" name="Freeform 10"/>
          <p:cNvSpPr>
            <a:spLocks/>
          </p:cNvSpPr>
          <p:nvPr/>
        </p:nvSpPr>
        <p:spPr bwMode="auto">
          <a:xfrm>
            <a:off x="273050" y="3849603"/>
            <a:ext cx="1336675" cy="460375"/>
          </a:xfrm>
          <a:custGeom>
            <a:avLst/>
            <a:gdLst>
              <a:gd name="T0" fmla="*/ 1920 w 6543"/>
              <a:gd name="T1" fmla="*/ 1407 h 2255"/>
              <a:gd name="T2" fmla="*/ 1920 w 6543"/>
              <a:gd name="T3" fmla="*/ 1407 h 2255"/>
              <a:gd name="T4" fmla="*/ 6543 w 6543"/>
              <a:gd name="T5" fmla="*/ 1470 h 2255"/>
              <a:gd name="T6" fmla="*/ 6543 w 6543"/>
              <a:gd name="T7" fmla="*/ 0 h 2255"/>
              <a:gd name="T8" fmla="*/ 3014 w 6543"/>
              <a:gd name="T9" fmla="*/ 0 h 2255"/>
              <a:gd name="T10" fmla="*/ 3014 w 6543"/>
              <a:gd name="T11" fmla="*/ 249 h 2255"/>
              <a:gd name="T12" fmla="*/ 3034 w 6543"/>
              <a:gd name="T13" fmla="*/ 332 h 2255"/>
              <a:gd name="T14" fmla="*/ 3117 w 6543"/>
              <a:gd name="T15" fmla="*/ 456 h 2255"/>
              <a:gd name="T16" fmla="*/ 3179 w 6543"/>
              <a:gd name="T17" fmla="*/ 682 h 2255"/>
              <a:gd name="T18" fmla="*/ 3179 w 6543"/>
              <a:gd name="T19" fmla="*/ 704 h 2255"/>
              <a:gd name="T20" fmla="*/ 3179 w 6543"/>
              <a:gd name="T21" fmla="*/ 704 h 2255"/>
              <a:gd name="T22" fmla="*/ 2787 w 6543"/>
              <a:gd name="T23" fmla="*/ 1015 h 2255"/>
              <a:gd name="T24" fmla="*/ 2396 w 6543"/>
              <a:gd name="T25" fmla="*/ 682 h 2255"/>
              <a:gd name="T26" fmla="*/ 2396 w 6543"/>
              <a:gd name="T27" fmla="*/ 682 h 2255"/>
              <a:gd name="T28" fmla="*/ 2457 w 6543"/>
              <a:gd name="T29" fmla="*/ 456 h 2255"/>
              <a:gd name="T30" fmla="*/ 2519 w 6543"/>
              <a:gd name="T31" fmla="*/ 352 h 2255"/>
              <a:gd name="T32" fmla="*/ 2539 w 6543"/>
              <a:gd name="T33" fmla="*/ 249 h 2255"/>
              <a:gd name="T34" fmla="*/ 2560 w 6543"/>
              <a:gd name="T35" fmla="*/ 249 h 2255"/>
              <a:gd name="T36" fmla="*/ 2560 w 6543"/>
              <a:gd name="T37" fmla="*/ 0 h 2255"/>
              <a:gd name="T38" fmla="*/ 0 w 6543"/>
              <a:gd name="T39" fmla="*/ 0 h 2255"/>
              <a:gd name="T40" fmla="*/ 1920 w 6543"/>
              <a:gd name="T41" fmla="*/ 1407 h 2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543" h="2255">
                <a:moveTo>
                  <a:pt x="1920" y="1407"/>
                </a:moveTo>
                <a:lnTo>
                  <a:pt x="1920" y="1407"/>
                </a:lnTo>
                <a:cubicBezTo>
                  <a:pt x="3778" y="2255"/>
                  <a:pt x="5346" y="2069"/>
                  <a:pt x="6543" y="1470"/>
                </a:cubicBezTo>
                <a:cubicBezTo>
                  <a:pt x="6543" y="0"/>
                  <a:pt x="6543" y="0"/>
                  <a:pt x="6543" y="0"/>
                </a:cubicBezTo>
                <a:cubicBezTo>
                  <a:pt x="3014" y="0"/>
                  <a:pt x="3014" y="0"/>
                  <a:pt x="3014" y="0"/>
                </a:cubicBezTo>
                <a:cubicBezTo>
                  <a:pt x="3014" y="249"/>
                  <a:pt x="3014" y="249"/>
                  <a:pt x="3014" y="249"/>
                </a:cubicBezTo>
                <a:cubicBezTo>
                  <a:pt x="3034" y="332"/>
                  <a:pt x="3034" y="332"/>
                  <a:pt x="3034" y="332"/>
                </a:cubicBezTo>
                <a:cubicBezTo>
                  <a:pt x="3056" y="394"/>
                  <a:pt x="3076" y="415"/>
                  <a:pt x="3117" y="456"/>
                </a:cubicBezTo>
                <a:cubicBezTo>
                  <a:pt x="3158" y="539"/>
                  <a:pt x="3179" y="600"/>
                  <a:pt x="3179" y="682"/>
                </a:cubicBezTo>
                <a:cubicBezTo>
                  <a:pt x="3179" y="704"/>
                  <a:pt x="3179" y="704"/>
                  <a:pt x="3179" y="704"/>
                </a:cubicBezTo>
                <a:lnTo>
                  <a:pt x="3179" y="704"/>
                </a:lnTo>
                <a:cubicBezTo>
                  <a:pt x="3158" y="869"/>
                  <a:pt x="2993" y="1015"/>
                  <a:pt x="2787" y="1015"/>
                </a:cubicBezTo>
                <a:cubicBezTo>
                  <a:pt x="2560" y="1015"/>
                  <a:pt x="2396" y="869"/>
                  <a:pt x="2396" y="682"/>
                </a:cubicBezTo>
                <a:lnTo>
                  <a:pt x="2396" y="682"/>
                </a:lnTo>
                <a:cubicBezTo>
                  <a:pt x="2396" y="600"/>
                  <a:pt x="2416" y="517"/>
                  <a:pt x="2457" y="456"/>
                </a:cubicBezTo>
                <a:cubicBezTo>
                  <a:pt x="2499" y="415"/>
                  <a:pt x="2519" y="394"/>
                  <a:pt x="2519" y="352"/>
                </a:cubicBezTo>
                <a:cubicBezTo>
                  <a:pt x="2539" y="249"/>
                  <a:pt x="2539" y="249"/>
                  <a:pt x="2539" y="249"/>
                </a:cubicBezTo>
                <a:cubicBezTo>
                  <a:pt x="2560" y="249"/>
                  <a:pt x="2560" y="249"/>
                  <a:pt x="2560" y="249"/>
                </a:cubicBezTo>
                <a:cubicBezTo>
                  <a:pt x="2560" y="0"/>
                  <a:pt x="2560" y="0"/>
                  <a:pt x="2560" y="0"/>
                </a:cubicBezTo>
                <a:cubicBezTo>
                  <a:pt x="0" y="0"/>
                  <a:pt x="0" y="0"/>
                  <a:pt x="0" y="0"/>
                </a:cubicBezTo>
                <a:cubicBezTo>
                  <a:pt x="434" y="517"/>
                  <a:pt x="1053" y="994"/>
                  <a:pt x="1920" y="1407"/>
                </a:cubicBezTo>
              </a:path>
            </a:pathLst>
          </a:custGeom>
          <a:solidFill>
            <a:schemeClr val="bg1">
              <a:lumMod val="6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2" name="Freeform 11"/>
          <p:cNvSpPr>
            <a:spLocks/>
          </p:cNvSpPr>
          <p:nvPr/>
        </p:nvSpPr>
        <p:spPr bwMode="auto">
          <a:xfrm>
            <a:off x="1701800" y="3849603"/>
            <a:ext cx="276225" cy="247650"/>
          </a:xfrm>
          <a:custGeom>
            <a:avLst/>
            <a:gdLst>
              <a:gd name="T0" fmla="*/ 0 w 1359"/>
              <a:gd name="T1" fmla="*/ 0 h 1215"/>
              <a:gd name="T2" fmla="*/ 0 w 1359"/>
              <a:gd name="T3" fmla="*/ 0 h 1215"/>
              <a:gd name="T4" fmla="*/ 0 w 1359"/>
              <a:gd name="T5" fmla="*/ 1215 h 1215"/>
              <a:gd name="T6" fmla="*/ 1359 w 1359"/>
              <a:gd name="T7" fmla="*/ 0 h 1215"/>
              <a:gd name="T8" fmla="*/ 0 w 1359"/>
              <a:gd name="T9" fmla="*/ 0 h 1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9" h="1215">
                <a:moveTo>
                  <a:pt x="0" y="0"/>
                </a:moveTo>
                <a:lnTo>
                  <a:pt x="0" y="0"/>
                </a:lnTo>
                <a:cubicBezTo>
                  <a:pt x="0" y="1215"/>
                  <a:pt x="0" y="1215"/>
                  <a:pt x="0" y="1215"/>
                </a:cubicBezTo>
                <a:cubicBezTo>
                  <a:pt x="536" y="865"/>
                  <a:pt x="1009" y="453"/>
                  <a:pt x="1359" y="0"/>
                </a:cubicBezTo>
                <a:lnTo>
                  <a:pt x="0" y="0"/>
                </a:lnTo>
              </a:path>
            </a:pathLst>
          </a:custGeom>
          <a:solidFill>
            <a:schemeClr val="bg1">
              <a:lumMod val="6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" name="Freeform 12"/>
          <p:cNvSpPr>
            <a:spLocks/>
          </p:cNvSpPr>
          <p:nvPr/>
        </p:nvSpPr>
        <p:spPr bwMode="auto">
          <a:xfrm>
            <a:off x="84138" y="3235240"/>
            <a:ext cx="593725" cy="519113"/>
          </a:xfrm>
          <a:custGeom>
            <a:avLst/>
            <a:gdLst>
              <a:gd name="T0" fmla="*/ 682 w 2911"/>
              <a:gd name="T1" fmla="*/ 2543 h 2543"/>
              <a:gd name="T2" fmla="*/ 682 w 2911"/>
              <a:gd name="T3" fmla="*/ 2543 h 2543"/>
              <a:gd name="T4" fmla="*/ 2911 w 2911"/>
              <a:gd name="T5" fmla="*/ 2543 h 2543"/>
              <a:gd name="T6" fmla="*/ 2911 w 2911"/>
              <a:gd name="T7" fmla="*/ 0 h 2543"/>
              <a:gd name="T8" fmla="*/ 2540 w 2911"/>
              <a:gd name="T9" fmla="*/ 0 h 2543"/>
              <a:gd name="T10" fmla="*/ 2540 w 2911"/>
              <a:gd name="T11" fmla="*/ 83 h 2543"/>
              <a:gd name="T12" fmla="*/ 2561 w 2911"/>
              <a:gd name="T13" fmla="*/ 145 h 2543"/>
              <a:gd name="T14" fmla="*/ 2623 w 2911"/>
              <a:gd name="T15" fmla="*/ 291 h 2543"/>
              <a:gd name="T16" fmla="*/ 2684 w 2911"/>
              <a:gd name="T17" fmla="*/ 518 h 2543"/>
              <a:gd name="T18" fmla="*/ 2684 w 2911"/>
              <a:gd name="T19" fmla="*/ 518 h 2543"/>
              <a:gd name="T20" fmla="*/ 2684 w 2911"/>
              <a:gd name="T21" fmla="*/ 539 h 2543"/>
              <a:gd name="T22" fmla="*/ 2684 w 2911"/>
              <a:gd name="T23" fmla="*/ 539 h 2543"/>
              <a:gd name="T24" fmla="*/ 2292 w 2911"/>
              <a:gd name="T25" fmla="*/ 848 h 2543"/>
              <a:gd name="T26" fmla="*/ 1900 w 2911"/>
              <a:gd name="T27" fmla="*/ 497 h 2543"/>
              <a:gd name="T28" fmla="*/ 1900 w 2911"/>
              <a:gd name="T29" fmla="*/ 497 h 2543"/>
              <a:gd name="T30" fmla="*/ 1962 w 2911"/>
              <a:gd name="T31" fmla="*/ 291 h 2543"/>
              <a:gd name="T32" fmla="*/ 2044 w 2911"/>
              <a:gd name="T33" fmla="*/ 166 h 2543"/>
              <a:gd name="T34" fmla="*/ 2065 w 2911"/>
              <a:gd name="T35" fmla="*/ 83 h 2543"/>
              <a:gd name="T36" fmla="*/ 2065 w 2911"/>
              <a:gd name="T37" fmla="*/ 83 h 2543"/>
              <a:gd name="T38" fmla="*/ 2065 w 2911"/>
              <a:gd name="T39" fmla="*/ 0 h 2543"/>
              <a:gd name="T40" fmla="*/ 41 w 2911"/>
              <a:gd name="T41" fmla="*/ 0 h 2543"/>
              <a:gd name="T42" fmla="*/ 682 w 2911"/>
              <a:gd name="T43" fmla="*/ 2543 h 2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911" h="2543">
                <a:moveTo>
                  <a:pt x="682" y="2543"/>
                </a:moveTo>
                <a:lnTo>
                  <a:pt x="682" y="2543"/>
                </a:lnTo>
                <a:cubicBezTo>
                  <a:pt x="2911" y="2543"/>
                  <a:pt x="2911" y="2543"/>
                  <a:pt x="2911" y="2543"/>
                </a:cubicBezTo>
                <a:cubicBezTo>
                  <a:pt x="2911" y="0"/>
                  <a:pt x="2911" y="0"/>
                  <a:pt x="2911" y="0"/>
                </a:cubicBezTo>
                <a:cubicBezTo>
                  <a:pt x="2540" y="0"/>
                  <a:pt x="2540" y="0"/>
                  <a:pt x="2540" y="0"/>
                </a:cubicBezTo>
                <a:cubicBezTo>
                  <a:pt x="2540" y="83"/>
                  <a:pt x="2540" y="83"/>
                  <a:pt x="2540" y="83"/>
                </a:cubicBezTo>
                <a:cubicBezTo>
                  <a:pt x="2561" y="145"/>
                  <a:pt x="2561" y="145"/>
                  <a:pt x="2561" y="145"/>
                </a:cubicBezTo>
                <a:cubicBezTo>
                  <a:pt x="2561" y="208"/>
                  <a:pt x="2582" y="228"/>
                  <a:pt x="2623" y="291"/>
                </a:cubicBezTo>
                <a:cubicBezTo>
                  <a:pt x="2684" y="352"/>
                  <a:pt x="2684" y="435"/>
                  <a:pt x="2684" y="518"/>
                </a:cubicBezTo>
                <a:lnTo>
                  <a:pt x="2684" y="518"/>
                </a:lnTo>
                <a:cubicBezTo>
                  <a:pt x="2684" y="539"/>
                  <a:pt x="2684" y="539"/>
                  <a:pt x="2684" y="539"/>
                </a:cubicBezTo>
                <a:lnTo>
                  <a:pt x="2684" y="539"/>
                </a:lnTo>
                <a:cubicBezTo>
                  <a:pt x="2664" y="704"/>
                  <a:pt x="2499" y="848"/>
                  <a:pt x="2292" y="848"/>
                </a:cubicBezTo>
                <a:cubicBezTo>
                  <a:pt x="2086" y="848"/>
                  <a:pt x="1900" y="683"/>
                  <a:pt x="1900" y="497"/>
                </a:cubicBezTo>
                <a:lnTo>
                  <a:pt x="1900" y="497"/>
                </a:lnTo>
                <a:cubicBezTo>
                  <a:pt x="1900" y="415"/>
                  <a:pt x="1921" y="352"/>
                  <a:pt x="1962" y="291"/>
                </a:cubicBezTo>
                <a:cubicBezTo>
                  <a:pt x="2003" y="249"/>
                  <a:pt x="2023" y="208"/>
                  <a:pt x="2044" y="166"/>
                </a:cubicBezTo>
                <a:cubicBezTo>
                  <a:pt x="2065" y="83"/>
                  <a:pt x="2065" y="83"/>
                  <a:pt x="2065" y="83"/>
                </a:cubicBezTo>
                <a:lnTo>
                  <a:pt x="2065" y="83"/>
                </a:lnTo>
                <a:cubicBezTo>
                  <a:pt x="2065" y="0"/>
                  <a:pt x="2065" y="0"/>
                  <a:pt x="2065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0" y="662"/>
                  <a:pt x="82" y="1613"/>
                  <a:pt x="682" y="2543"/>
                </a:cubicBezTo>
              </a:path>
            </a:pathLst>
          </a:custGeom>
          <a:solidFill>
            <a:schemeClr val="bg1">
              <a:lumMod val="6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4" name="Freeform 13"/>
          <p:cNvSpPr>
            <a:spLocks/>
          </p:cNvSpPr>
          <p:nvPr/>
        </p:nvSpPr>
        <p:spPr bwMode="auto">
          <a:xfrm>
            <a:off x="769938" y="3235240"/>
            <a:ext cx="855663" cy="519113"/>
          </a:xfrm>
          <a:custGeom>
            <a:avLst/>
            <a:gdLst>
              <a:gd name="T0" fmla="*/ 4191 w 4191"/>
              <a:gd name="T1" fmla="*/ 2543 h 2543"/>
              <a:gd name="T2" fmla="*/ 4191 w 4191"/>
              <a:gd name="T3" fmla="*/ 2543 h 2543"/>
              <a:gd name="T4" fmla="*/ 4191 w 4191"/>
              <a:gd name="T5" fmla="*/ 0 h 2543"/>
              <a:gd name="T6" fmla="*/ 951 w 4191"/>
              <a:gd name="T7" fmla="*/ 0 h 2543"/>
              <a:gd name="T8" fmla="*/ 951 w 4191"/>
              <a:gd name="T9" fmla="*/ 249 h 2543"/>
              <a:gd name="T10" fmla="*/ 971 w 4191"/>
              <a:gd name="T11" fmla="*/ 332 h 2543"/>
              <a:gd name="T12" fmla="*/ 1033 w 4191"/>
              <a:gd name="T13" fmla="*/ 456 h 2543"/>
              <a:gd name="T14" fmla="*/ 1095 w 4191"/>
              <a:gd name="T15" fmla="*/ 704 h 2543"/>
              <a:gd name="T16" fmla="*/ 1095 w 4191"/>
              <a:gd name="T17" fmla="*/ 704 h 2543"/>
              <a:gd name="T18" fmla="*/ 1095 w 4191"/>
              <a:gd name="T19" fmla="*/ 704 h 2543"/>
              <a:gd name="T20" fmla="*/ 1095 w 4191"/>
              <a:gd name="T21" fmla="*/ 704 h 2543"/>
              <a:gd name="T22" fmla="*/ 703 w 4191"/>
              <a:gd name="T23" fmla="*/ 1014 h 2543"/>
              <a:gd name="T24" fmla="*/ 311 w 4191"/>
              <a:gd name="T25" fmla="*/ 683 h 2543"/>
              <a:gd name="T26" fmla="*/ 311 w 4191"/>
              <a:gd name="T27" fmla="*/ 683 h 2543"/>
              <a:gd name="T28" fmla="*/ 372 w 4191"/>
              <a:gd name="T29" fmla="*/ 456 h 2543"/>
              <a:gd name="T30" fmla="*/ 455 w 4191"/>
              <a:gd name="T31" fmla="*/ 352 h 2543"/>
              <a:gd name="T32" fmla="*/ 475 w 4191"/>
              <a:gd name="T33" fmla="*/ 249 h 2543"/>
              <a:gd name="T34" fmla="*/ 475 w 4191"/>
              <a:gd name="T35" fmla="*/ 249 h 2543"/>
              <a:gd name="T36" fmla="*/ 475 w 4191"/>
              <a:gd name="T37" fmla="*/ 0 h 2543"/>
              <a:gd name="T38" fmla="*/ 0 w 4191"/>
              <a:gd name="T39" fmla="*/ 0 h 2543"/>
              <a:gd name="T40" fmla="*/ 0 w 4191"/>
              <a:gd name="T41" fmla="*/ 2543 h 2543"/>
              <a:gd name="T42" fmla="*/ 4191 w 4191"/>
              <a:gd name="T43" fmla="*/ 2543 h 2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191" h="2543">
                <a:moveTo>
                  <a:pt x="4191" y="2543"/>
                </a:moveTo>
                <a:lnTo>
                  <a:pt x="4191" y="2543"/>
                </a:lnTo>
                <a:cubicBezTo>
                  <a:pt x="4191" y="0"/>
                  <a:pt x="4191" y="0"/>
                  <a:pt x="4191" y="0"/>
                </a:cubicBezTo>
                <a:cubicBezTo>
                  <a:pt x="951" y="0"/>
                  <a:pt x="951" y="0"/>
                  <a:pt x="951" y="0"/>
                </a:cubicBezTo>
                <a:cubicBezTo>
                  <a:pt x="951" y="249"/>
                  <a:pt x="951" y="249"/>
                  <a:pt x="951" y="249"/>
                </a:cubicBezTo>
                <a:cubicBezTo>
                  <a:pt x="971" y="332"/>
                  <a:pt x="971" y="332"/>
                  <a:pt x="971" y="332"/>
                </a:cubicBezTo>
                <a:cubicBezTo>
                  <a:pt x="992" y="393"/>
                  <a:pt x="992" y="415"/>
                  <a:pt x="1033" y="456"/>
                </a:cubicBezTo>
                <a:cubicBezTo>
                  <a:pt x="1095" y="539"/>
                  <a:pt x="1115" y="600"/>
                  <a:pt x="1095" y="704"/>
                </a:cubicBezTo>
                <a:lnTo>
                  <a:pt x="1095" y="704"/>
                </a:lnTo>
                <a:lnTo>
                  <a:pt x="1095" y="704"/>
                </a:lnTo>
                <a:lnTo>
                  <a:pt x="1095" y="704"/>
                </a:lnTo>
                <a:cubicBezTo>
                  <a:pt x="1074" y="869"/>
                  <a:pt x="909" y="1014"/>
                  <a:pt x="703" y="1014"/>
                </a:cubicBezTo>
                <a:cubicBezTo>
                  <a:pt x="496" y="1014"/>
                  <a:pt x="311" y="869"/>
                  <a:pt x="311" y="683"/>
                </a:cubicBezTo>
                <a:lnTo>
                  <a:pt x="311" y="683"/>
                </a:lnTo>
                <a:cubicBezTo>
                  <a:pt x="311" y="600"/>
                  <a:pt x="331" y="518"/>
                  <a:pt x="372" y="456"/>
                </a:cubicBezTo>
                <a:cubicBezTo>
                  <a:pt x="413" y="415"/>
                  <a:pt x="434" y="393"/>
                  <a:pt x="455" y="352"/>
                </a:cubicBezTo>
                <a:cubicBezTo>
                  <a:pt x="475" y="249"/>
                  <a:pt x="475" y="249"/>
                  <a:pt x="475" y="249"/>
                </a:cubicBezTo>
                <a:lnTo>
                  <a:pt x="475" y="249"/>
                </a:lnTo>
                <a:cubicBezTo>
                  <a:pt x="475" y="0"/>
                  <a:pt x="475" y="0"/>
                  <a:pt x="47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543"/>
                  <a:pt x="0" y="2543"/>
                  <a:pt x="0" y="2543"/>
                </a:cubicBezTo>
                <a:lnTo>
                  <a:pt x="4191" y="2543"/>
                </a:lnTo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5" name="Freeform 14"/>
          <p:cNvSpPr>
            <a:spLocks/>
          </p:cNvSpPr>
          <p:nvPr/>
        </p:nvSpPr>
        <p:spPr bwMode="auto">
          <a:xfrm>
            <a:off x="1714500" y="3235240"/>
            <a:ext cx="534988" cy="519113"/>
          </a:xfrm>
          <a:custGeom>
            <a:avLst/>
            <a:gdLst>
              <a:gd name="T0" fmla="*/ 0 w 2623"/>
              <a:gd name="T1" fmla="*/ 2543 h 2543"/>
              <a:gd name="T2" fmla="*/ 0 w 2623"/>
              <a:gd name="T3" fmla="*/ 2543 h 2543"/>
              <a:gd name="T4" fmla="*/ 1694 w 2623"/>
              <a:gd name="T5" fmla="*/ 2543 h 2543"/>
              <a:gd name="T6" fmla="*/ 2046 w 2623"/>
              <a:gd name="T7" fmla="*/ 1945 h 2543"/>
              <a:gd name="T8" fmla="*/ 2623 w 2623"/>
              <a:gd name="T9" fmla="*/ 0 h 2543"/>
              <a:gd name="T10" fmla="*/ 1033 w 2623"/>
              <a:gd name="T11" fmla="*/ 0 h 2543"/>
              <a:gd name="T12" fmla="*/ 1033 w 2623"/>
              <a:gd name="T13" fmla="*/ 249 h 2543"/>
              <a:gd name="T14" fmla="*/ 1054 w 2623"/>
              <a:gd name="T15" fmla="*/ 332 h 2543"/>
              <a:gd name="T16" fmla="*/ 1136 w 2623"/>
              <a:gd name="T17" fmla="*/ 456 h 2543"/>
              <a:gd name="T18" fmla="*/ 1198 w 2623"/>
              <a:gd name="T19" fmla="*/ 683 h 2543"/>
              <a:gd name="T20" fmla="*/ 1198 w 2623"/>
              <a:gd name="T21" fmla="*/ 704 h 2543"/>
              <a:gd name="T22" fmla="*/ 1198 w 2623"/>
              <a:gd name="T23" fmla="*/ 704 h 2543"/>
              <a:gd name="T24" fmla="*/ 1198 w 2623"/>
              <a:gd name="T25" fmla="*/ 704 h 2543"/>
              <a:gd name="T26" fmla="*/ 806 w 2623"/>
              <a:gd name="T27" fmla="*/ 1014 h 2543"/>
              <a:gd name="T28" fmla="*/ 413 w 2623"/>
              <a:gd name="T29" fmla="*/ 662 h 2543"/>
              <a:gd name="T30" fmla="*/ 413 w 2623"/>
              <a:gd name="T31" fmla="*/ 662 h 2543"/>
              <a:gd name="T32" fmla="*/ 475 w 2623"/>
              <a:gd name="T33" fmla="*/ 456 h 2543"/>
              <a:gd name="T34" fmla="*/ 537 w 2623"/>
              <a:gd name="T35" fmla="*/ 332 h 2543"/>
              <a:gd name="T36" fmla="*/ 558 w 2623"/>
              <a:gd name="T37" fmla="*/ 249 h 2543"/>
              <a:gd name="T38" fmla="*/ 558 w 2623"/>
              <a:gd name="T39" fmla="*/ 249 h 2543"/>
              <a:gd name="T40" fmla="*/ 558 w 2623"/>
              <a:gd name="T41" fmla="*/ 0 h 2543"/>
              <a:gd name="T42" fmla="*/ 0 w 2623"/>
              <a:gd name="T43" fmla="*/ 0 h 2543"/>
              <a:gd name="T44" fmla="*/ 0 w 2623"/>
              <a:gd name="T45" fmla="*/ 2543 h 2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23" h="2543">
                <a:moveTo>
                  <a:pt x="0" y="2543"/>
                </a:moveTo>
                <a:lnTo>
                  <a:pt x="0" y="2543"/>
                </a:lnTo>
                <a:cubicBezTo>
                  <a:pt x="1694" y="2543"/>
                  <a:pt x="1694" y="2543"/>
                  <a:pt x="1694" y="2543"/>
                </a:cubicBezTo>
                <a:cubicBezTo>
                  <a:pt x="1839" y="2337"/>
                  <a:pt x="1943" y="2130"/>
                  <a:pt x="2046" y="1945"/>
                </a:cubicBezTo>
                <a:cubicBezTo>
                  <a:pt x="2314" y="1386"/>
                  <a:pt x="2541" y="745"/>
                  <a:pt x="2623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1033" y="249"/>
                  <a:pt x="1033" y="249"/>
                  <a:pt x="1033" y="249"/>
                </a:cubicBezTo>
                <a:cubicBezTo>
                  <a:pt x="1054" y="332"/>
                  <a:pt x="1054" y="332"/>
                  <a:pt x="1054" y="332"/>
                </a:cubicBezTo>
                <a:cubicBezTo>
                  <a:pt x="1074" y="373"/>
                  <a:pt x="1096" y="393"/>
                  <a:pt x="1136" y="456"/>
                </a:cubicBezTo>
                <a:cubicBezTo>
                  <a:pt x="1178" y="518"/>
                  <a:pt x="1198" y="600"/>
                  <a:pt x="1198" y="683"/>
                </a:cubicBezTo>
                <a:cubicBezTo>
                  <a:pt x="1198" y="704"/>
                  <a:pt x="1198" y="704"/>
                  <a:pt x="1198" y="704"/>
                </a:cubicBezTo>
                <a:lnTo>
                  <a:pt x="1198" y="704"/>
                </a:lnTo>
                <a:lnTo>
                  <a:pt x="1198" y="704"/>
                </a:lnTo>
                <a:cubicBezTo>
                  <a:pt x="1178" y="869"/>
                  <a:pt x="1012" y="1014"/>
                  <a:pt x="806" y="1014"/>
                </a:cubicBezTo>
                <a:cubicBezTo>
                  <a:pt x="578" y="1014"/>
                  <a:pt x="413" y="848"/>
                  <a:pt x="413" y="662"/>
                </a:cubicBezTo>
                <a:lnTo>
                  <a:pt x="413" y="662"/>
                </a:lnTo>
                <a:cubicBezTo>
                  <a:pt x="413" y="600"/>
                  <a:pt x="434" y="518"/>
                  <a:pt x="475" y="456"/>
                </a:cubicBezTo>
                <a:cubicBezTo>
                  <a:pt x="516" y="415"/>
                  <a:pt x="516" y="393"/>
                  <a:pt x="537" y="332"/>
                </a:cubicBezTo>
                <a:cubicBezTo>
                  <a:pt x="558" y="249"/>
                  <a:pt x="558" y="249"/>
                  <a:pt x="558" y="249"/>
                </a:cubicBezTo>
                <a:lnTo>
                  <a:pt x="558" y="249"/>
                </a:lnTo>
                <a:cubicBezTo>
                  <a:pt x="558" y="0"/>
                  <a:pt x="558" y="0"/>
                  <a:pt x="558" y="0"/>
                </a:cubicBezTo>
                <a:cubicBezTo>
                  <a:pt x="0" y="0"/>
                  <a:pt x="0" y="0"/>
                  <a:pt x="0" y="0"/>
                </a:cubicBezTo>
                <a:lnTo>
                  <a:pt x="0" y="2543"/>
                </a:lnTo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47" name="Прямая соединительная линия 146"/>
          <p:cNvCxnSpPr/>
          <p:nvPr/>
        </p:nvCxnSpPr>
        <p:spPr>
          <a:xfrm flipH="1" flipV="1">
            <a:off x="547499" y="4284606"/>
            <a:ext cx="8611742" cy="7661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7788096" y="5132585"/>
            <a:ext cx="434468" cy="50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9" name="Freeform 76"/>
          <p:cNvSpPr>
            <a:spLocks noEditPoints="1"/>
          </p:cNvSpPr>
          <p:nvPr/>
        </p:nvSpPr>
        <p:spPr bwMode="auto">
          <a:xfrm>
            <a:off x="4849098" y="1057052"/>
            <a:ext cx="508118" cy="496384"/>
          </a:xfrm>
          <a:custGeom>
            <a:avLst/>
            <a:gdLst/>
            <a:ahLst/>
            <a:cxnLst>
              <a:cxn ang="0">
                <a:pos x="62" y="31"/>
              </a:cxn>
              <a:cxn ang="0">
                <a:pos x="31" y="62"/>
              </a:cxn>
              <a:cxn ang="0">
                <a:pos x="0" y="31"/>
              </a:cxn>
              <a:cxn ang="0">
                <a:pos x="31" y="0"/>
              </a:cxn>
              <a:cxn ang="0">
                <a:pos x="62" y="31"/>
              </a:cxn>
              <a:cxn ang="0">
                <a:pos x="37" y="12"/>
              </a:cxn>
              <a:cxn ang="0">
                <a:pos x="37" y="11"/>
              </a:cxn>
              <a:cxn ang="0">
                <a:pos x="36" y="11"/>
              </a:cxn>
              <a:cxn ang="0">
                <a:pos x="27" y="11"/>
              </a:cxn>
              <a:cxn ang="0">
                <a:pos x="26" y="11"/>
              </a:cxn>
              <a:cxn ang="0">
                <a:pos x="26" y="12"/>
              </a:cxn>
              <a:cxn ang="0">
                <a:pos x="26" y="37"/>
              </a:cxn>
              <a:cxn ang="0">
                <a:pos x="28" y="38"/>
              </a:cxn>
              <a:cxn ang="0">
                <a:pos x="35" y="38"/>
              </a:cxn>
              <a:cxn ang="0">
                <a:pos x="36" y="37"/>
              </a:cxn>
              <a:cxn ang="0">
                <a:pos x="37" y="12"/>
              </a:cxn>
              <a:cxn ang="0">
                <a:pos x="36" y="43"/>
              </a:cxn>
              <a:cxn ang="0">
                <a:pos x="35" y="42"/>
              </a:cxn>
              <a:cxn ang="0">
                <a:pos x="28" y="42"/>
              </a:cxn>
              <a:cxn ang="0">
                <a:pos x="26" y="43"/>
              </a:cxn>
              <a:cxn ang="0">
                <a:pos x="26" y="51"/>
              </a:cxn>
              <a:cxn ang="0">
                <a:pos x="28" y="52"/>
              </a:cxn>
              <a:cxn ang="0">
                <a:pos x="35" y="52"/>
              </a:cxn>
              <a:cxn ang="0">
                <a:pos x="36" y="51"/>
              </a:cxn>
              <a:cxn ang="0">
                <a:pos x="36" y="43"/>
              </a:cxn>
            </a:cxnLst>
            <a:rect l="0" t="0" r="r" b="b"/>
            <a:pathLst>
              <a:path w="62" h="62">
                <a:moveTo>
                  <a:pt x="62" y="31"/>
                </a:moveTo>
                <a:cubicBezTo>
                  <a:pt x="62" y="48"/>
                  <a:pt x="48" y="62"/>
                  <a:pt x="31" y="62"/>
                </a:cubicBez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2" y="14"/>
                  <a:pt x="62" y="31"/>
                </a:cubicBezTo>
                <a:close/>
                <a:moveTo>
                  <a:pt x="37" y="12"/>
                </a:moveTo>
                <a:cubicBezTo>
                  <a:pt x="37" y="11"/>
                  <a:pt x="37" y="11"/>
                  <a:pt x="37" y="11"/>
                </a:cubicBezTo>
                <a:cubicBezTo>
                  <a:pt x="36" y="11"/>
                  <a:pt x="36" y="11"/>
                  <a:pt x="36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11"/>
                  <a:pt x="26" y="11"/>
                  <a:pt x="26" y="11"/>
                </a:cubicBezTo>
                <a:cubicBezTo>
                  <a:pt x="26" y="11"/>
                  <a:pt x="26" y="11"/>
                  <a:pt x="26" y="12"/>
                </a:cubicBezTo>
                <a:cubicBezTo>
                  <a:pt x="26" y="37"/>
                  <a:pt x="26" y="37"/>
                  <a:pt x="26" y="37"/>
                </a:cubicBezTo>
                <a:cubicBezTo>
                  <a:pt x="26" y="37"/>
                  <a:pt x="27" y="38"/>
                  <a:pt x="28" y="38"/>
                </a:cubicBezTo>
                <a:cubicBezTo>
                  <a:pt x="35" y="38"/>
                  <a:pt x="35" y="38"/>
                  <a:pt x="35" y="38"/>
                </a:cubicBezTo>
                <a:cubicBezTo>
                  <a:pt x="36" y="38"/>
                  <a:pt x="36" y="37"/>
                  <a:pt x="36" y="37"/>
                </a:cubicBezTo>
                <a:lnTo>
                  <a:pt x="37" y="12"/>
                </a:lnTo>
                <a:close/>
                <a:moveTo>
                  <a:pt x="36" y="43"/>
                </a:moveTo>
                <a:cubicBezTo>
                  <a:pt x="36" y="42"/>
                  <a:pt x="36" y="42"/>
                  <a:pt x="35" y="42"/>
                </a:cubicBezTo>
                <a:cubicBezTo>
                  <a:pt x="28" y="42"/>
                  <a:pt x="28" y="42"/>
                  <a:pt x="28" y="42"/>
                </a:cubicBezTo>
                <a:cubicBezTo>
                  <a:pt x="27" y="42"/>
                  <a:pt x="26" y="42"/>
                  <a:pt x="26" y="43"/>
                </a:cubicBezTo>
                <a:cubicBezTo>
                  <a:pt x="26" y="51"/>
                  <a:pt x="26" y="51"/>
                  <a:pt x="26" y="51"/>
                </a:cubicBezTo>
                <a:cubicBezTo>
                  <a:pt x="26" y="51"/>
                  <a:pt x="27" y="52"/>
                  <a:pt x="28" y="52"/>
                </a:cubicBezTo>
                <a:cubicBezTo>
                  <a:pt x="35" y="52"/>
                  <a:pt x="35" y="52"/>
                  <a:pt x="35" y="52"/>
                </a:cubicBezTo>
                <a:cubicBezTo>
                  <a:pt x="36" y="52"/>
                  <a:pt x="36" y="51"/>
                  <a:pt x="36" y="51"/>
                </a:cubicBezTo>
                <a:lnTo>
                  <a:pt x="36" y="43"/>
                </a:lnTo>
                <a:close/>
              </a:path>
            </a:pathLst>
          </a:custGeom>
          <a:solidFill>
            <a:srgbClr val="00755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1" name="Freeform 76"/>
          <p:cNvSpPr>
            <a:spLocks noEditPoints="1"/>
          </p:cNvSpPr>
          <p:nvPr/>
        </p:nvSpPr>
        <p:spPr bwMode="auto">
          <a:xfrm>
            <a:off x="371416" y="4412135"/>
            <a:ext cx="508118" cy="496384"/>
          </a:xfrm>
          <a:custGeom>
            <a:avLst/>
            <a:gdLst/>
            <a:ahLst/>
            <a:cxnLst>
              <a:cxn ang="0">
                <a:pos x="62" y="31"/>
              </a:cxn>
              <a:cxn ang="0">
                <a:pos x="31" y="62"/>
              </a:cxn>
              <a:cxn ang="0">
                <a:pos x="0" y="31"/>
              </a:cxn>
              <a:cxn ang="0">
                <a:pos x="31" y="0"/>
              </a:cxn>
              <a:cxn ang="0">
                <a:pos x="62" y="31"/>
              </a:cxn>
              <a:cxn ang="0">
                <a:pos x="37" y="12"/>
              </a:cxn>
              <a:cxn ang="0">
                <a:pos x="37" y="11"/>
              </a:cxn>
              <a:cxn ang="0">
                <a:pos x="36" y="11"/>
              </a:cxn>
              <a:cxn ang="0">
                <a:pos x="27" y="11"/>
              </a:cxn>
              <a:cxn ang="0">
                <a:pos x="26" y="11"/>
              </a:cxn>
              <a:cxn ang="0">
                <a:pos x="26" y="12"/>
              </a:cxn>
              <a:cxn ang="0">
                <a:pos x="26" y="37"/>
              </a:cxn>
              <a:cxn ang="0">
                <a:pos x="28" y="38"/>
              </a:cxn>
              <a:cxn ang="0">
                <a:pos x="35" y="38"/>
              </a:cxn>
              <a:cxn ang="0">
                <a:pos x="36" y="37"/>
              </a:cxn>
              <a:cxn ang="0">
                <a:pos x="37" y="12"/>
              </a:cxn>
              <a:cxn ang="0">
                <a:pos x="36" y="43"/>
              </a:cxn>
              <a:cxn ang="0">
                <a:pos x="35" y="42"/>
              </a:cxn>
              <a:cxn ang="0">
                <a:pos x="28" y="42"/>
              </a:cxn>
              <a:cxn ang="0">
                <a:pos x="26" y="43"/>
              </a:cxn>
              <a:cxn ang="0">
                <a:pos x="26" y="51"/>
              </a:cxn>
              <a:cxn ang="0">
                <a:pos x="28" y="52"/>
              </a:cxn>
              <a:cxn ang="0">
                <a:pos x="35" y="52"/>
              </a:cxn>
              <a:cxn ang="0">
                <a:pos x="36" y="51"/>
              </a:cxn>
              <a:cxn ang="0">
                <a:pos x="36" y="43"/>
              </a:cxn>
            </a:cxnLst>
            <a:rect l="0" t="0" r="r" b="b"/>
            <a:pathLst>
              <a:path w="62" h="62">
                <a:moveTo>
                  <a:pt x="62" y="31"/>
                </a:moveTo>
                <a:cubicBezTo>
                  <a:pt x="62" y="48"/>
                  <a:pt x="48" y="62"/>
                  <a:pt x="31" y="62"/>
                </a:cubicBez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2" y="14"/>
                  <a:pt x="62" y="31"/>
                </a:cubicBezTo>
                <a:close/>
                <a:moveTo>
                  <a:pt x="37" y="12"/>
                </a:moveTo>
                <a:cubicBezTo>
                  <a:pt x="37" y="11"/>
                  <a:pt x="37" y="11"/>
                  <a:pt x="37" y="11"/>
                </a:cubicBezTo>
                <a:cubicBezTo>
                  <a:pt x="36" y="11"/>
                  <a:pt x="36" y="11"/>
                  <a:pt x="36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11"/>
                  <a:pt x="26" y="11"/>
                  <a:pt x="26" y="11"/>
                </a:cubicBezTo>
                <a:cubicBezTo>
                  <a:pt x="26" y="11"/>
                  <a:pt x="26" y="11"/>
                  <a:pt x="26" y="12"/>
                </a:cubicBezTo>
                <a:cubicBezTo>
                  <a:pt x="26" y="37"/>
                  <a:pt x="26" y="37"/>
                  <a:pt x="26" y="37"/>
                </a:cubicBezTo>
                <a:cubicBezTo>
                  <a:pt x="26" y="37"/>
                  <a:pt x="27" y="38"/>
                  <a:pt x="28" y="38"/>
                </a:cubicBezTo>
                <a:cubicBezTo>
                  <a:pt x="35" y="38"/>
                  <a:pt x="35" y="38"/>
                  <a:pt x="35" y="38"/>
                </a:cubicBezTo>
                <a:cubicBezTo>
                  <a:pt x="36" y="38"/>
                  <a:pt x="36" y="37"/>
                  <a:pt x="36" y="37"/>
                </a:cubicBezTo>
                <a:lnTo>
                  <a:pt x="37" y="12"/>
                </a:lnTo>
                <a:close/>
                <a:moveTo>
                  <a:pt x="36" y="43"/>
                </a:moveTo>
                <a:cubicBezTo>
                  <a:pt x="36" y="42"/>
                  <a:pt x="36" y="42"/>
                  <a:pt x="35" y="42"/>
                </a:cubicBezTo>
                <a:cubicBezTo>
                  <a:pt x="28" y="42"/>
                  <a:pt x="28" y="42"/>
                  <a:pt x="28" y="42"/>
                </a:cubicBezTo>
                <a:cubicBezTo>
                  <a:pt x="27" y="42"/>
                  <a:pt x="26" y="42"/>
                  <a:pt x="26" y="43"/>
                </a:cubicBezTo>
                <a:cubicBezTo>
                  <a:pt x="26" y="51"/>
                  <a:pt x="26" y="51"/>
                  <a:pt x="26" y="51"/>
                </a:cubicBezTo>
                <a:cubicBezTo>
                  <a:pt x="26" y="51"/>
                  <a:pt x="27" y="52"/>
                  <a:pt x="28" y="52"/>
                </a:cubicBezTo>
                <a:cubicBezTo>
                  <a:pt x="35" y="52"/>
                  <a:pt x="35" y="52"/>
                  <a:pt x="35" y="52"/>
                </a:cubicBezTo>
                <a:cubicBezTo>
                  <a:pt x="36" y="52"/>
                  <a:pt x="36" y="51"/>
                  <a:pt x="36" y="51"/>
                </a:cubicBezTo>
                <a:lnTo>
                  <a:pt x="36" y="43"/>
                </a:lnTo>
                <a:close/>
              </a:path>
            </a:pathLst>
          </a:custGeom>
          <a:solidFill>
            <a:srgbClr val="00755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276039" y="2323469"/>
            <a:ext cx="4773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algn="ctr">
              <a:tabLst>
                <a:tab pos="95250" algn="l"/>
              </a:tabLst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УСЛОВИЯ ПРОГРАММЫ ОБНОВЛЕНИЯ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4" name="Round Diagonal Corner Rectangle 53"/>
          <p:cNvSpPr/>
          <p:nvPr/>
        </p:nvSpPr>
        <p:spPr>
          <a:xfrm>
            <a:off x="4678405" y="3583040"/>
            <a:ext cx="1008112" cy="576064"/>
          </a:xfrm>
          <a:prstGeom prst="round2DiagRect">
            <a:avLst>
              <a:gd name="adj1" fmla="val 18841"/>
              <a:gd name="adj2" fmla="val 0"/>
            </a:avLst>
          </a:prstGeom>
          <a:gradFill flip="none" rotWithShape="1">
            <a:gsLst>
              <a:gs pos="0">
                <a:schemeClr val="accent6">
                  <a:lumMod val="9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607" tIns="82304" rIns="164607" bIns="82304" rtlCol="0" anchor="ctr"/>
          <a:lstStyle/>
          <a:p>
            <a:pPr algn="ctr"/>
            <a:r>
              <a:rPr lang="bg-BG" sz="2701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rPr>
              <a:t> 3%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2138019" y="4349499"/>
            <a:ext cx="4773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algn="ctr">
              <a:tabLst>
                <a:tab pos="95250" algn="l"/>
              </a:tabLst>
            </a:pPr>
            <a:r>
              <a:rPr lang="ru-RU" sz="1600" b="1" dirty="0" smtClean="0">
                <a:solidFill>
                  <a:srgbClr val="00755A"/>
                </a:solidFill>
              </a:rPr>
              <a:t>РЕЗУЛЬТАТЫ ПРОГРАММЫ ОБНОВЛЕНИЯ</a:t>
            </a:r>
            <a:endParaRPr lang="ru-RU" sz="1600" b="1" dirty="0">
              <a:solidFill>
                <a:srgbClr val="00755A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375547" y="3177423"/>
            <a:ext cx="15382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СТАВКА ВОЗНАГРАЖДЕНИЯ</a:t>
            </a:r>
          </a:p>
        </p:txBody>
      </p:sp>
      <p:sp>
        <p:nvSpPr>
          <p:cNvPr id="71" name="Round Diagonal Corner Rectangle 53"/>
          <p:cNvSpPr/>
          <p:nvPr/>
        </p:nvSpPr>
        <p:spPr>
          <a:xfrm>
            <a:off x="5757979" y="2973972"/>
            <a:ext cx="1008112" cy="576064"/>
          </a:xfrm>
          <a:prstGeom prst="round2DiagRect">
            <a:avLst>
              <a:gd name="adj1" fmla="val 18841"/>
              <a:gd name="adj2" fmla="val 0"/>
            </a:avLst>
          </a:prstGeom>
          <a:gradFill flip="none" rotWithShape="1">
            <a:gsLst>
              <a:gs pos="0">
                <a:schemeClr val="accent6">
                  <a:lumMod val="9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607" tIns="82304" rIns="164607" bIns="82304" rtlCol="0" anchor="ctr"/>
          <a:lstStyle/>
          <a:p>
            <a:pPr algn="ctr"/>
            <a:r>
              <a:rPr lang="bg-BG" sz="270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rPr>
              <a:t> 0%</a:t>
            </a:r>
            <a:endParaRPr lang="bg-BG" sz="2701" dirty="0">
              <a:solidFill>
                <a:schemeClr val="tx1">
                  <a:lumMod val="50000"/>
                  <a:lumOff val="50000"/>
                </a:schemeClr>
              </a:solidFill>
              <a:latin typeface="Lato Light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456819" y="2712362"/>
            <a:ext cx="15382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АВАНС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3" name="Round Diagonal Corner Rectangle 53"/>
          <p:cNvSpPr/>
          <p:nvPr/>
        </p:nvSpPr>
        <p:spPr>
          <a:xfrm>
            <a:off x="6860211" y="3519106"/>
            <a:ext cx="1008112" cy="576064"/>
          </a:xfrm>
          <a:prstGeom prst="round2DiagRect">
            <a:avLst>
              <a:gd name="adj1" fmla="val 18841"/>
              <a:gd name="adj2" fmla="val 0"/>
            </a:avLst>
          </a:prstGeom>
          <a:gradFill flip="none" rotWithShape="1">
            <a:gsLst>
              <a:gs pos="0">
                <a:schemeClr val="accent6">
                  <a:lumMod val="9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607" tIns="82304" rIns="164607" bIns="82304" rtlCol="0" anchor="ctr"/>
          <a:lstStyle/>
          <a:p>
            <a:pPr algn="ctr"/>
            <a:r>
              <a:rPr lang="bg-BG" sz="270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rPr>
              <a:t>6 </a:t>
            </a:r>
            <a:r>
              <a:rPr lang="bg-BG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rPr>
              <a:t>мес.</a:t>
            </a:r>
            <a:endParaRPr lang="bg-BG" sz="2701" dirty="0">
              <a:solidFill>
                <a:schemeClr val="tx1">
                  <a:lumMod val="50000"/>
                  <a:lumOff val="50000"/>
                </a:schemeClr>
              </a:solidFill>
              <a:latin typeface="Lato Light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729360" y="3110952"/>
            <a:ext cx="1186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ОТСРОЧКА ПЛАТЕЖЕЙ</a:t>
            </a:r>
          </a:p>
        </p:txBody>
      </p:sp>
      <p:sp>
        <p:nvSpPr>
          <p:cNvPr id="75" name="Round Diagonal Corner Rectangle 53"/>
          <p:cNvSpPr/>
          <p:nvPr/>
        </p:nvSpPr>
        <p:spPr>
          <a:xfrm>
            <a:off x="7963357" y="2971233"/>
            <a:ext cx="1008112" cy="576064"/>
          </a:xfrm>
          <a:prstGeom prst="round2DiagRect">
            <a:avLst>
              <a:gd name="adj1" fmla="val 18841"/>
              <a:gd name="adj2" fmla="val 0"/>
            </a:avLst>
          </a:prstGeom>
          <a:gradFill flip="none" rotWithShape="1">
            <a:gsLst>
              <a:gs pos="0">
                <a:schemeClr val="accent6">
                  <a:lumMod val="9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607" tIns="82304" rIns="164607" bIns="82304" rtlCol="0" anchor="ctr"/>
          <a:lstStyle/>
          <a:p>
            <a:pPr algn="ctr"/>
            <a:r>
              <a:rPr lang="bg-B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rPr>
              <a:t>НЕТ</a:t>
            </a:r>
            <a:endParaRPr lang="bg-BG" dirty="0">
              <a:solidFill>
                <a:schemeClr val="tx1">
                  <a:lumMod val="50000"/>
                  <a:lumOff val="50000"/>
                </a:schemeClr>
              </a:solidFill>
              <a:latin typeface="Lato Light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7698268" y="2611467"/>
            <a:ext cx="15382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ГАРАНТИЙНОЕ ОБЕСПЕЧЕНИЕ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680012" y="6093296"/>
            <a:ext cx="8136903" cy="723275"/>
          </a:xfrm>
          <a:prstGeom prst="rect">
            <a:avLst/>
          </a:prstGeom>
          <a:solidFill>
            <a:srgbClr val="00755A"/>
          </a:solidFill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b="1" u="sng" dirty="0">
                <a:solidFill>
                  <a:schemeClr val="bg1"/>
                </a:solidFill>
              </a:rPr>
              <a:t>В 2018 Г. </a:t>
            </a:r>
            <a:r>
              <a:rPr lang="ru-RU" sz="1200" dirty="0">
                <a:solidFill>
                  <a:schemeClr val="bg1"/>
                </a:solidFill>
              </a:rPr>
              <a:t>ОБЪЕМ </a:t>
            </a:r>
            <a:r>
              <a:rPr lang="ru-RU" sz="1200" dirty="0" smtClean="0">
                <a:solidFill>
                  <a:schemeClr val="bg1"/>
                </a:solidFill>
              </a:rPr>
              <a:t>ФИНАНСИРОВАНИЯ ПРОГРАММЫ ОПТ– 3 МЛРД РУБ., ОСНОВНОЙ КРИТЕРИЙ ОТБОРА – ВЫСОКАЯ ФИНАНСОВАЯ ДИСЦИПЛИНА КОНТРАГЕНТОВ РЕГИОНА. 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>
                <a:solidFill>
                  <a:schemeClr val="bg1"/>
                </a:solidFill>
              </a:rPr>
              <a:t>В ПЕРЕЧЕНЬ УЧАСТНИКОВ ПРОГРАММЫ ОПТ 2018 ВОШЕЛ 21 РЕГИОН.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3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323528" y="116632"/>
            <a:ext cx="8820472" cy="144016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spc="300" dirty="0" smtClean="0"/>
              <a:t> </a:t>
            </a:r>
            <a:r>
              <a:rPr lang="ru-RU" sz="900" spc="300" dirty="0" smtClean="0">
                <a:solidFill>
                  <a:srgbClr val="00755A"/>
                </a:solidFill>
              </a:rPr>
              <a:t>РОССИЙСКАЯ ГОСУДАРСТВЕННАЯ АГРОПРОМЫШЛЕННАЯ ЛИЗИНГОВАЯ КОМПАНИЯ "РОСАГРОЛИЗИНГ" </a:t>
            </a:r>
            <a:endParaRPr lang="ru-RU" sz="900" spc="300" dirty="0"/>
          </a:p>
        </p:txBody>
      </p:sp>
      <p:grpSp>
        <p:nvGrpSpPr>
          <p:cNvPr id="66" name="Группа 19"/>
          <p:cNvGrpSpPr/>
          <p:nvPr/>
        </p:nvGrpSpPr>
        <p:grpSpPr>
          <a:xfrm>
            <a:off x="0" y="0"/>
            <a:ext cx="567680" cy="567680"/>
            <a:chOff x="4932040" y="764704"/>
            <a:chExt cx="3132000" cy="31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Овал 66"/>
            <p:cNvSpPr/>
            <p:nvPr/>
          </p:nvSpPr>
          <p:spPr>
            <a:xfrm>
              <a:off x="4932040" y="764704"/>
              <a:ext cx="3132000" cy="3132000"/>
            </a:xfrm>
            <a:prstGeom prst="ellipse">
              <a:avLst/>
            </a:prstGeom>
            <a:solidFill>
              <a:srgbClr val="FF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405" t="14713"/>
            <a:stretch>
              <a:fillRect/>
            </a:stretch>
          </p:blipFill>
          <p:spPr bwMode="auto">
            <a:xfrm>
              <a:off x="5030682" y="869820"/>
              <a:ext cx="2922017" cy="292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2" name="Номер слайда 27"/>
          <p:cNvSpPr>
            <a:spLocks noGrp="1"/>
          </p:cNvSpPr>
          <p:nvPr>
            <p:ph type="sldNum" sz="quarter" idx="12"/>
          </p:nvPr>
        </p:nvSpPr>
        <p:spPr>
          <a:xfrm>
            <a:off x="8795964" y="6542035"/>
            <a:ext cx="395536" cy="365125"/>
          </a:xfrm>
        </p:spPr>
        <p:txBody>
          <a:bodyPr/>
          <a:lstStyle/>
          <a:p>
            <a:pPr algn="ctr"/>
            <a:fld id="{33E5338C-5412-4062-ACBD-7116AA222F8A}" type="slidenum">
              <a:rPr lang="ru-RU" sz="1300" b="1" smtClean="0"/>
              <a:pPr algn="ctr"/>
              <a:t>6</a:t>
            </a:fld>
            <a:endParaRPr lang="ru-RU" sz="1300" b="1" dirty="0"/>
          </a:p>
        </p:txBody>
      </p:sp>
      <p:cxnSp>
        <p:nvCxnSpPr>
          <p:cNvPr id="147" name="Прямая соединительная линия 146"/>
          <p:cNvCxnSpPr/>
          <p:nvPr/>
        </p:nvCxnSpPr>
        <p:spPr>
          <a:xfrm flipH="1">
            <a:off x="402953" y="5373216"/>
            <a:ext cx="8568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517104" y="745832"/>
            <a:ext cx="5865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СПЕЦПРОГРАММА ДЛЯ МСП - ЧЛЕНОВ АККОР</a:t>
            </a:r>
          </a:p>
        </p:txBody>
      </p:sp>
      <p:pic>
        <p:nvPicPr>
          <p:cNvPr id="64" name="Picture 6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7225731" y="3698332"/>
            <a:ext cx="463768" cy="68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4" descr="C:\Users\eyudin\Desktop\outline-tractor-clipart-free-clip-art-image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3634349" y="2657929"/>
            <a:ext cx="518538" cy="408348"/>
          </a:xfrm>
          <a:prstGeom prst="rect">
            <a:avLst/>
          </a:prstGeom>
          <a:noFill/>
        </p:spPr>
      </p:pic>
      <p:sp>
        <p:nvSpPr>
          <p:cNvPr id="73" name="Round Diagonal Corner Rectangle 53"/>
          <p:cNvSpPr/>
          <p:nvPr/>
        </p:nvSpPr>
        <p:spPr>
          <a:xfrm>
            <a:off x="5285018" y="3763722"/>
            <a:ext cx="1106621" cy="683443"/>
          </a:xfrm>
          <a:prstGeom prst="round2DiagRect">
            <a:avLst>
              <a:gd name="adj1" fmla="val 18841"/>
              <a:gd name="adj2" fmla="val 0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607" tIns="82304" rIns="164607" bIns="82304" rtlCol="0" anchor="ctr"/>
          <a:lstStyle/>
          <a:p>
            <a:pPr algn="ctr"/>
            <a:endParaRPr lang="bg-BG" sz="2701" dirty="0">
              <a:latin typeface="Lato Light"/>
            </a:endParaRPr>
          </a:p>
        </p:txBody>
      </p:sp>
      <p:pic>
        <p:nvPicPr>
          <p:cNvPr id="74" name="Picture 2" descr="\\File_server\дркбису\Стратанализ\УСРиР\_ПРЕЗЕНТАЦИИ\_НОВЫЙ_КЛИПАРТ\КАМАЗ_зерновоз.png"/>
          <p:cNvPicPr>
            <a:picLocks noChangeArrowheads="1"/>
          </p:cNvPicPr>
          <p:nvPr/>
        </p:nvPicPr>
        <p:blipFill>
          <a:blip r:embed="rId6" cstate="print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</a:blip>
          <a:srcRect/>
          <a:stretch>
            <a:fillRect/>
          </a:stretch>
        </p:blipFill>
        <p:spPr bwMode="auto">
          <a:xfrm>
            <a:off x="5416528" y="3896658"/>
            <a:ext cx="842868" cy="380481"/>
          </a:xfrm>
          <a:prstGeom prst="rect">
            <a:avLst/>
          </a:prstGeom>
          <a:noFill/>
        </p:spPr>
      </p:pic>
      <p:sp>
        <p:nvSpPr>
          <p:cNvPr id="75" name="Прямоугольник 74"/>
          <p:cNvSpPr/>
          <p:nvPr/>
        </p:nvSpPr>
        <p:spPr>
          <a:xfrm>
            <a:off x="5333906" y="4407036"/>
            <a:ext cx="1008112" cy="550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schemeClr val="accent6"/>
                </a:solidFill>
              </a:rPr>
              <a:t>45 </a:t>
            </a:r>
            <a:r>
              <a:rPr lang="ru-RU" sz="1100" b="1" dirty="0" smtClean="0">
                <a:solidFill>
                  <a:schemeClr val="accent6"/>
                </a:solidFill>
              </a:rPr>
              <a:t>ЕД.</a:t>
            </a:r>
          </a:p>
          <a:p>
            <a:pPr algn="ctr"/>
            <a:r>
              <a:rPr lang="ru-RU" sz="1100" b="1" dirty="0" smtClean="0">
                <a:solidFill>
                  <a:schemeClr val="accent6"/>
                </a:solidFill>
              </a:rPr>
              <a:t>АВТОТЕХНИКИ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5358647" y="3150389"/>
            <a:ext cx="1008112" cy="550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schemeClr val="accent6"/>
                </a:solidFill>
              </a:rPr>
              <a:t>199 </a:t>
            </a:r>
            <a:r>
              <a:rPr lang="ru-RU" sz="1100" b="1" dirty="0" smtClean="0">
                <a:solidFill>
                  <a:schemeClr val="accent6"/>
                </a:solidFill>
              </a:rPr>
              <a:t>ЕД.</a:t>
            </a:r>
            <a:r>
              <a:rPr lang="ru-RU" sz="1400" b="1" dirty="0" smtClean="0">
                <a:solidFill>
                  <a:schemeClr val="accent6"/>
                </a:solidFill>
              </a:rPr>
              <a:t> </a:t>
            </a:r>
            <a:endParaRPr lang="ru-RU" sz="1100" b="1" dirty="0" smtClean="0">
              <a:solidFill>
                <a:schemeClr val="accent6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accent6"/>
                </a:solidFill>
              </a:rPr>
              <a:t>ТРАКТОРОВ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6999468" y="4392449"/>
            <a:ext cx="1331641" cy="550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schemeClr val="accent6"/>
                </a:solidFill>
              </a:rPr>
              <a:t>145 </a:t>
            </a:r>
            <a:r>
              <a:rPr lang="ru-RU" sz="1100" b="1" dirty="0" smtClean="0">
                <a:solidFill>
                  <a:schemeClr val="accent6"/>
                </a:solidFill>
              </a:rPr>
              <a:t>ЕД.</a:t>
            </a:r>
          </a:p>
          <a:p>
            <a:pPr algn="ctr"/>
            <a:r>
              <a:rPr lang="ru-RU" sz="1100" b="1" dirty="0" smtClean="0">
                <a:solidFill>
                  <a:schemeClr val="accent6"/>
                </a:solidFill>
              </a:rPr>
              <a:t>ПРОЧЕЙ ТЕХНИКИ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7091918" y="3128217"/>
            <a:ext cx="1008112" cy="550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schemeClr val="accent6"/>
                </a:solidFill>
              </a:rPr>
              <a:t>46 </a:t>
            </a:r>
            <a:r>
              <a:rPr lang="ru-RU" sz="1100" b="1" dirty="0" smtClean="0">
                <a:solidFill>
                  <a:schemeClr val="accent6"/>
                </a:solidFill>
              </a:rPr>
              <a:t>ЕД.</a:t>
            </a:r>
          </a:p>
          <a:p>
            <a:pPr algn="ctr"/>
            <a:r>
              <a:rPr lang="ru-RU" sz="1100" b="1" dirty="0" smtClean="0">
                <a:solidFill>
                  <a:schemeClr val="accent6"/>
                </a:solidFill>
              </a:rPr>
              <a:t>КОМБАЙНОВ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5220072" y="1994474"/>
            <a:ext cx="3182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ПОСТАВЛЕНО КОНТРАГЕНТАМ В 2014-2017 ГГ. </a:t>
            </a:r>
            <a:r>
              <a:rPr lang="ru-RU" sz="1200" b="1" dirty="0" smtClean="0">
                <a:solidFill>
                  <a:schemeClr val="accent6"/>
                </a:solidFill>
              </a:rPr>
              <a:t>435 </a:t>
            </a:r>
            <a:r>
              <a:rPr lang="ru-RU" sz="1200" b="1" dirty="0">
                <a:solidFill>
                  <a:schemeClr val="accent6"/>
                </a:solidFill>
              </a:rPr>
              <a:t>ЕД.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ТЕХНИКИ НА СУММУ </a:t>
            </a:r>
            <a:r>
              <a:rPr lang="ru-RU" sz="1200" b="1" dirty="0" smtClean="0">
                <a:solidFill>
                  <a:schemeClr val="accent6"/>
                </a:solidFill>
              </a:rPr>
              <a:t>944,6 </a:t>
            </a:r>
            <a:r>
              <a:rPr lang="ru-RU" sz="1200" b="1" dirty="0">
                <a:solidFill>
                  <a:schemeClr val="accent6"/>
                </a:solidFill>
              </a:rPr>
              <a:t>МЛН РУБ.</a:t>
            </a:r>
          </a:p>
        </p:txBody>
      </p:sp>
      <p:sp>
        <p:nvSpPr>
          <p:cNvPr id="92" name="Round Diagonal Corner Rectangle 53"/>
          <p:cNvSpPr/>
          <p:nvPr/>
        </p:nvSpPr>
        <p:spPr>
          <a:xfrm>
            <a:off x="891325" y="2492880"/>
            <a:ext cx="1445035" cy="697150"/>
          </a:xfrm>
          <a:prstGeom prst="round2DiagRect">
            <a:avLst>
              <a:gd name="adj1" fmla="val 18841"/>
              <a:gd name="adj2" fmla="val 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82304" rIns="36000" bIns="82304" rtlCol="0" anchor="ctr"/>
          <a:lstStyle/>
          <a:p>
            <a:pPr algn="ctr"/>
            <a:r>
              <a:rPr lang="bg-BG" sz="270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rPr>
              <a:t>3,5%</a:t>
            </a:r>
            <a:endParaRPr lang="bg-BG" sz="2701" dirty="0">
              <a:solidFill>
                <a:schemeClr val="tx1">
                  <a:lumMod val="50000"/>
                  <a:lumOff val="50000"/>
                </a:schemeClr>
              </a:solidFill>
              <a:latin typeface="Lato Light"/>
            </a:endParaRPr>
          </a:p>
        </p:txBody>
      </p:sp>
      <p:sp>
        <p:nvSpPr>
          <p:cNvPr id="93" name="Round Diagonal Corner Rectangle 53"/>
          <p:cNvSpPr/>
          <p:nvPr/>
        </p:nvSpPr>
        <p:spPr>
          <a:xfrm>
            <a:off x="2707852" y="2476891"/>
            <a:ext cx="1445035" cy="697150"/>
          </a:xfrm>
          <a:prstGeom prst="round2DiagRect">
            <a:avLst>
              <a:gd name="adj1" fmla="val 18841"/>
              <a:gd name="adj2" fmla="val 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607" tIns="82304" rIns="164607" bIns="82304" rtlCol="0" anchor="ctr"/>
          <a:lstStyle/>
          <a:p>
            <a:pPr algn="ctr"/>
            <a:r>
              <a:rPr lang="bg-BG" sz="270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rPr>
              <a:t> 0%</a:t>
            </a:r>
            <a:endParaRPr lang="bg-BG" sz="2701" dirty="0">
              <a:solidFill>
                <a:schemeClr val="tx1">
                  <a:lumMod val="50000"/>
                  <a:lumOff val="50000"/>
                </a:schemeClr>
              </a:solidFill>
              <a:latin typeface="Lato Light"/>
            </a:endParaRPr>
          </a:p>
        </p:txBody>
      </p:sp>
      <p:sp>
        <p:nvSpPr>
          <p:cNvPr id="94" name="Round Diagonal Corner Rectangle 53"/>
          <p:cNvSpPr/>
          <p:nvPr/>
        </p:nvSpPr>
        <p:spPr>
          <a:xfrm>
            <a:off x="896907" y="3764266"/>
            <a:ext cx="1445035" cy="697150"/>
          </a:xfrm>
          <a:prstGeom prst="round2DiagRect">
            <a:avLst>
              <a:gd name="adj1" fmla="val 18841"/>
              <a:gd name="adj2" fmla="val 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99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607" tIns="82304" rIns="164607" bIns="82304" rtlCol="0" anchor="ctr"/>
          <a:lstStyle/>
          <a:p>
            <a:pPr algn="ctr"/>
            <a:r>
              <a:rPr lang="bg-BG" sz="270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rPr>
              <a:t>6 </a:t>
            </a:r>
            <a:r>
              <a:rPr lang="bg-BG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rPr>
              <a:t>мес.</a:t>
            </a:r>
            <a:endParaRPr lang="bg-BG" sz="2701" dirty="0">
              <a:solidFill>
                <a:schemeClr val="tx1">
                  <a:lumMod val="50000"/>
                  <a:lumOff val="50000"/>
                </a:schemeClr>
              </a:solidFill>
              <a:latin typeface="Lato Light"/>
            </a:endParaRPr>
          </a:p>
        </p:txBody>
      </p:sp>
      <p:sp>
        <p:nvSpPr>
          <p:cNvPr id="95" name="Round Diagonal Corner Rectangle 53"/>
          <p:cNvSpPr/>
          <p:nvPr/>
        </p:nvSpPr>
        <p:spPr>
          <a:xfrm>
            <a:off x="2707853" y="3737738"/>
            <a:ext cx="1445035" cy="697150"/>
          </a:xfrm>
          <a:prstGeom prst="round2DiagRect">
            <a:avLst>
              <a:gd name="adj1" fmla="val 18841"/>
              <a:gd name="adj2" fmla="val 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607" tIns="82304" rIns="164607" bIns="82304" rtlCol="0" anchor="ctr"/>
          <a:lstStyle/>
          <a:p>
            <a:pPr algn="ctr"/>
            <a:r>
              <a:rPr lang="bg-B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rPr>
              <a:t>НЕТ</a:t>
            </a:r>
            <a:endParaRPr lang="bg-BG" dirty="0">
              <a:solidFill>
                <a:schemeClr val="tx1">
                  <a:lumMod val="50000"/>
                  <a:lumOff val="50000"/>
                </a:schemeClr>
              </a:solidFill>
              <a:latin typeface="Lato Light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907302" y="2008555"/>
            <a:ext cx="1445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СТАВКА ВОЗНАГРАЖДЕНИЯ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2674390" y="2140535"/>
            <a:ext cx="1445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АВАНС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830888" y="3335645"/>
            <a:ext cx="1505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ОТСРОЧКА ПЛАТЕЖЕЙ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2453202" y="3321741"/>
            <a:ext cx="1951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ГАРАНТИЙНОЕ ОБЕСПЕЧЕНИЕ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-400859" y="1397314"/>
            <a:ext cx="5808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algn="ctr">
              <a:tabLst>
                <a:tab pos="95250" algn="l"/>
              </a:tabLst>
            </a:pPr>
            <a:r>
              <a:rPr lang="ru-RU" sz="1600" b="1" dirty="0" smtClean="0">
                <a:solidFill>
                  <a:schemeClr val="accent2"/>
                </a:solidFill>
              </a:rPr>
              <a:t>УСЛОВИЯ СПЕЦПРОГРАММЫ АККОР</a:t>
            </a:r>
            <a:endParaRPr lang="ru-RU" sz="1600" b="1" dirty="0">
              <a:solidFill>
                <a:schemeClr val="accent2"/>
              </a:solidFill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4543005" y="1388466"/>
            <a:ext cx="45369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algn="ctr">
              <a:tabLst>
                <a:tab pos="95250" algn="l"/>
              </a:tabLst>
            </a:pPr>
            <a:r>
              <a:rPr lang="ru-RU" sz="1600" b="1" dirty="0" smtClean="0">
                <a:solidFill>
                  <a:schemeClr val="accent6"/>
                </a:solidFill>
              </a:rPr>
              <a:t>РЕЗУЛЬТАТЫ СПЕЦПРОГРАММЫ АККОР</a:t>
            </a:r>
            <a:endParaRPr lang="ru-RU" sz="1600" b="1" dirty="0">
              <a:solidFill>
                <a:schemeClr val="accent6"/>
              </a:solidFill>
            </a:endParaRPr>
          </a:p>
        </p:txBody>
      </p:sp>
      <p:sp>
        <p:nvSpPr>
          <p:cNvPr id="102" name="Round Diagonal Corner Rectangle 53"/>
          <p:cNvSpPr/>
          <p:nvPr/>
        </p:nvSpPr>
        <p:spPr>
          <a:xfrm>
            <a:off x="7004688" y="3760112"/>
            <a:ext cx="1106621" cy="683443"/>
          </a:xfrm>
          <a:prstGeom prst="round2DiagRect">
            <a:avLst>
              <a:gd name="adj1" fmla="val 18841"/>
              <a:gd name="adj2" fmla="val 0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607" tIns="82304" rIns="164607" bIns="82304" rtlCol="0" anchor="ctr"/>
          <a:lstStyle/>
          <a:p>
            <a:pPr algn="ctr"/>
            <a:endParaRPr lang="bg-BG" sz="2701" dirty="0">
              <a:latin typeface="Lato Light"/>
            </a:endParaRPr>
          </a:p>
        </p:txBody>
      </p:sp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7341363" y="3710082"/>
            <a:ext cx="465066" cy="66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" name="Round Diagonal Corner Rectangle 53"/>
          <p:cNvSpPr/>
          <p:nvPr/>
        </p:nvSpPr>
        <p:spPr>
          <a:xfrm>
            <a:off x="5285018" y="2523022"/>
            <a:ext cx="1106621" cy="683443"/>
          </a:xfrm>
          <a:prstGeom prst="round2DiagRect">
            <a:avLst>
              <a:gd name="adj1" fmla="val 18841"/>
              <a:gd name="adj2" fmla="val 0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607" tIns="82304" rIns="164607" bIns="82304" rtlCol="0" anchor="ctr"/>
          <a:lstStyle/>
          <a:p>
            <a:pPr algn="ctr"/>
            <a:endParaRPr lang="bg-BG" sz="2701" dirty="0">
              <a:latin typeface="Lato Light"/>
            </a:endParaRPr>
          </a:p>
        </p:txBody>
      </p:sp>
      <p:sp>
        <p:nvSpPr>
          <p:cNvPr id="106" name="Round Diagonal Corner Rectangle 53"/>
          <p:cNvSpPr/>
          <p:nvPr/>
        </p:nvSpPr>
        <p:spPr>
          <a:xfrm>
            <a:off x="7020585" y="2506037"/>
            <a:ext cx="1106621" cy="683443"/>
          </a:xfrm>
          <a:prstGeom prst="round2DiagRect">
            <a:avLst>
              <a:gd name="adj1" fmla="val 18841"/>
              <a:gd name="adj2" fmla="val 0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607" tIns="82304" rIns="164607" bIns="82304" rtlCol="0" anchor="ctr"/>
          <a:lstStyle/>
          <a:p>
            <a:pPr algn="ctr"/>
            <a:endParaRPr lang="bg-BG" sz="2701" dirty="0">
              <a:latin typeface="Lato Light"/>
            </a:endParaRPr>
          </a:p>
        </p:txBody>
      </p:sp>
      <p:pic>
        <p:nvPicPr>
          <p:cNvPr id="107" name="Picture 4" descr="C:\Users\eyudin\Desktop\outline-tractor-clipart-free-clip-art-image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5580112" y="2606749"/>
            <a:ext cx="606352" cy="459850"/>
          </a:xfrm>
          <a:prstGeom prst="rect">
            <a:avLst/>
          </a:prstGeom>
          <a:noFill/>
        </p:spPr>
      </p:pic>
      <p:pic>
        <p:nvPicPr>
          <p:cNvPr id="108" name="Picture 4" descr="http://i.istockimg.com/file_thumbview_approve/46177886/3/stock-illustration-46177886-harvester-silhouett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7087877" y="2492266"/>
            <a:ext cx="972036" cy="710984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687883" y="5493190"/>
            <a:ext cx="8136903" cy="1169551"/>
          </a:xfrm>
          <a:prstGeom prst="rect">
            <a:avLst/>
          </a:prstGeom>
          <a:solidFill>
            <a:srgbClr val="00755A"/>
          </a:solidFill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b="1" u="sng" dirty="0" smtClean="0">
                <a:solidFill>
                  <a:schemeClr val="bg1"/>
                </a:solidFill>
              </a:rPr>
              <a:t>В 2018 Г.</a:t>
            </a:r>
            <a:r>
              <a:rPr lang="ru-RU" sz="1200" u="sng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ОБЪЕМ ФИНАНСИРОВАНИЯ ПРОГРАММЫ АККОР – 1 МЛРД РУБ.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>
                <a:solidFill>
                  <a:schemeClr val="bg1"/>
                </a:solidFill>
              </a:rPr>
              <a:t>СО СТОРОНЫ АККОР 06.03.2018 ПОСТУПИЛО ПИСЬМО С ПЕРЕЧНЕМ СУБЪЕКТОВ И РАСПРЕДЕЛЕНИЕМ КВОТ МЕЖДУ УЧАСТНИКАМИ СПЕЦПРОГРАММЫ АККОР.</a:t>
            </a:r>
          </a:p>
          <a:p>
            <a:pPr algn="just">
              <a:spcAft>
                <a:spcPts val="600"/>
              </a:spcAft>
            </a:pPr>
            <a:r>
              <a:rPr lang="ru-RU" sz="1200" dirty="0" smtClean="0">
                <a:solidFill>
                  <a:schemeClr val="bg1"/>
                </a:solidFill>
              </a:rPr>
              <a:t>В НАСТОЯЩЕЕ ВРЕМЯ В РАМКАХ ПРОГРАММЫ УЖЕ ПОСТУПИЛИ ЗАЯВКИ НА ПРИОБРЕТЕНИЕ 12 ЕД. ТЕХНИКИ НА СУММУ 29,5 МЛН РУБ.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2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r="11466"/>
          <a:stretch>
            <a:fillRect/>
          </a:stretch>
        </p:blipFill>
        <p:spPr bwMode="auto">
          <a:xfrm>
            <a:off x="539552" y="1625191"/>
            <a:ext cx="8604448" cy="518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6" name="Прямоугольник 215"/>
          <p:cNvSpPr/>
          <p:nvPr/>
        </p:nvSpPr>
        <p:spPr>
          <a:xfrm>
            <a:off x="573976" y="4692425"/>
            <a:ext cx="3528392" cy="987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0" name="Номер слайда 6"/>
          <p:cNvSpPr txBox="1">
            <a:spLocks/>
          </p:cNvSpPr>
          <p:nvPr/>
        </p:nvSpPr>
        <p:spPr>
          <a:xfrm>
            <a:off x="8804212" y="6525344"/>
            <a:ext cx="40005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5D863-7A13-49B8-8B77-8751EF240938}" type="slidenum">
              <a:rPr kumimoji="0" lang="ru-RU" sz="13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222048" y="5007639"/>
            <a:ext cx="2324516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Мощность хранения:</a:t>
            </a:r>
          </a:p>
          <a:p>
            <a:r>
              <a:rPr lang="ru-RU" sz="1200" i="1" dirty="0" smtClean="0"/>
              <a:t>  37 000 тонн</a:t>
            </a:r>
          </a:p>
          <a:p>
            <a:endParaRPr lang="ru-RU" sz="1200" b="1" i="1" dirty="0" smtClean="0"/>
          </a:p>
        </p:txBody>
      </p:sp>
      <p:pic>
        <p:nvPicPr>
          <p:cNvPr id="214" name="Picture 8" descr="Картинки по запросу силос клипарт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4525"/>
          <a:stretch>
            <a:fillRect/>
          </a:stretch>
        </p:blipFill>
        <p:spPr bwMode="auto">
          <a:xfrm>
            <a:off x="776852" y="5026237"/>
            <a:ext cx="395536" cy="523889"/>
          </a:xfrm>
          <a:prstGeom prst="rect">
            <a:avLst/>
          </a:prstGeom>
          <a:noFill/>
        </p:spPr>
      </p:pic>
      <p:sp>
        <p:nvSpPr>
          <p:cNvPr id="217" name="Прямоугольник 216"/>
          <p:cNvSpPr/>
          <p:nvPr/>
        </p:nvSpPr>
        <p:spPr>
          <a:xfrm>
            <a:off x="5976664" y="882612"/>
            <a:ext cx="3131840" cy="16214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8" name="Picture 8" descr="Картинки по запросу силос клипарт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525"/>
          <a:stretch>
            <a:fillRect/>
          </a:stretch>
        </p:blipFill>
        <p:spPr bwMode="auto">
          <a:xfrm>
            <a:off x="6120680" y="1674700"/>
            <a:ext cx="288032" cy="381500"/>
          </a:xfrm>
          <a:prstGeom prst="rect">
            <a:avLst/>
          </a:prstGeom>
          <a:noFill/>
        </p:spPr>
      </p:pic>
      <p:pic>
        <p:nvPicPr>
          <p:cNvPr id="220" name="Picture 4" descr="Картинки по запросу переработка вектор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048672" y="1170644"/>
            <a:ext cx="360040" cy="36004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6372200" y="921212"/>
            <a:ext cx="2592288" cy="138499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1200" b="1" i="1" dirty="0" smtClean="0"/>
          </a:p>
          <a:p>
            <a:r>
              <a:rPr lang="ru-RU" sz="1200" b="1" i="1" dirty="0" smtClean="0"/>
              <a:t>Мощности по очистке и сушке:</a:t>
            </a:r>
          </a:p>
          <a:p>
            <a:r>
              <a:rPr lang="ru-RU" sz="1200" i="1" dirty="0" smtClean="0"/>
              <a:t> 150 тонн/час</a:t>
            </a:r>
          </a:p>
          <a:p>
            <a:endParaRPr lang="ru-RU" sz="1200" b="1" i="1" dirty="0" smtClean="0"/>
          </a:p>
          <a:p>
            <a:r>
              <a:rPr lang="ru-RU" sz="1200" b="1" i="1" dirty="0" smtClean="0"/>
              <a:t>Мощность хранения:</a:t>
            </a:r>
          </a:p>
          <a:p>
            <a:r>
              <a:rPr lang="ru-RU" sz="1200" i="1" dirty="0" smtClean="0"/>
              <a:t> 29 000 тонн</a:t>
            </a:r>
          </a:p>
          <a:p>
            <a:endParaRPr lang="ru-RU" sz="1200" b="1" i="1" dirty="0" smtClean="0"/>
          </a:p>
        </p:txBody>
      </p:sp>
      <p:sp>
        <p:nvSpPr>
          <p:cNvPr id="221" name="Прямоугольник 220"/>
          <p:cNvSpPr/>
          <p:nvPr/>
        </p:nvSpPr>
        <p:spPr>
          <a:xfrm>
            <a:off x="827584" y="4455821"/>
            <a:ext cx="2952328" cy="46166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Г. МЦЕНСК ОРЛОВСКОЙ ОБЛАСТИ </a:t>
            </a: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(ОАО "МЦЕНСКАЯ")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2411760" y="850360"/>
            <a:ext cx="3096344" cy="1653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4" name="Picture 8" descr="Картинки по запросу силос клипарт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525"/>
          <a:stretch>
            <a:fillRect/>
          </a:stretch>
        </p:blipFill>
        <p:spPr bwMode="auto">
          <a:xfrm>
            <a:off x="2771800" y="1714456"/>
            <a:ext cx="288032" cy="381500"/>
          </a:xfrm>
          <a:prstGeom prst="rect">
            <a:avLst/>
          </a:prstGeom>
          <a:noFill/>
        </p:spPr>
      </p:pic>
      <p:pic>
        <p:nvPicPr>
          <p:cNvPr id="226" name="Picture 4" descr="Картинки по запросу переработка вектор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99792" y="1210400"/>
            <a:ext cx="360040" cy="360040"/>
          </a:xfrm>
          <a:prstGeom prst="rect">
            <a:avLst/>
          </a:prstGeom>
          <a:noFill/>
        </p:spPr>
      </p:pic>
      <p:sp>
        <p:nvSpPr>
          <p:cNvPr id="227" name="Прямоугольник 226"/>
          <p:cNvSpPr/>
          <p:nvPr/>
        </p:nvSpPr>
        <p:spPr>
          <a:xfrm>
            <a:off x="3034880" y="908720"/>
            <a:ext cx="2232248" cy="138499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endParaRPr lang="ru-RU" sz="1200" b="1" i="1" dirty="0" smtClean="0"/>
          </a:p>
          <a:p>
            <a:r>
              <a:rPr lang="ru-RU" sz="1200" b="1" i="1" dirty="0" smtClean="0"/>
              <a:t>Мощности по очистке и сушке:</a:t>
            </a:r>
          </a:p>
          <a:p>
            <a:r>
              <a:rPr lang="ru-RU" sz="1200" i="1" dirty="0" smtClean="0"/>
              <a:t> 100 тонн/час</a:t>
            </a:r>
          </a:p>
          <a:p>
            <a:endParaRPr lang="ru-RU" sz="1200" b="1" i="1" dirty="0" smtClean="0"/>
          </a:p>
          <a:p>
            <a:r>
              <a:rPr lang="ru-RU" sz="1200" b="1" i="1" dirty="0" smtClean="0"/>
              <a:t>Мощность хранения:</a:t>
            </a:r>
          </a:p>
          <a:p>
            <a:r>
              <a:rPr lang="ru-RU" sz="1200" i="1" dirty="0" smtClean="0"/>
              <a:t>15 000 тонн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2487536" y="692696"/>
            <a:ext cx="2952328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Д. ЧЕЧУЛИНО НОВГОРОДСКОЙ ОБЛАСТИ</a:t>
            </a: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(ООО "НОВГОРОДСКИЙ БЕКОН")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4860032" y="4775134"/>
            <a:ext cx="3564904" cy="8393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7" name="Picture 4" descr="Картинки по запросу переработка вектор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32040" y="5126160"/>
            <a:ext cx="360040" cy="360040"/>
          </a:xfrm>
          <a:prstGeom prst="rect">
            <a:avLst/>
          </a:prstGeom>
          <a:noFill/>
        </p:spPr>
      </p:pic>
      <p:sp>
        <p:nvSpPr>
          <p:cNvPr id="238" name="Прямоугольник 237"/>
          <p:cNvSpPr/>
          <p:nvPr/>
        </p:nvSpPr>
        <p:spPr>
          <a:xfrm>
            <a:off x="5292080" y="5027392"/>
            <a:ext cx="2521960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Мощности по очистке и сушке:</a:t>
            </a:r>
          </a:p>
          <a:p>
            <a:r>
              <a:rPr lang="ru-RU" sz="1200" b="1" i="1" dirty="0" smtClean="0"/>
              <a:t> </a:t>
            </a:r>
            <a:r>
              <a:rPr lang="ru-RU" sz="1200" i="1" dirty="0" smtClean="0"/>
              <a:t>200 тонн/час</a:t>
            </a:r>
          </a:p>
          <a:p>
            <a:endParaRPr lang="ru-RU" sz="1200" b="1" i="1" dirty="0" smtClean="0"/>
          </a:p>
        </p:txBody>
      </p:sp>
      <p:sp>
        <p:nvSpPr>
          <p:cNvPr id="239" name="Прямоугольник 238"/>
          <p:cNvSpPr/>
          <p:nvPr/>
        </p:nvSpPr>
        <p:spPr>
          <a:xfrm>
            <a:off x="5004048" y="4520333"/>
            <a:ext cx="3312368" cy="43088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bg1"/>
                </a:solidFill>
              </a:rPr>
              <a:t>ПОС. ЧУЧКОВО РЯЗАНСКОЙ ОБЛАСТИ </a:t>
            </a:r>
          </a:p>
          <a:p>
            <a:pPr algn="ctr"/>
            <a:r>
              <a:rPr lang="ru-RU" sz="1100" b="1" i="1" dirty="0" smtClean="0">
                <a:solidFill>
                  <a:schemeClr val="bg1"/>
                </a:solidFill>
              </a:rPr>
              <a:t>(ООО "ОКА МОЛОКО")</a:t>
            </a:r>
          </a:p>
        </p:txBody>
      </p:sp>
      <p:sp>
        <p:nvSpPr>
          <p:cNvPr id="240" name="Прямоугольник 239"/>
          <p:cNvSpPr/>
          <p:nvPr/>
        </p:nvSpPr>
        <p:spPr>
          <a:xfrm>
            <a:off x="3141580" y="3065162"/>
            <a:ext cx="4248472" cy="11521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1" name="Picture 8" descr="Картинки по запросу силос клипарт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525"/>
          <a:stretch>
            <a:fillRect/>
          </a:stretch>
        </p:blipFill>
        <p:spPr bwMode="auto">
          <a:xfrm>
            <a:off x="3357604" y="3681865"/>
            <a:ext cx="288032" cy="381500"/>
          </a:xfrm>
          <a:prstGeom prst="rect">
            <a:avLst/>
          </a:prstGeom>
          <a:noFill/>
        </p:spPr>
      </p:pic>
      <p:pic>
        <p:nvPicPr>
          <p:cNvPr id="243" name="Picture 4" descr="Картинки по запросу переработка вектор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85596" y="3249817"/>
            <a:ext cx="360040" cy="360040"/>
          </a:xfrm>
          <a:prstGeom prst="rect">
            <a:avLst/>
          </a:prstGeom>
          <a:noFill/>
        </p:spPr>
      </p:pic>
      <p:sp>
        <p:nvSpPr>
          <p:cNvPr id="244" name="Прямоугольник 243"/>
          <p:cNvSpPr/>
          <p:nvPr/>
        </p:nvSpPr>
        <p:spPr>
          <a:xfrm>
            <a:off x="3357604" y="3249817"/>
            <a:ext cx="3312368" cy="830997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/>
              <a:t>Мощности по очистке и сушке:</a:t>
            </a:r>
          </a:p>
          <a:p>
            <a:pPr algn="ctr"/>
            <a:r>
              <a:rPr lang="ru-RU" sz="1200" i="1" dirty="0" smtClean="0"/>
              <a:t> 100 тонн/час</a:t>
            </a:r>
          </a:p>
          <a:p>
            <a:pPr algn="ctr"/>
            <a:r>
              <a:rPr lang="ru-RU" sz="1200" b="1" i="1" dirty="0" smtClean="0"/>
              <a:t>Мощность хранения:</a:t>
            </a:r>
          </a:p>
          <a:p>
            <a:pPr algn="ctr"/>
            <a:r>
              <a:rPr lang="ru-RU" sz="1200" i="1" dirty="0" smtClean="0"/>
              <a:t>10 000 тонн</a:t>
            </a:r>
          </a:p>
        </p:txBody>
      </p:sp>
      <p:sp>
        <p:nvSpPr>
          <p:cNvPr id="245" name="Прямоугольник 244"/>
          <p:cNvSpPr/>
          <p:nvPr/>
        </p:nvSpPr>
        <p:spPr>
          <a:xfrm>
            <a:off x="3131840" y="2687877"/>
            <a:ext cx="4320480" cy="44627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50" b="1" i="1" dirty="0" smtClean="0">
                <a:solidFill>
                  <a:schemeClr val="bg1"/>
                </a:solidFill>
              </a:rPr>
              <a:t>ПОС. КОЗЬМИНСКИЙ ТУЛЬСКОЙ ОБЛАСТИ </a:t>
            </a:r>
            <a:br>
              <a:rPr lang="ru-RU" sz="1150" b="1" i="1" dirty="0" smtClean="0">
                <a:solidFill>
                  <a:schemeClr val="bg1"/>
                </a:solidFill>
              </a:rPr>
            </a:br>
            <a:r>
              <a:rPr lang="ru-RU" sz="1150" b="1" i="1" dirty="0" smtClean="0">
                <a:solidFill>
                  <a:schemeClr val="bg1"/>
                </a:solidFill>
              </a:rPr>
              <a:t>(ООО "СП ВЯЗОВО") </a:t>
            </a:r>
          </a:p>
        </p:txBody>
      </p:sp>
      <p:sp>
        <p:nvSpPr>
          <p:cNvPr id="246" name="Прямоугольник 245"/>
          <p:cNvSpPr/>
          <p:nvPr/>
        </p:nvSpPr>
        <p:spPr>
          <a:xfrm>
            <a:off x="0" y="847925"/>
            <a:ext cx="2376264" cy="37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СЕГОДНЯШНИЙ ДЕНЬ НЕОБХОДИМО НЕ ТОЛЬКО СОБРАТЬ УРОЖАЙ, НО  И СОХРАНИТЬ ЕГО, ЧТО ОСОБЕННО  АКТУАЛЬНО В ЭТОМУ ГОДУ ВВИДУ ВЫСОКОЙ ВЛАЖНОСТИ ЗЕРНА. </a:t>
            </a:r>
          </a:p>
          <a:p>
            <a:pPr algn="ctr">
              <a:lnSpc>
                <a:spcPts val="1500"/>
              </a:lnSpc>
            </a:pPr>
            <a:endParaRPr lang="ru-RU" sz="12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ts val="1500"/>
              </a:lnSpc>
            </a:pPr>
            <a:r>
              <a:rPr lang="ru-RU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ИМЕННО ПОЭТОМУ</a:t>
            </a:r>
            <a:br>
              <a:rPr lang="ru-RU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АО </a:t>
            </a:r>
            <a:r>
              <a:rPr lang="ru-RU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</a:rPr>
              <a:t>"</a:t>
            </a:r>
            <a:r>
              <a:rPr lang="ru-RU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РОСАГРОЛИЗИНГ</a:t>
            </a:r>
            <a:r>
              <a:rPr lang="ru-RU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</a:rPr>
              <a:t>"</a:t>
            </a:r>
            <a:r>
              <a:rPr lang="ru-RU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УДЕЛЯЕТ ОСОБОЕ ВНИМАНИЕ СОЗДАНИЮ ОБЪЕКТОВ ИНФРАСТРУКТУРЫ ХРАНЕНИЯ ЗЕРНА, ОСУЩЕСТВЛЯЯ ФИНАНСИРОВАНИЕ ПРОЕКТОВ СТРОИТЕЛЬСТВА ЭЛЕВАТОРНЫХ КОМПЛЕКСОВ В РЕГИОНАХ РФ.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sz="12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ts val="1500"/>
              </a:lnSpc>
            </a:pPr>
            <a:endParaRPr lang="ru-RU" sz="1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ts val="1500"/>
              </a:lnSpc>
            </a:pPr>
            <a:endParaRPr lang="ru-RU" sz="1200" b="1" i="1" dirty="0" smtClean="0"/>
          </a:p>
        </p:txBody>
      </p:sp>
      <p:pic>
        <p:nvPicPr>
          <p:cNvPr id="248" name="Picture 2"/>
          <p:cNvPicPr>
            <a:picLocks noChangeAspect="1" noChangeArrowheads="1"/>
          </p:cNvPicPr>
          <p:nvPr/>
        </p:nvPicPr>
        <p:blipFill>
          <a:blip r:embed="rId6" cstate="print"/>
          <a:srcRect l="36028" t="43455" r="24250" b="13251"/>
          <a:stretch>
            <a:fillRect/>
          </a:stretch>
        </p:blipFill>
        <p:spPr bwMode="auto">
          <a:xfrm>
            <a:off x="4716016" y="1396408"/>
            <a:ext cx="1088246" cy="1088246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  <a:effectLst/>
        </p:spPr>
      </p:pic>
      <p:pic>
        <p:nvPicPr>
          <p:cNvPr id="249" name="Picture 2"/>
          <p:cNvPicPr>
            <a:picLocks noChangeAspect="1" noChangeArrowheads="1"/>
          </p:cNvPicPr>
          <p:nvPr/>
        </p:nvPicPr>
        <p:blipFill>
          <a:blip r:embed="rId7" cstate="print"/>
          <a:srcRect l="5217" r="3478"/>
          <a:stretch>
            <a:fillRect/>
          </a:stretch>
        </p:blipFill>
        <p:spPr bwMode="auto">
          <a:xfrm>
            <a:off x="3310068" y="4936187"/>
            <a:ext cx="1263612" cy="868595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  <a:effectLst/>
        </p:spPr>
      </p:pic>
      <p:pic>
        <p:nvPicPr>
          <p:cNvPr id="250" name="Picture 2" descr="C:\Users\eyudin\AppData\Local\Microsoft\Windows\Temporary Internet Files\Content.Outlook\6AIIT5K6\DSC_14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53948" y="3249817"/>
            <a:ext cx="1152128" cy="111103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5"/>
            </a:solidFill>
          </a:ln>
          <a:effectLst/>
        </p:spPr>
      </p:pic>
      <p:pic>
        <p:nvPicPr>
          <p:cNvPr id="25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0392" y="5046802"/>
            <a:ext cx="1008112" cy="922075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  <a:effectLst/>
        </p:spPr>
      </p:pic>
      <p:pic>
        <p:nvPicPr>
          <p:cNvPr id="252" name="Picture 2"/>
          <p:cNvPicPr>
            <a:picLocks noChangeAspect="1" noChangeArrowheads="1"/>
          </p:cNvPicPr>
          <p:nvPr/>
        </p:nvPicPr>
        <p:blipFill>
          <a:blip r:embed="rId10" cstate="print"/>
          <a:srcRect l="16238" t="40550" r="39466" b="21650"/>
          <a:stretch>
            <a:fillRect/>
          </a:stretch>
        </p:blipFill>
        <p:spPr bwMode="auto">
          <a:xfrm>
            <a:off x="7956376" y="1495997"/>
            <a:ext cx="1187624" cy="1018374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0" y="6150787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6575" algn="just">
              <a:spcAft>
                <a:spcPts val="300"/>
              </a:spcAft>
            </a:pP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2018 ГОДУ ПЛАНИРУЕТСЯ РЕАЛИЗАЦИЯ ПРОЕКТОВ ПО СТРОИТЕЛЬСТВУ ЭЛЕВАТОРНЫХ КОМПЛЕКСОВ ДЛЯ </a:t>
            </a:r>
            <a:b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ООО </a:t>
            </a: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"</a:t>
            </a: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ВЕЛЕС-КРЫМ</a:t>
            </a: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"</a:t>
            </a: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(МОЩНОСТЬ ХРАНЕНИЯ - 40 ТЫС. Т, ИНВЕСТИЦИИ – 256 МЛН РУБ.) И АО </a:t>
            </a: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"</a:t>
            </a: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ОРЕЛ НОБЕЛЬ АГРО</a:t>
            </a: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"</a:t>
            </a: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(МОЩНОСТЬ ХРАНЕНИЯ – </a:t>
            </a:r>
            <a:b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 ТЫС. </a:t>
            </a:r>
            <a:r>
              <a:rPr lang="ru-RU" sz="11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Т, ИНВЕСТИЦИИ </a:t>
            </a:r>
            <a:r>
              <a:rPr lang="ru-RU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177 МЛН РУБ.) </a:t>
            </a:r>
            <a:endParaRPr lang="ru-RU" sz="11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6048672" y="703910"/>
            <a:ext cx="2952328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Г. ЗАИНСК РЕСПУБЛИКИ ТАТАРСТАН</a:t>
            </a: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(ООО "ЗАИНСКИЙ ЭЛЕВАТОР")</a:t>
            </a: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1" cstate="print"/>
          <a:srcRect l="2405" t="14713"/>
          <a:stretch>
            <a:fillRect/>
          </a:stretch>
        </p:blipFill>
        <p:spPr bwMode="auto">
          <a:xfrm>
            <a:off x="125951" y="6038024"/>
            <a:ext cx="344028" cy="36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Прямоугольник 44"/>
          <p:cNvSpPr/>
          <p:nvPr/>
        </p:nvSpPr>
        <p:spPr>
          <a:xfrm>
            <a:off x="4644008" y="1970037"/>
            <a:ext cx="12961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>
                <a:solidFill>
                  <a:schemeClr val="bg1"/>
                </a:solidFill>
              </a:rPr>
              <a:t>Стоимость проекта: </a:t>
            </a:r>
            <a:br>
              <a:rPr lang="ru-RU" sz="1000" b="1" i="1" dirty="0" smtClean="0">
                <a:solidFill>
                  <a:schemeClr val="bg1"/>
                </a:solidFill>
              </a:rPr>
            </a:br>
            <a:r>
              <a:rPr lang="ru-RU" sz="1000" b="1" i="1" dirty="0" smtClean="0">
                <a:solidFill>
                  <a:schemeClr val="bg1"/>
                </a:solidFill>
              </a:rPr>
              <a:t>216 </a:t>
            </a:r>
            <a:r>
              <a:rPr lang="ru-RU" sz="1000" b="1" i="1" dirty="0" err="1" smtClean="0">
                <a:solidFill>
                  <a:schemeClr val="bg1"/>
                </a:solidFill>
              </a:rPr>
              <a:t>млн</a:t>
            </a:r>
            <a:r>
              <a:rPr lang="ru-RU" sz="1000" b="1" i="1" dirty="0" smtClean="0">
                <a:solidFill>
                  <a:schemeClr val="bg1"/>
                </a:solidFill>
              </a:rPr>
              <a:t> руб.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7917429" y="1980175"/>
            <a:ext cx="12961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>
                <a:solidFill>
                  <a:schemeClr val="bg1"/>
                </a:solidFill>
              </a:rPr>
              <a:t>Стоимость проекта: </a:t>
            </a:r>
            <a:br>
              <a:rPr lang="ru-RU" sz="1000" b="1" i="1" dirty="0" smtClean="0">
                <a:solidFill>
                  <a:schemeClr val="bg1"/>
                </a:solidFill>
              </a:rPr>
            </a:br>
            <a:r>
              <a:rPr lang="ru-RU" sz="1000" b="1" i="1" dirty="0" smtClean="0">
                <a:solidFill>
                  <a:schemeClr val="bg1"/>
                </a:solidFill>
              </a:rPr>
              <a:t>231 </a:t>
            </a:r>
            <a:r>
              <a:rPr lang="ru-RU" sz="1000" b="1" i="1" dirty="0" err="1" smtClean="0">
                <a:solidFill>
                  <a:schemeClr val="bg1"/>
                </a:solidFill>
              </a:rPr>
              <a:t>млн</a:t>
            </a:r>
            <a:r>
              <a:rPr lang="ru-RU" sz="1000" b="1" i="1" dirty="0" smtClean="0">
                <a:solidFill>
                  <a:schemeClr val="bg1"/>
                </a:solidFill>
              </a:rPr>
              <a:t> руб.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444208" y="3808637"/>
            <a:ext cx="12961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>
                <a:solidFill>
                  <a:schemeClr val="bg1"/>
                </a:solidFill>
              </a:rPr>
              <a:t>Стоимость проекта: </a:t>
            </a:r>
            <a:br>
              <a:rPr lang="ru-RU" sz="1000" b="1" i="1" dirty="0" smtClean="0">
                <a:solidFill>
                  <a:schemeClr val="bg1"/>
                </a:solidFill>
              </a:rPr>
            </a:br>
            <a:r>
              <a:rPr lang="ru-RU" sz="1000" b="1" i="1" dirty="0" smtClean="0">
                <a:solidFill>
                  <a:schemeClr val="bg1"/>
                </a:solidFill>
              </a:rPr>
              <a:t>109 </a:t>
            </a:r>
            <a:r>
              <a:rPr lang="ru-RU" sz="1000" b="1" i="1" dirty="0" err="1" smtClean="0">
                <a:solidFill>
                  <a:schemeClr val="bg1"/>
                </a:solidFill>
              </a:rPr>
              <a:t>млн</a:t>
            </a:r>
            <a:r>
              <a:rPr lang="ru-RU" sz="1000" b="1" i="1" dirty="0" smtClean="0">
                <a:solidFill>
                  <a:schemeClr val="bg1"/>
                </a:solidFill>
              </a:rPr>
              <a:t> руб.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3238253" y="5449780"/>
            <a:ext cx="15146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Стоимость проекта: </a:t>
            </a:r>
            <a:br>
              <a:rPr lang="ru-RU" sz="1000" b="1" i="1" dirty="0" smtClean="0"/>
            </a:br>
            <a:r>
              <a:rPr lang="ru-RU" sz="1000" b="1" i="1" dirty="0" smtClean="0"/>
              <a:t>130 </a:t>
            </a:r>
            <a:r>
              <a:rPr lang="ru-RU" sz="1000" b="1" i="1" dirty="0" err="1" smtClean="0"/>
              <a:t>млн</a:t>
            </a:r>
            <a:r>
              <a:rPr lang="ru-RU" sz="1000" b="1" i="1" dirty="0" smtClean="0"/>
              <a:t> руб.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8100392" y="5476757"/>
            <a:ext cx="12961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>
                <a:solidFill>
                  <a:schemeClr val="bg1"/>
                </a:solidFill>
              </a:rPr>
              <a:t>Стоимость проекта: </a:t>
            </a:r>
            <a:br>
              <a:rPr lang="ru-RU" sz="1000" b="1" i="1" dirty="0" smtClean="0">
                <a:solidFill>
                  <a:schemeClr val="bg1"/>
                </a:solidFill>
              </a:rPr>
            </a:br>
            <a:r>
              <a:rPr lang="ru-RU" sz="1000" b="1" i="1" dirty="0" smtClean="0">
                <a:solidFill>
                  <a:schemeClr val="bg1"/>
                </a:solidFill>
              </a:rPr>
              <a:t>187 </a:t>
            </a:r>
            <a:r>
              <a:rPr lang="ru-RU" sz="1000" b="1" i="1" dirty="0" err="1" smtClean="0">
                <a:solidFill>
                  <a:schemeClr val="bg1"/>
                </a:solidFill>
              </a:rPr>
              <a:t>млн</a:t>
            </a:r>
            <a:r>
              <a:rPr lang="ru-RU" sz="1000" b="1" i="1" dirty="0" smtClean="0">
                <a:solidFill>
                  <a:schemeClr val="bg1"/>
                </a:solidFill>
              </a:rPr>
              <a:t> руб.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23528" y="116632"/>
            <a:ext cx="8820472" cy="144016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spc="300" dirty="0" smtClean="0"/>
              <a:t> </a:t>
            </a:r>
            <a:r>
              <a:rPr lang="ru-RU" sz="900" spc="300" dirty="0" smtClean="0">
                <a:solidFill>
                  <a:srgbClr val="00755A"/>
                </a:solidFill>
              </a:rPr>
              <a:t>РОССИЙСКАЯ ГОСУДАРСТВЕННАЯ АГРОПРОМЫШЛЕННАЯ ЛИЗИНГОВАЯ КОМПАНИЯ "РОСАГРОЛИЗИНГ" </a:t>
            </a:r>
            <a:endParaRPr lang="ru-RU" sz="900" spc="300" dirty="0"/>
          </a:p>
        </p:txBody>
      </p:sp>
      <p:grpSp>
        <p:nvGrpSpPr>
          <p:cNvPr id="51" name="Группа 19"/>
          <p:cNvGrpSpPr/>
          <p:nvPr/>
        </p:nvGrpSpPr>
        <p:grpSpPr>
          <a:xfrm>
            <a:off x="0" y="0"/>
            <a:ext cx="567680" cy="567680"/>
            <a:chOff x="4932040" y="764704"/>
            <a:chExt cx="3132000" cy="31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Овал 51"/>
            <p:cNvSpPr/>
            <p:nvPr/>
          </p:nvSpPr>
          <p:spPr>
            <a:xfrm>
              <a:off x="4932040" y="764704"/>
              <a:ext cx="3132000" cy="3132000"/>
            </a:xfrm>
            <a:prstGeom prst="ellipse">
              <a:avLst/>
            </a:prstGeom>
            <a:solidFill>
              <a:srgbClr val="FF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 l="2405" t="14713"/>
            <a:stretch>
              <a:fillRect/>
            </a:stretch>
          </p:blipFill>
          <p:spPr bwMode="auto">
            <a:xfrm>
              <a:off x="5030682" y="869820"/>
              <a:ext cx="2922017" cy="292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3809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рямоугольник 72"/>
          <p:cNvSpPr/>
          <p:nvPr/>
        </p:nvSpPr>
        <p:spPr>
          <a:xfrm>
            <a:off x="141916" y="4456516"/>
            <a:ext cx="2144491" cy="2258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85725" indent="-85725">
              <a:spcAft>
                <a:spcPts val="1200"/>
              </a:spcAft>
              <a:buFont typeface="Arial" pitchFamily="34" charset="0"/>
              <a:buChar char="•"/>
            </a:pPr>
            <a:endParaRPr lang="ru-RU" sz="1200" dirty="0">
              <a:solidFill>
                <a:srgbClr val="00755A"/>
              </a:solidFill>
              <a:latin typeface="Arial Narrow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40910" y="667225"/>
            <a:ext cx="9049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ПРОГРАММА АО "РОСАГРОЛИЗИНГ" ПО РАЗВИТИЮ СЕЛЬХОЗКООПЕРАЦИИ</a:t>
            </a:r>
          </a:p>
        </p:txBody>
      </p:sp>
      <p:grpSp>
        <p:nvGrpSpPr>
          <p:cNvPr id="87" name="Group 2"/>
          <p:cNvGrpSpPr>
            <a:grpSpLocks/>
          </p:cNvGrpSpPr>
          <p:nvPr/>
        </p:nvGrpSpPr>
        <p:grpSpPr bwMode="auto">
          <a:xfrm>
            <a:off x="322713" y="2878278"/>
            <a:ext cx="1943191" cy="3172610"/>
            <a:chOff x="0" y="-225"/>
            <a:chExt cx="2304" cy="4610"/>
          </a:xfrm>
        </p:grpSpPr>
        <p:sp>
          <p:nvSpPr>
            <p:cNvPr id="88" name="Rectangle 3"/>
            <p:cNvSpPr>
              <a:spLocks/>
            </p:cNvSpPr>
            <p:nvPr/>
          </p:nvSpPr>
          <p:spPr bwMode="auto">
            <a:xfrm>
              <a:off x="12" y="-225"/>
              <a:ext cx="2280" cy="6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es-ES" sz="1013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91" name="Rectangle 4"/>
            <p:cNvSpPr>
              <a:spLocks/>
            </p:cNvSpPr>
            <p:nvPr/>
          </p:nvSpPr>
          <p:spPr bwMode="auto">
            <a:xfrm>
              <a:off x="12" y="460"/>
              <a:ext cx="2280" cy="3817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es-ES" sz="1013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93" name="Freeform 5"/>
            <p:cNvSpPr>
              <a:spLocks/>
            </p:cNvSpPr>
            <p:nvPr/>
          </p:nvSpPr>
          <p:spPr bwMode="auto">
            <a:xfrm>
              <a:off x="0" y="460"/>
              <a:ext cx="2304" cy="1128"/>
            </a:xfrm>
            <a:custGeom>
              <a:avLst/>
              <a:gdLst>
                <a:gd name="T0" fmla="*/ 0 w 21600"/>
                <a:gd name="T1" fmla="*/ 0 h 21600"/>
                <a:gd name="T2" fmla="*/ 13 w 21600"/>
                <a:gd name="T3" fmla="*/ 3 h 21600"/>
                <a:gd name="T4" fmla="*/ 26 w 21600"/>
                <a:gd name="T5" fmla="*/ 0 h 21600"/>
                <a:gd name="T6" fmla="*/ 13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46"/>
                  </a:moveTo>
                  <a:lnTo>
                    <a:pt x="10800" y="21600"/>
                  </a:lnTo>
                  <a:lnTo>
                    <a:pt x="21600" y="46"/>
                  </a:lnTo>
                  <a:lnTo>
                    <a:pt x="10800" y="0"/>
                  </a:lnTo>
                  <a:lnTo>
                    <a:pt x="0" y="46"/>
                  </a:lnTo>
                  <a:close/>
                  <a:moveTo>
                    <a:pt x="0" y="46"/>
                  </a:moveTo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013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95" name="Rectangle 7"/>
            <p:cNvSpPr>
              <a:spLocks/>
            </p:cNvSpPr>
            <p:nvPr/>
          </p:nvSpPr>
          <p:spPr bwMode="auto">
            <a:xfrm>
              <a:off x="12" y="3659"/>
              <a:ext cx="2280" cy="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es-ES" sz="1013" dirty="0">
                <a:solidFill>
                  <a:prstClr val="black"/>
                </a:solidFill>
                <a:latin typeface="Lato Light"/>
              </a:endParaRPr>
            </a:p>
          </p:txBody>
        </p:sp>
      </p:grpSp>
      <p:grpSp>
        <p:nvGrpSpPr>
          <p:cNvPr id="97" name="Group 2"/>
          <p:cNvGrpSpPr>
            <a:grpSpLocks/>
          </p:cNvGrpSpPr>
          <p:nvPr/>
        </p:nvGrpSpPr>
        <p:grpSpPr bwMode="auto">
          <a:xfrm>
            <a:off x="2526040" y="2876479"/>
            <a:ext cx="1943191" cy="3171231"/>
            <a:chOff x="0" y="-238"/>
            <a:chExt cx="2304" cy="4608"/>
          </a:xfrm>
        </p:grpSpPr>
        <p:sp>
          <p:nvSpPr>
            <p:cNvPr id="104" name="Rectangle 4"/>
            <p:cNvSpPr>
              <a:spLocks/>
            </p:cNvSpPr>
            <p:nvPr/>
          </p:nvSpPr>
          <p:spPr bwMode="auto">
            <a:xfrm>
              <a:off x="12" y="460"/>
              <a:ext cx="2280" cy="3863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es-ES" sz="1013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07" name="Rectangle 3"/>
            <p:cNvSpPr>
              <a:spLocks/>
            </p:cNvSpPr>
            <p:nvPr/>
          </p:nvSpPr>
          <p:spPr bwMode="auto">
            <a:xfrm>
              <a:off x="12" y="-238"/>
              <a:ext cx="2280" cy="702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es-ES" sz="1013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12" name="Freeform 5"/>
            <p:cNvSpPr>
              <a:spLocks/>
            </p:cNvSpPr>
            <p:nvPr/>
          </p:nvSpPr>
          <p:spPr bwMode="auto">
            <a:xfrm>
              <a:off x="0" y="460"/>
              <a:ext cx="2304" cy="1128"/>
            </a:xfrm>
            <a:custGeom>
              <a:avLst/>
              <a:gdLst>
                <a:gd name="T0" fmla="*/ 0 w 21600"/>
                <a:gd name="T1" fmla="*/ 0 h 21600"/>
                <a:gd name="T2" fmla="*/ 13 w 21600"/>
                <a:gd name="T3" fmla="*/ 3 h 21600"/>
                <a:gd name="T4" fmla="*/ 26 w 21600"/>
                <a:gd name="T5" fmla="*/ 0 h 21600"/>
                <a:gd name="T6" fmla="*/ 13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46"/>
                  </a:moveTo>
                  <a:lnTo>
                    <a:pt x="10800" y="21600"/>
                  </a:lnTo>
                  <a:lnTo>
                    <a:pt x="21600" y="46"/>
                  </a:lnTo>
                  <a:lnTo>
                    <a:pt x="10800" y="0"/>
                  </a:lnTo>
                  <a:lnTo>
                    <a:pt x="0" y="46"/>
                  </a:lnTo>
                  <a:close/>
                  <a:moveTo>
                    <a:pt x="0" y="46"/>
                  </a:moveTo>
                </a:path>
              </a:pathLst>
            </a:custGeom>
            <a:gradFill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013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15" name="Rectangle 7"/>
            <p:cNvSpPr>
              <a:spLocks/>
            </p:cNvSpPr>
            <p:nvPr/>
          </p:nvSpPr>
          <p:spPr bwMode="auto">
            <a:xfrm>
              <a:off x="12" y="3633"/>
              <a:ext cx="2280" cy="737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es-ES" sz="1013" dirty="0">
                <a:solidFill>
                  <a:prstClr val="black"/>
                </a:solidFill>
                <a:latin typeface="Lato Light"/>
              </a:endParaRPr>
            </a:p>
          </p:txBody>
        </p:sp>
      </p:grpSp>
      <p:grpSp>
        <p:nvGrpSpPr>
          <p:cNvPr id="116" name="Group 2"/>
          <p:cNvGrpSpPr>
            <a:grpSpLocks/>
          </p:cNvGrpSpPr>
          <p:nvPr/>
        </p:nvGrpSpPr>
        <p:grpSpPr bwMode="auto">
          <a:xfrm>
            <a:off x="4678574" y="2866844"/>
            <a:ext cx="1943191" cy="3180870"/>
            <a:chOff x="0" y="-252"/>
            <a:chExt cx="2304" cy="4622"/>
          </a:xfrm>
        </p:grpSpPr>
        <p:sp>
          <p:nvSpPr>
            <p:cNvPr id="117" name="Rectangle 3"/>
            <p:cNvSpPr>
              <a:spLocks/>
            </p:cNvSpPr>
            <p:nvPr/>
          </p:nvSpPr>
          <p:spPr bwMode="auto">
            <a:xfrm>
              <a:off x="12" y="-252"/>
              <a:ext cx="2280" cy="716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es-ES" sz="1013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18" name="Rectangle 4"/>
            <p:cNvSpPr>
              <a:spLocks/>
            </p:cNvSpPr>
            <p:nvPr/>
          </p:nvSpPr>
          <p:spPr bwMode="auto">
            <a:xfrm>
              <a:off x="12" y="460"/>
              <a:ext cx="2280" cy="3863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es-ES" sz="1013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19" name="Freeform 5"/>
            <p:cNvSpPr>
              <a:spLocks/>
            </p:cNvSpPr>
            <p:nvPr/>
          </p:nvSpPr>
          <p:spPr bwMode="auto">
            <a:xfrm>
              <a:off x="0" y="460"/>
              <a:ext cx="2304" cy="1128"/>
            </a:xfrm>
            <a:custGeom>
              <a:avLst/>
              <a:gdLst>
                <a:gd name="T0" fmla="*/ 0 w 21600"/>
                <a:gd name="T1" fmla="*/ 0 h 21600"/>
                <a:gd name="T2" fmla="*/ 13 w 21600"/>
                <a:gd name="T3" fmla="*/ 3 h 21600"/>
                <a:gd name="T4" fmla="*/ 26 w 21600"/>
                <a:gd name="T5" fmla="*/ 0 h 21600"/>
                <a:gd name="T6" fmla="*/ 13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46"/>
                  </a:moveTo>
                  <a:lnTo>
                    <a:pt x="10800" y="21600"/>
                  </a:lnTo>
                  <a:lnTo>
                    <a:pt x="21600" y="46"/>
                  </a:lnTo>
                  <a:lnTo>
                    <a:pt x="10800" y="0"/>
                  </a:lnTo>
                  <a:lnTo>
                    <a:pt x="0" y="46"/>
                  </a:lnTo>
                  <a:close/>
                  <a:moveTo>
                    <a:pt x="0" y="46"/>
                  </a:moveTo>
                </a:path>
              </a:pathLst>
            </a:cu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013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20" name="Rectangle 7"/>
            <p:cNvSpPr>
              <a:spLocks/>
            </p:cNvSpPr>
            <p:nvPr/>
          </p:nvSpPr>
          <p:spPr bwMode="auto">
            <a:xfrm>
              <a:off x="12" y="3619"/>
              <a:ext cx="2280" cy="75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es-ES" sz="1013" dirty="0">
                <a:solidFill>
                  <a:prstClr val="black"/>
                </a:solidFill>
                <a:latin typeface="Lato Light"/>
              </a:endParaRPr>
            </a:p>
          </p:txBody>
        </p:sp>
      </p:grpSp>
      <p:grpSp>
        <p:nvGrpSpPr>
          <p:cNvPr id="121" name="Group 2"/>
          <p:cNvGrpSpPr>
            <a:grpSpLocks/>
          </p:cNvGrpSpPr>
          <p:nvPr/>
        </p:nvGrpSpPr>
        <p:grpSpPr bwMode="auto">
          <a:xfrm>
            <a:off x="6852508" y="2866842"/>
            <a:ext cx="1943191" cy="3182936"/>
            <a:chOff x="0" y="-252"/>
            <a:chExt cx="2304" cy="4625"/>
          </a:xfrm>
        </p:grpSpPr>
        <p:sp>
          <p:nvSpPr>
            <p:cNvPr id="122" name="Rectangle 3"/>
            <p:cNvSpPr>
              <a:spLocks/>
            </p:cNvSpPr>
            <p:nvPr/>
          </p:nvSpPr>
          <p:spPr bwMode="auto">
            <a:xfrm>
              <a:off x="12" y="-252"/>
              <a:ext cx="2280" cy="71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es-ES" sz="1013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23" name="Rectangle 4"/>
            <p:cNvSpPr>
              <a:spLocks/>
            </p:cNvSpPr>
            <p:nvPr/>
          </p:nvSpPr>
          <p:spPr bwMode="auto">
            <a:xfrm>
              <a:off x="12" y="460"/>
              <a:ext cx="2280" cy="3863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es-ES" sz="1013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26" name="Freeform 5"/>
            <p:cNvSpPr>
              <a:spLocks/>
            </p:cNvSpPr>
            <p:nvPr/>
          </p:nvSpPr>
          <p:spPr bwMode="auto">
            <a:xfrm>
              <a:off x="0" y="460"/>
              <a:ext cx="2304" cy="1128"/>
            </a:xfrm>
            <a:custGeom>
              <a:avLst/>
              <a:gdLst>
                <a:gd name="T0" fmla="*/ 0 w 21600"/>
                <a:gd name="T1" fmla="*/ 0 h 21600"/>
                <a:gd name="T2" fmla="*/ 13 w 21600"/>
                <a:gd name="T3" fmla="*/ 3 h 21600"/>
                <a:gd name="T4" fmla="*/ 26 w 21600"/>
                <a:gd name="T5" fmla="*/ 0 h 21600"/>
                <a:gd name="T6" fmla="*/ 13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46"/>
                  </a:moveTo>
                  <a:lnTo>
                    <a:pt x="10800" y="21600"/>
                  </a:lnTo>
                  <a:lnTo>
                    <a:pt x="21600" y="46"/>
                  </a:lnTo>
                  <a:lnTo>
                    <a:pt x="10800" y="0"/>
                  </a:lnTo>
                  <a:lnTo>
                    <a:pt x="0" y="46"/>
                  </a:lnTo>
                  <a:close/>
                  <a:moveTo>
                    <a:pt x="0" y="46"/>
                  </a:moveTo>
                </a:path>
              </a:pathLst>
            </a:cu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013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27" name="Rectangle 7"/>
            <p:cNvSpPr>
              <a:spLocks/>
            </p:cNvSpPr>
            <p:nvPr/>
          </p:nvSpPr>
          <p:spPr bwMode="auto">
            <a:xfrm>
              <a:off x="12" y="3619"/>
              <a:ext cx="2280" cy="754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es-ES" sz="1013" dirty="0">
                <a:solidFill>
                  <a:prstClr val="black"/>
                </a:solidFill>
                <a:latin typeface="Lato Light"/>
              </a:endParaRPr>
            </a:p>
          </p:txBody>
        </p:sp>
      </p:grpSp>
      <p:sp>
        <p:nvSpPr>
          <p:cNvPr id="128" name="Прямоугольник 127"/>
          <p:cNvSpPr/>
          <p:nvPr/>
        </p:nvSpPr>
        <p:spPr>
          <a:xfrm>
            <a:off x="332832" y="2867075"/>
            <a:ext cx="1922949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100"/>
              </a:lnSpc>
              <a:defRPr/>
            </a:pPr>
            <a:r>
              <a:rPr lang="ru-RU" sz="1100" dirty="0">
                <a:solidFill>
                  <a:prstClr val="white"/>
                </a:solidFill>
              </a:rPr>
              <a:t>СОЗДАНИЕ МАШИННО-ТЕХНОЛОГИЧЕСКИХ КОМПАНИЙ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129" name="Picture 4" descr="C:\Users\eyudin\Desktop\outline-tractor-clipart-free-clip-art-image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1016736" y="3429889"/>
            <a:ext cx="555143" cy="437175"/>
          </a:xfrm>
          <a:prstGeom prst="rect">
            <a:avLst/>
          </a:prstGeom>
          <a:noFill/>
        </p:spPr>
      </p:pic>
      <p:grpSp>
        <p:nvGrpSpPr>
          <p:cNvPr id="135" name="Group 140"/>
          <p:cNvGrpSpPr/>
          <p:nvPr/>
        </p:nvGrpSpPr>
        <p:grpSpPr>
          <a:xfrm>
            <a:off x="372663" y="4266527"/>
            <a:ext cx="1808827" cy="1177078"/>
            <a:chOff x="1226517" y="950582"/>
            <a:chExt cx="2777462" cy="1177058"/>
          </a:xfrm>
        </p:grpSpPr>
        <p:sp>
          <p:nvSpPr>
            <p:cNvPr id="136" name="Text Placeholder 3"/>
            <p:cNvSpPr txBox="1">
              <a:spLocks/>
            </p:cNvSpPr>
            <p:nvPr/>
          </p:nvSpPr>
          <p:spPr>
            <a:xfrm>
              <a:off x="1241141" y="950582"/>
              <a:ext cx="2761713" cy="169275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ru-RU" sz="1100" b="1" dirty="0">
                  <a:solidFill>
                    <a:srgbClr val="5B9BD5">
                      <a:lumMod val="75000"/>
                    </a:srgbClr>
                  </a:solidFill>
                </a:rPr>
                <a:t>ТЕХНИЧЕСКОЕ ОБЕСПЕЧЕНИЕ</a:t>
              </a:r>
              <a:endParaRPr lang="en-US" sz="1100" b="1" dirty="0">
                <a:solidFill>
                  <a:srgbClr val="5B9BD5">
                    <a:lumMod val="75000"/>
                  </a:srgbClr>
                </a:solidFill>
              </a:endParaRPr>
            </a:p>
          </p:txBody>
        </p:sp>
        <p:sp>
          <p:nvSpPr>
            <p:cNvPr id="139" name="Text Placeholder 3"/>
            <p:cNvSpPr txBox="1">
              <a:spLocks/>
            </p:cNvSpPr>
            <p:nvPr/>
          </p:nvSpPr>
          <p:spPr>
            <a:xfrm>
              <a:off x="1226517" y="1204326"/>
              <a:ext cx="2777462" cy="923314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ru-RU" sz="1000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МТК будут оказывать весь спектр услуг по предпосевной обработке, севу и уборке урожая, а также транспортировки готовой сельхозпродукции.</a:t>
              </a:r>
              <a:endParaRPr lang="en-US" sz="1000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sp>
        <p:nvSpPr>
          <p:cNvPr id="140" name="Text Placeholder 3"/>
          <p:cNvSpPr txBox="1">
            <a:spLocks/>
          </p:cNvSpPr>
          <p:nvPr/>
        </p:nvSpPr>
        <p:spPr>
          <a:xfrm>
            <a:off x="901522" y="5474755"/>
            <a:ext cx="734175" cy="55399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3200" dirty="0">
                <a:solidFill>
                  <a:prstClr val="white"/>
                </a:solidFill>
              </a:rPr>
              <a:t>8</a:t>
            </a:r>
            <a:r>
              <a:rPr lang="ru-RU" sz="3600" dirty="0">
                <a:solidFill>
                  <a:prstClr val="white"/>
                </a:solidFill>
              </a:rPr>
              <a:t> </a:t>
            </a:r>
            <a:r>
              <a:rPr lang="ru-RU" sz="1600" dirty="0">
                <a:solidFill>
                  <a:prstClr val="white"/>
                </a:solidFill>
              </a:rPr>
              <a:t>МТК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41" name="Прямоугольник 140"/>
          <p:cNvSpPr/>
          <p:nvPr/>
        </p:nvSpPr>
        <p:spPr>
          <a:xfrm>
            <a:off x="2526636" y="2871411"/>
            <a:ext cx="19015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7" algn="ctr" defTabSz="1093324" fontAlgn="ctr"/>
            <a:r>
              <a:rPr lang="ru-RU" sz="1100" dirty="0">
                <a:solidFill>
                  <a:sysClr val="window" lastClr="FFFFFF"/>
                </a:solidFill>
              </a:rPr>
              <a:t>ЛИЗИНГ ЭЛЕВАТОРНОГО ОБОРУДОВАНИЯ</a:t>
            </a:r>
          </a:p>
        </p:txBody>
      </p:sp>
      <p:pic>
        <p:nvPicPr>
          <p:cNvPr id="142" name="Picture 8" descr="Картинки по запросу силос клипарт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 b="4525"/>
          <a:stretch>
            <a:fillRect/>
          </a:stretch>
        </p:blipFill>
        <p:spPr bwMode="auto">
          <a:xfrm>
            <a:off x="3311078" y="3452809"/>
            <a:ext cx="332663" cy="440614"/>
          </a:xfrm>
          <a:prstGeom prst="rect">
            <a:avLst/>
          </a:prstGeom>
          <a:noFill/>
        </p:spPr>
      </p:pic>
      <p:grpSp>
        <p:nvGrpSpPr>
          <p:cNvPr id="143" name="Group 136"/>
          <p:cNvGrpSpPr/>
          <p:nvPr/>
        </p:nvGrpSpPr>
        <p:grpSpPr>
          <a:xfrm>
            <a:off x="2582623" y="4273739"/>
            <a:ext cx="1837031" cy="1095386"/>
            <a:chOff x="1340271" y="989777"/>
            <a:chExt cx="2698884" cy="1095378"/>
          </a:xfrm>
        </p:grpSpPr>
        <p:sp>
          <p:nvSpPr>
            <p:cNvPr id="144" name="Text Placeholder 3"/>
            <p:cNvSpPr txBox="1">
              <a:spLocks/>
            </p:cNvSpPr>
            <p:nvPr/>
          </p:nvSpPr>
          <p:spPr>
            <a:xfrm>
              <a:off x="1363807" y="989777"/>
              <a:ext cx="2675348" cy="16927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ru-RU" sz="1100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ИНФРАСТРУКТУРА ХРАНЕНИЯ</a:t>
              </a:r>
              <a:endParaRPr lang="en-US" sz="1100" b="1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45" name="Text Placeholder 3"/>
            <p:cNvSpPr txBox="1">
              <a:spLocks/>
            </p:cNvSpPr>
            <p:nvPr/>
          </p:nvSpPr>
          <p:spPr>
            <a:xfrm>
              <a:off x="1340271" y="1315720"/>
              <a:ext cx="2697425" cy="769435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ru-RU" sz="1000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Элеваторы обеспечат прием, доработку и хранение зерна. Ввод элеваторов  особо актуален на фоне высоких урожаев зерна с повышенной влажностью.</a:t>
              </a:r>
              <a:endParaRPr lang="ru-RU" sz="100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itchFamily="34" charset="0"/>
              </a:endParaRPr>
            </a:p>
          </p:txBody>
        </p:sp>
      </p:grpSp>
      <p:sp>
        <p:nvSpPr>
          <p:cNvPr id="146" name="Text Placeholder 3"/>
          <p:cNvSpPr txBox="1">
            <a:spLocks/>
          </p:cNvSpPr>
          <p:nvPr/>
        </p:nvSpPr>
        <p:spPr>
          <a:xfrm>
            <a:off x="3002449" y="5717408"/>
            <a:ext cx="1049966" cy="256480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lnSpc>
                <a:spcPts val="2000"/>
              </a:lnSpc>
              <a:defRPr/>
            </a:pPr>
            <a:r>
              <a:rPr lang="ru-RU" sz="3200" dirty="0">
                <a:solidFill>
                  <a:prstClr val="white"/>
                </a:solidFill>
              </a:rPr>
              <a:t>90</a:t>
            </a:r>
            <a:r>
              <a:rPr lang="ru-RU" sz="3600" dirty="0">
                <a:solidFill>
                  <a:prstClr val="white"/>
                </a:solidFill>
              </a:rPr>
              <a:t> </a:t>
            </a:r>
            <a:r>
              <a:rPr lang="ru-RU" sz="1600" dirty="0">
                <a:solidFill>
                  <a:prstClr val="white"/>
                </a:solidFill>
              </a:rPr>
              <a:t>ТЫС.Т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4639876" y="2843672"/>
            <a:ext cx="19527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63580">
              <a:lnSpc>
                <a:spcPts val="1200"/>
              </a:lnSpc>
              <a:defRPr/>
            </a:pPr>
            <a:r>
              <a:rPr lang="ru-RU" sz="1100" dirty="0">
                <a:solidFill>
                  <a:sysClr val="window" lastClr="FFFFFF"/>
                </a:solidFill>
              </a:rPr>
              <a:t>ЛИЗИНГ ПЕРЕРАБАТЫВАЮЩЕГО ОБОРУДОВАНИЯ</a:t>
            </a:r>
            <a:endParaRPr lang="en-US" sz="1100" dirty="0">
              <a:solidFill>
                <a:sysClr val="window" lastClr="FFFFFF"/>
              </a:solidFill>
            </a:endParaRPr>
          </a:p>
        </p:txBody>
      </p:sp>
      <p:grpSp>
        <p:nvGrpSpPr>
          <p:cNvPr id="148" name="Group 148"/>
          <p:cNvGrpSpPr/>
          <p:nvPr/>
        </p:nvGrpSpPr>
        <p:grpSpPr>
          <a:xfrm>
            <a:off x="4731353" y="4198105"/>
            <a:ext cx="1852310" cy="1177552"/>
            <a:chOff x="1278614" y="1005354"/>
            <a:chExt cx="2781099" cy="1070790"/>
          </a:xfrm>
        </p:grpSpPr>
        <p:sp>
          <p:nvSpPr>
            <p:cNvPr id="150" name="Text Placeholder 3"/>
            <p:cNvSpPr txBox="1">
              <a:spLocks/>
            </p:cNvSpPr>
            <p:nvPr/>
          </p:nvSpPr>
          <p:spPr>
            <a:xfrm>
              <a:off x="1813810" y="1005354"/>
              <a:ext cx="1744919" cy="30785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ru-RU" sz="1100" b="1" dirty="0">
                  <a:solidFill>
                    <a:srgbClr val="70AD47">
                      <a:lumMod val="75000"/>
                    </a:srgbClr>
                  </a:solidFill>
                </a:rPr>
                <a:t>ИНФРАСТРУКТУРА </a:t>
              </a:r>
              <a:br>
                <a:rPr lang="ru-RU" sz="1100" b="1" dirty="0">
                  <a:solidFill>
                    <a:srgbClr val="70AD47">
                      <a:lumMod val="75000"/>
                    </a:srgbClr>
                  </a:solidFill>
                </a:rPr>
              </a:br>
              <a:r>
                <a:rPr lang="ru-RU" sz="1100" b="1" dirty="0">
                  <a:solidFill>
                    <a:srgbClr val="70AD47">
                      <a:lumMod val="75000"/>
                    </a:srgbClr>
                  </a:solidFill>
                </a:rPr>
                <a:t>ПЕРЕРАБОТКИ</a:t>
              </a:r>
              <a:endParaRPr lang="en-US" sz="1100" b="1" dirty="0">
                <a:solidFill>
                  <a:srgbClr val="70AD47">
                    <a:lumMod val="75000"/>
                  </a:srgbClr>
                </a:solidFill>
              </a:endParaRPr>
            </a:p>
          </p:txBody>
        </p:sp>
        <p:sp>
          <p:nvSpPr>
            <p:cNvPr id="151" name="Text Placeholder 3"/>
            <p:cNvSpPr txBox="1">
              <a:spLocks/>
            </p:cNvSpPr>
            <p:nvPr/>
          </p:nvSpPr>
          <p:spPr>
            <a:xfrm>
              <a:off x="1278614" y="1376464"/>
              <a:ext cx="2781099" cy="699680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ru-RU" sz="1000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Развитие малого перерабатывающего производства будет способствовать повышению уровня товарности МФХ.</a:t>
              </a:r>
              <a:endParaRPr lang="en-US" sz="1000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</p:grpSp>
      <p:sp>
        <p:nvSpPr>
          <p:cNvPr id="152" name="Text Placeholder 3"/>
          <p:cNvSpPr txBox="1">
            <a:spLocks/>
          </p:cNvSpPr>
          <p:nvPr/>
        </p:nvSpPr>
        <p:spPr>
          <a:xfrm>
            <a:off x="5055905" y="5723928"/>
            <a:ext cx="1324594" cy="256480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lnSpc>
                <a:spcPts val="2000"/>
              </a:lnSpc>
              <a:defRPr/>
            </a:pPr>
            <a:r>
              <a:rPr lang="ru-RU" sz="3200" dirty="0">
                <a:solidFill>
                  <a:prstClr val="white"/>
                </a:solidFill>
              </a:rPr>
              <a:t>24</a:t>
            </a:r>
            <a:r>
              <a:rPr lang="ru-RU" sz="3600" dirty="0">
                <a:solidFill>
                  <a:prstClr val="white"/>
                </a:solidFill>
              </a:rPr>
              <a:t> </a:t>
            </a:r>
            <a:r>
              <a:rPr lang="ru-RU" sz="1600" dirty="0" smtClean="0">
                <a:solidFill>
                  <a:prstClr val="white"/>
                </a:solidFill>
              </a:rPr>
              <a:t>ПРОЕКТА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6852507" y="2877895"/>
            <a:ext cx="1933071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100"/>
              </a:lnSpc>
              <a:defRPr/>
            </a:pPr>
            <a:r>
              <a:rPr lang="ru-RU" sz="1100" dirty="0">
                <a:solidFill>
                  <a:prstClr val="white"/>
                </a:solidFill>
              </a:rPr>
              <a:t>ПОСТАВКА ВОСТРЕБОВАННЫХ ПРЕДМЕТОВ ЛИЗИНГА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54" name="Freeform 101"/>
          <p:cNvSpPr>
            <a:spLocks noEditPoints="1"/>
          </p:cNvSpPr>
          <p:nvPr/>
        </p:nvSpPr>
        <p:spPr bwMode="auto">
          <a:xfrm>
            <a:off x="5382234" y="3442113"/>
            <a:ext cx="468000" cy="432000"/>
          </a:xfrm>
          <a:custGeom>
            <a:avLst/>
            <a:gdLst>
              <a:gd name="T0" fmla="*/ 133841 w 68"/>
              <a:gd name="T1" fmla="*/ 123371 h 63"/>
              <a:gd name="T2" fmla="*/ 140704 w 68"/>
              <a:gd name="T3" fmla="*/ 150787 h 63"/>
              <a:gd name="T4" fmla="*/ 120113 w 68"/>
              <a:gd name="T5" fmla="*/ 171349 h 63"/>
              <a:gd name="T6" fmla="*/ 92659 w 68"/>
              <a:gd name="T7" fmla="*/ 181630 h 63"/>
              <a:gd name="T8" fmla="*/ 61773 w 68"/>
              <a:gd name="T9" fmla="*/ 181630 h 63"/>
              <a:gd name="T10" fmla="*/ 37750 w 68"/>
              <a:gd name="T11" fmla="*/ 171349 h 63"/>
              <a:gd name="T12" fmla="*/ 13727 w 68"/>
              <a:gd name="T13" fmla="*/ 150787 h 63"/>
              <a:gd name="T14" fmla="*/ 20591 w 68"/>
              <a:gd name="T15" fmla="*/ 123371 h 63"/>
              <a:gd name="T16" fmla="*/ 0 w 68"/>
              <a:gd name="T17" fmla="*/ 95956 h 63"/>
              <a:gd name="T18" fmla="*/ 24023 w 68"/>
              <a:gd name="T19" fmla="*/ 78821 h 63"/>
              <a:gd name="T20" fmla="*/ 13727 w 68"/>
              <a:gd name="T21" fmla="*/ 61686 h 63"/>
              <a:gd name="T22" fmla="*/ 51477 w 68"/>
              <a:gd name="T23" fmla="*/ 54832 h 63"/>
              <a:gd name="T24" fmla="*/ 65204 w 68"/>
              <a:gd name="T25" fmla="*/ 27416 h 63"/>
              <a:gd name="T26" fmla="*/ 96091 w 68"/>
              <a:gd name="T27" fmla="*/ 51405 h 63"/>
              <a:gd name="T28" fmla="*/ 120113 w 68"/>
              <a:gd name="T29" fmla="*/ 41124 h 63"/>
              <a:gd name="T30" fmla="*/ 140704 w 68"/>
              <a:gd name="T31" fmla="*/ 65113 h 63"/>
              <a:gd name="T32" fmla="*/ 154431 w 68"/>
              <a:gd name="T33" fmla="*/ 92529 h 63"/>
              <a:gd name="T34" fmla="*/ 78932 w 68"/>
              <a:gd name="T35" fmla="*/ 75394 h 63"/>
              <a:gd name="T36" fmla="*/ 109818 w 68"/>
              <a:gd name="T37" fmla="*/ 106237 h 63"/>
              <a:gd name="T38" fmla="*/ 216204 w 68"/>
              <a:gd name="T39" fmla="*/ 54832 h 63"/>
              <a:gd name="T40" fmla="*/ 219636 w 68"/>
              <a:gd name="T41" fmla="*/ 82248 h 63"/>
              <a:gd name="T42" fmla="*/ 188749 w 68"/>
              <a:gd name="T43" fmla="*/ 75394 h 63"/>
              <a:gd name="T44" fmla="*/ 157863 w 68"/>
              <a:gd name="T45" fmla="*/ 82248 h 63"/>
              <a:gd name="T46" fmla="*/ 157863 w 68"/>
              <a:gd name="T47" fmla="*/ 54832 h 63"/>
              <a:gd name="T48" fmla="*/ 157863 w 68"/>
              <a:gd name="T49" fmla="*/ 30843 h 63"/>
              <a:gd name="T50" fmla="*/ 157863 w 68"/>
              <a:gd name="T51" fmla="*/ 6854 h 63"/>
              <a:gd name="T52" fmla="*/ 188749 w 68"/>
              <a:gd name="T53" fmla="*/ 13708 h 63"/>
              <a:gd name="T54" fmla="*/ 202477 w 68"/>
              <a:gd name="T55" fmla="*/ 0 h 63"/>
              <a:gd name="T56" fmla="*/ 212772 w 68"/>
              <a:gd name="T57" fmla="*/ 23989 h 63"/>
              <a:gd name="T58" fmla="*/ 233363 w 68"/>
              <a:gd name="T59" fmla="*/ 51405 h 63"/>
              <a:gd name="T60" fmla="*/ 212772 w 68"/>
              <a:gd name="T61" fmla="*/ 188484 h 63"/>
              <a:gd name="T62" fmla="*/ 202477 w 68"/>
              <a:gd name="T63" fmla="*/ 215900 h 63"/>
              <a:gd name="T64" fmla="*/ 185318 w 68"/>
              <a:gd name="T65" fmla="*/ 202192 h 63"/>
              <a:gd name="T66" fmla="*/ 154431 w 68"/>
              <a:gd name="T67" fmla="*/ 205619 h 63"/>
              <a:gd name="T68" fmla="*/ 140704 w 68"/>
              <a:gd name="T69" fmla="*/ 178203 h 63"/>
              <a:gd name="T70" fmla="*/ 161295 w 68"/>
              <a:gd name="T71" fmla="*/ 150787 h 63"/>
              <a:gd name="T72" fmla="*/ 171590 w 68"/>
              <a:gd name="T73" fmla="*/ 123371 h 63"/>
              <a:gd name="T74" fmla="*/ 192181 w 68"/>
              <a:gd name="T75" fmla="*/ 137079 h 63"/>
              <a:gd name="T76" fmla="*/ 219636 w 68"/>
              <a:gd name="T77" fmla="*/ 133652 h 63"/>
              <a:gd name="T78" fmla="*/ 216204 w 68"/>
              <a:gd name="T79" fmla="*/ 157641 h 63"/>
              <a:gd name="T80" fmla="*/ 188749 w 68"/>
              <a:gd name="T81" fmla="*/ 27416 h 63"/>
              <a:gd name="T82" fmla="*/ 202477 w 68"/>
              <a:gd name="T83" fmla="*/ 44551 h 63"/>
              <a:gd name="T84" fmla="*/ 171590 w 68"/>
              <a:gd name="T85" fmla="*/ 167922 h 63"/>
              <a:gd name="T86" fmla="*/ 188749 w 68"/>
              <a:gd name="T87" fmla="*/ 154214 h 6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8" h="63">
                <a:moveTo>
                  <a:pt x="45" y="35"/>
                </a:moveTo>
                <a:cubicBezTo>
                  <a:pt x="45" y="35"/>
                  <a:pt x="45" y="36"/>
                  <a:pt x="45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7"/>
                  <a:pt x="38" y="38"/>
                  <a:pt x="38" y="39"/>
                </a:cubicBezTo>
                <a:cubicBezTo>
                  <a:pt x="39" y="41"/>
                  <a:pt x="40" y="42"/>
                  <a:pt x="41" y="43"/>
                </a:cubicBezTo>
                <a:cubicBezTo>
                  <a:pt x="41" y="43"/>
                  <a:pt x="41" y="44"/>
                  <a:pt x="41" y="44"/>
                </a:cubicBezTo>
                <a:cubicBezTo>
                  <a:pt x="41" y="44"/>
                  <a:pt x="41" y="44"/>
                  <a:pt x="41" y="45"/>
                </a:cubicBezTo>
                <a:cubicBezTo>
                  <a:pt x="40" y="46"/>
                  <a:pt x="36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1" y="47"/>
                  <a:pt x="31" y="47"/>
                  <a:pt x="31" y="47"/>
                </a:cubicBezTo>
                <a:cubicBezTo>
                  <a:pt x="30" y="47"/>
                  <a:pt x="29" y="47"/>
                  <a:pt x="28" y="48"/>
                </a:cubicBezTo>
                <a:cubicBezTo>
                  <a:pt x="28" y="49"/>
                  <a:pt x="27" y="51"/>
                  <a:pt x="27" y="53"/>
                </a:cubicBezTo>
                <a:cubicBezTo>
                  <a:pt x="27" y="54"/>
                  <a:pt x="26" y="54"/>
                  <a:pt x="26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8" y="54"/>
                  <a:pt x="18" y="53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7"/>
                  <a:pt x="16" y="47"/>
                  <a:pt x="15" y="47"/>
                </a:cubicBezTo>
                <a:cubicBezTo>
                  <a:pt x="11" y="50"/>
                  <a:pt x="11" y="50"/>
                  <a:pt x="11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9" y="50"/>
                  <a:pt x="9" y="50"/>
                </a:cubicBezTo>
                <a:cubicBezTo>
                  <a:pt x="8" y="49"/>
                  <a:pt x="4" y="45"/>
                  <a:pt x="4" y="44"/>
                </a:cubicBezTo>
                <a:cubicBezTo>
                  <a:pt x="4" y="44"/>
                  <a:pt x="4" y="44"/>
                  <a:pt x="4" y="43"/>
                </a:cubicBezTo>
                <a:cubicBezTo>
                  <a:pt x="5" y="42"/>
                  <a:pt x="6" y="41"/>
                  <a:pt x="7" y="39"/>
                </a:cubicBezTo>
                <a:cubicBezTo>
                  <a:pt x="7" y="38"/>
                  <a:pt x="6" y="37"/>
                  <a:pt x="6" y="36"/>
                </a:cubicBezTo>
                <a:cubicBezTo>
                  <a:pt x="1" y="35"/>
                  <a:pt x="1" y="35"/>
                  <a:pt x="1" y="35"/>
                </a:cubicBezTo>
                <a:cubicBezTo>
                  <a:pt x="0" y="35"/>
                  <a:pt x="0" y="35"/>
                  <a:pt x="0" y="3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7"/>
                  <a:pt x="0" y="27"/>
                  <a:pt x="1" y="2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5"/>
                  <a:pt x="7" y="24"/>
                  <a:pt x="7" y="23"/>
                </a:cubicBezTo>
                <a:cubicBezTo>
                  <a:pt x="6" y="22"/>
                  <a:pt x="5" y="20"/>
                  <a:pt x="4" y="19"/>
                </a:cubicBezTo>
                <a:cubicBezTo>
                  <a:pt x="4" y="19"/>
                  <a:pt x="4" y="19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7"/>
                  <a:pt x="9" y="12"/>
                  <a:pt x="10" y="12"/>
                </a:cubicBezTo>
                <a:cubicBezTo>
                  <a:pt x="10" y="12"/>
                  <a:pt x="10" y="12"/>
                  <a:pt x="11" y="13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5"/>
                  <a:pt x="16" y="15"/>
                  <a:pt x="17" y="15"/>
                </a:cubicBezTo>
                <a:cubicBezTo>
                  <a:pt x="18" y="13"/>
                  <a:pt x="18" y="11"/>
                  <a:pt x="18" y="9"/>
                </a:cubicBezTo>
                <a:cubicBezTo>
                  <a:pt x="18" y="9"/>
                  <a:pt x="19" y="8"/>
                  <a:pt x="19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7" y="9"/>
                  <a:pt x="27" y="9"/>
                </a:cubicBezTo>
                <a:cubicBezTo>
                  <a:pt x="28" y="15"/>
                  <a:pt x="28" y="15"/>
                  <a:pt x="28" y="15"/>
                </a:cubicBezTo>
                <a:cubicBezTo>
                  <a:pt x="29" y="15"/>
                  <a:pt x="30" y="15"/>
                  <a:pt x="31" y="16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2"/>
                  <a:pt x="35" y="12"/>
                  <a:pt x="35" y="12"/>
                </a:cubicBezTo>
                <a:cubicBezTo>
                  <a:pt x="36" y="12"/>
                  <a:pt x="36" y="12"/>
                  <a:pt x="36" y="13"/>
                </a:cubicBezTo>
                <a:cubicBezTo>
                  <a:pt x="37" y="13"/>
                  <a:pt x="41" y="17"/>
                  <a:pt x="41" y="18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0"/>
                  <a:pt x="39" y="22"/>
                  <a:pt x="38" y="23"/>
                </a:cubicBezTo>
                <a:cubicBezTo>
                  <a:pt x="38" y="24"/>
                  <a:pt x="39" y="25"/>
                  <a:pt x="39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8"/>
                </a:cubicBezTo>
                <a:lnTo>
                  <a:pt x="45" y="35"/>
                </a:lnTo>
                <a:close/>
                <a:moveTo>
                  <a:pt x="23" y="22"/>
                </a:moveTo>
                <a:cubicBezTo>
                  <a:pt x="18" y="22"/>
                  <a:pt x="13" y="26"/>
                  <a:pt x="13" y="31"/>
                </a:cubicBezTo>
                <a:cubicBezTo>
                  <a:pt x="13" y="36"/>
                  <a:pt x="18" y="40"/>
                  <a:pt x="23" y="40"/>
                </a:cubicBezTo>
                <a:cubicBezTo>
                  <a:pt x="28" y="40"/>
                  <a:pt x="32" y="36"/>
                  <a:pt x="32" y="31"/>
                </a:cubicBezTo>
                <a:cubicBezTo>
                  <a:pt x="32" y="26"/>
                  <a:pt x="28" y="22"/>
                  <a:pt x="23" y="22"/>
                </a:cubicBezTo>
                <a:close/>
                <a:moveTo>
                  <a:pt x="68" y="15"/>
                </a:moveTo>
                <a:cubicBezTo>
                  <a:pt x="68" y="16"/>
                  <a:pt x="64" y="16"/>
                  <a:pt x="63" y="16"/>
                </a:cubicBezTo>
                <a:cubicBezTo>
                  <a:pt x="63" y="17"/>
                  <a:pt x="62" y="18"/>
                  <a:pt x="62" y="18"/>
                </a:cubicBezTo>
                <a:cubicBezTo>
                  <a:pt x="62" y="19"/>
                  <a:pt x="64" y="23"/>
                  <a:pt x="64" y="23"/>
                </a:cubicBezTo>
                <a:cubicBezTo>
                  <a:pt x="64" y="23"/>
                  <a:pt x="64" y="23"/>
                  <a:pt x="64" y="24"/>
                </a:cubicBezTo>
                <a:cubicBezTo>
                  <a:pt x="63" y="24"/>
                  <a:pt x="59" y="26"/>
                  <a:pt x="59" y="26"/>
                </a:cubicBezTo>
                <a:cubicBezTo>
                  <a:pt x="59" y="26"/>
                  <a:pt x="56" y="22"/>
                  <a:pt x="56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2"/>
                  <a:pt x="50" y="26"/>
                  <a:pt x="50" y="26"/>
                </a:cubicBezTo>
                <a:cubicBezTo>
                  <a:pt x="50" y="26"/>
                  <a:pt x="46" y="24"/>
                  <a:pt x="46" y="24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7" y="19"/>
                  <a:pt x="47" y="18"/>
                </a:cubicBezTo>
                <a:cubicBezTo>
                  <a:pt x="47" y="18"/>
                  <a:pt x="46" y="17"/>
                  <a:pt x="46" y="16"/>
                </a:cubicBezTo>
                <a:cubicBezTo>
                  <a:pt x="45" y="16"/>
                  <a:pt x="41" y="16"/>
                  <a:pt x="41" y="1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5" y="9"/>
                  <a:pt x="46" y="9"/>
                </a:cubicBezTo>
                <a:cubicBezTo>
                  <a:pt x="46" y="9"/>
                  <a:pt x="47" y="8"/>
                  <a:pt x="47" y="7"/>
                </a:cubicBezTo>
                <a:cubicBezTo>
                  <a:pt x="47" y="7"/>
                  <a:pt x="45" y="3"/>
                  <a:pt x="45" y="2"/>
                </a:cubicBezTo>
                <a:cubicBezTo>
                  <a:pt x="45" y="2"/>
                  <a:pt x="45" y="2"/>
                  <a:pt x="46" y="2"/>
                </a:cubicBezTo>
                <a:cubicBezTo>
                  <a:pt x="46" y="2"/>
                  <a:pt x="50" y="0"/>
                  <a:pt x="50" y="0"/>
                </a:cubicBezTo>
                <a:cubicBezTo>
                  <a:pt x="50" y="0"/>
                  <a:pt x="53" y="3"/>
                  <a:pt x="54" y="4"/>
                </a:cubicBezTo>
                <a:cubicBezTo>
                  <a:pt x="54" y="4"/>
                  <a:pt x="54" y="4"/>
                  <a:pt x="55" y="4"/>
                </a:cubicBezTo>
                <a:cubicBezTo>
                  <a:pt x="55" y="4"/>
                  <a:pt x="55" y="4"/>
                  <a:pt x="56" y="4"/>
                </a:cubicBezTo>
                <a:cubicBezTo>
                  <a:pt x="57" y="2"/>
                  <a:pt x="58" y="1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63" y="2"/>
                  <a:pt x="64" y="2"/>
                </a:cubicBezTo>
                <a:cubicBezTo>
                  <a:pt x="64" y="2"/>
                  <a:pt x="64" y="2"/>
                  <a:pt x="64" y="2"/>
                </a:cubicBezTo>
                <a:cubicBezTo>
                  <a:pt x="64" y="3"/>
                  <a:pt x="62" y="7"/>
                  <a:pt x="62" y="7"/>
                </a:cubicBezTo>
                <a:cubicBezTo>
                  <a:pt x="62" y="8"/>
                  <a:pt x="63" y="9"/>
                  <a:pt x="63" y="9"/>
                </a:cubicBezTo>
                <a:cubicBezTo>
                  <a:pt x="64" y="9"/>
                  <a:pt x="68" y="10"/>
                  <a:pt x="68" y="10"/>
                </a:cubicBezTo>
                <a:lnTo>
                  <a:pt x="68" y="15"/>
                </a:lnTo>
                <a:close/>
                <a:moveTo>
                  <a:pt x="68" y="52"/>
                </a:moveTo>
                <a:cubicBezTo>
                  <a:pt x="68" y="52"/>
                  <a:pt x="64" y="53"/>
                  <a:pt x="63" y="53"/>
                </a:cubicBezTo>
                <a:cubicBezTo>
                  <a:pt x="63" y="54"/>
                  <a:pt x="62" y="54"/>
                  <a:pt x="62" y="55"/>
                </a:cubicBezTo>
                <a:cubicBezTo>
                  <a:pt x="62" y="56"/>
                  <a:pt x="64" y="59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3" y="60"/>
                  <a:pt x="59" y="63"/>
                  <a:pt x="59" y="63"/>
                </a:cubicBezTo>
                <a:cubicBezTo>
                  <a:pt x="59" y="63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0" y="63"/>
                  <a:pt x="50" y="63"/>
                </a:cubicBezTo>
                <a:cubicBezTo>
                  <a:pt x="50" y="63"/>
                  <a:pt x="46" y="60"/>
                  <a:pt x="46" y="60"/>
                </a:cubicBezTo>
                <a:cubicBezTo>
                  <a:pt x="45" y="60"/>
                  <a:pt x="45" y="60"/>
                  <a:pt x="45" y="60"/>
                </a:cubicBezTo>
                <a:cubicBezTo>
                  <a:pt x="45" y="59"/>
                  <a:pt x="47" y="56"/>
                  <a:pt x="47" y="55"/>
                </a:cubicBezTo>
                <a:cubicBezTo>
                  <a:pt x="47" y="54"/>
                  <a:pt x="46" y="54"/>
                  <a:pt x="46" y="53"/>
                </a:cubicBezTo>
                <a:cubicBezTo>
                  <a:pt x="45" y="53"/>
                  <a:pt x="41" y="52"/>
                  <a:pt x="41" y="52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6"/>
                  <a:pt x="45" y="46"/>
                  <a:pt x="46" y="46"/>
                </a:cubicBezTo>
                <a:cubicBezTo>
                  <a:pt x="46" y="45"/>
                  <a:pt x="47" y="45"/>
                  <a:pt x="47" y="44"/>
                </a:cubicBezTo>
                <a:cubicBezTo>
                  <a:pt x="47" y="43"/>
                  <a:pt x="45" y="40"/>
                  <a:pt x="45" y="39"/>
                </a:cubicBezTo>
                <a:cubicBezTo>
                  <a:pt x="45" y="39"/>
                  <a:pt x="45" y="39"/>
                  <a:pt x="46" y="39"/>
                </a:cubicBezTo>
                <a:cubicBezTo>
                  <a:pt x="46" y="39"/>
                  <a:pt x="50" y="36"/>
                  <a:pt x="50" y="36"/>
                </a:cubicBezTo>
                <a:cubicBezTo>
                  <a:pt x="50" y="36"/>
                  <a:pt x="53" y="40"/>
                  <a:pt x="54" y="40"/>
                </a:cubicBezTo>
                <a:cubicBezTo>
                  <a:pt x="54" y="40"/>
                  <a:pt x="54" y="40"/>
                  <a:pt x="55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8" y="38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63" y="39"/>
                  <a:pt x="64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40"/>
                  <a:pt x="62" y="43"/>
                  <a:pt x="62" y="44"/>
                </a:cubicBezTo>
                <a:cubicBezTo>
                  <a:pt x="62" y="45"/>
                  <a:pt x="63" y="45"/>
                  <a:pt x="63" y="46"/>
                </a:cubicBezTo>
                <a:cubicBezTo>
                  <a:pt x="64" y="46"/>
                  <a:pt x="68" y="46"/>
                  <a:pt x="68" y="47"/>
                </a:cubicBezTo>
                <a:lnTo>
                  <a:pt x="68" y="52"/>
                </a:lnTo>
                <a:close/>
                <a:moveTo>
                  <a:pt x="55" y="8"/>
                </a:moveTo>
                <a:cubicBezTo>
                  <a:pt x="52" y="8"/>
                  <a:pt x="50" y="10"/>
                  <a:pt x="50" y="13"/>
                </a:cubicBezTo>
                <a:cubicBezTo>
                  <a:pt x="50" y="15"/>
                  <a:pt x="52" y="17"/>
                  <a:pt x="55" y="17"/>
                </a:cubicBezTo>
                <a:cubicBezTo>
                  <a:pt x="57" y="17"/>
                  <a:pt x="59" y="15"/>
                  <a:pt x="59" y="13"/>
                </a:cubicBezTo>
                <a:cubicBezTo>
                  <a:pt x="59" y="10"/>
                  <a:pt x="57" y="8"/>
                  <a:pt x="55" y="8"/>
                </a:cubicBezTo>
                <a:close/>
                <a:moveTo>
                  <a:pt x="55" y="45"/>
                </a:moveTo>
                <a:cubicBezTo>
                  <a:pt x="52" y="45"/>
                  <a:pt x="50" y="47"/>
                  <a:pt x="50" y="49"/>
                </a:cubicBezTo>
                <a:cubicBezTo>
                  <a:pt x="50" y="52"/>
                  <a:pt x="52" y="54"/>
                  <a:pt x="55" y="54"/>
                </a:cubicBezTo>
                <a:cubicBezTo>
                  <a:pt x="57" y="54"/>
                  <a:pt x="59" y="52"/>
                  <a:pt x="59" y="49"/>
                </a:cubicBezTo>
                <a:cubicBezTo>
                  <a:pt x="59" y="47"/>
                  <a:pt x="57" y="45"/>
                  <a:pt x="55" y="45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ea typeface="MS PGothic" pitchFamily="34" charset="-128"/>
            </a:endParaRPr>
          </a:p>
        </p:txBody>
      </p:sp>
      <p:grpSp>
        <p:nvGrpSpPr>
          <p:cNvPr id="156" name="Group 148"/>
          <p:cNvGrpSpPr/>
          <p:nvPr/>
        </p:nvGrpSpPr>
        <p:grpSpPr>
          <a:xfrm>
            <a:off x="6862627" y="4197460"/>
            <a:ext cx="1922950" cy="1056257"/>
            <a:chOff x="1133083" y="1093104"/>
            <a:chExt cx="2970230" cy="1056248"/>
          </a:xfrm>
        </p:grpSpPr>
        <p:sp>
          <p:nvSpPr>
            <p:cNvPr id="157" name="Text Placeholder 3"/>
            <p:cNvSpPr txBox="1">
              <a:spLocks/>
            </p:cNvSpPr>
            <p:nvPr/>
          </p:nvSpPr>
          <p:spPr>
            <a:xfrm>
              <a:off x="1133083" y="1093104"/>
              <a:ext cx="2970230" cy="307775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ru-RU" sz="1000" b="1" dirty="0">
                  <a:solidFill>
                    <a:srgbClr val="ED7D31">
                      <a:lumMod val="75000"/>
                    </a:srgbClr>
                  </a:solidFill>
                </a:rPr>
                <a:t>РАЗВИТИЕ ПРОИЗВОДСТВЕННОЙ ИНФРАСТРУКТУРЫ</a:t>
              </a:r>
              <a:endParaRPr lang="en-US" sz="1000" b="1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58" name="Text Placeholder 3"/>
            <p:cNvSpPr txBox="1">
              <a:spLocks/>
            </p:cNvSpPr>
            <p:nvPr/>
          </p:nvSpPr>
          <p:spPr>
            <a:xfrm>
              <a:off x="1189014" y="1533804"/>
              <a:ext cx="2828993" cy="615548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ru-RU" sz="1000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Структура поставок определяется потребностью кооперативов, выраженной в заявках на предметы лизинга</a:t>
              </a:r>
              <a:endParaRPr lang="en-US" sz="1000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</p:grpSp>
      <p:sp>
        <p:nvSpPr>
          <p:cNvPr id="159" name="Text Placeholder 3"/>
          <p:cNvSpPr txBox="1">
            <a:spLocks/>
          </p:cNvSpPr>
          <p:nvPr/>
        </p:nvSpPr>
        <p:spPr>
          <a:xfrm>
            <a:off x="6898837" y="5655208"/>
            <a:ext cx="1831512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defRPr/>
            </a:pPr>
            <a:r>
              <a:rPr lang="ru-RU" sz="1100" dirty="0">
                <a:solidFill>
                  <a:prstClr val="white"/>
                </a:solidFill>
              </a:rPr>
              <a:t>ИСХОДЯ ИЗ СТОИМОСТИ ПРЕДМЕТОВ ЛИЗИНГА</a:t>
            </a:r>
          </a:p>
        </p:txBody>
      </p:sp>
      <p:sp>
        <p:nvSpPr>
          <p:cNvPr id="160" name="Freeform 110"/>
          <p:cNvSpPr>
            <a:spLocks noEditPoints="1"/>
          </p:cNvSpPr>
          <p:nvPr/>
        </p:nvSpPr>
        <p:spPr bwMode="auto">
          <a:xfrm>
            <a:off x="7579014" y="3486138"/>
            <a:ext cx="442356" cy="440860"/>
          </a:xfrm>
          <a:custGeom>
            <a:avLst/>
            <a:gdLst>
              <a:gd name="T0" fmla="*/ 27371 w 58"/>
              <a:gd name="T1" fmla="*/ 34102 h 54"/>
              <a:gd name="T2" fmla="*/ 0 w 58"/>
              <a:gd name="T3" fmla="*/ 34102 h 54"/>
              <a:gd name="T4" fmla="*/ 0 w 58"/>
              <a:gd name="T5" fmla="*/ 17051 h 54"/>
              <a:gd name="T6" fmla="*/ 27371 w 58"/>
              <a:gd name="T7" fmla="*/ 17051 h 54"/>
              <a:gd name="T8" fmla="*/ 27371 w 58"/>
              <a:gd name="T9" fmla="*/ 34102 h 54"/>
              <a:gd name="T10" fmla="*/ 112904 w 58"/>
              <a:gd name="T11" fmla="*/ 102306 h 54"/>
              <a:gd name="T12" fmla="*/ 0 w 58"/>
              <a:gd name="T13" fmla="*/ 102306 h 54"/>
              <a:gd name="T14" fmla="*/ 0 w 58"/>
              <a:gd name="T15" fmla="*/ 85255 h 54"/>
              <a:gd name="T16" fmla="*/ 112904 w 58"/>
              <a:gd name="T17" fmla="*/ 85255 h 54"/>
              <a:gd name="T18" fmla="*/ 112904 w 58"/>
              <a:gd name="T19" fmla="*/ 102306 h 54"/>
              <a:gd name="T20" fmla="*/ 44477 w 58"/>
              <a:gd name="T21" fmla="*/ 167099 h 54"/>
              <a:gd name="T22" fmla="*/ 0 w 58"/>
              <a:gd name="T23" fmla="*/ 167099 h 54"/>
              <a:gd name="T24" fmla="*/ 0 w 58"/>
              <a:gd name="T25" fmla="*/ 150048 h 54"/>
              <a:gd name="T26" fmla="*/ 44477 w 58"/>
              <a:gd name="T27" fmla="*/ 150048 h 54"/>
              <a:gd name="T28" fmla="*/ 44477 w 58"/>
              <a:gd name="T29" fmla="*/ 167099 h 54"/>
              <a:gd name="T30" fmla="*/ 82112 w 58"/>
              <a:gd name="T31" fmla="*/ 10231 h 54"/>
              <a:gd name="T32" fmla="*/ 82112 w 58"/>
              <a:gd name="T33" fmla="*/ 44332 h 54"/>
              <a:gd name="T34" fmla="*/ 75270 w 58"/>
              <a:gd name="T35" fmla="*/ 51153 h 54"/>
              <a:gd name="T36" fmla="*/ 41056 w 58"/>
              <a:gd name="T37" fmla="*/ 51153 h 54"/>
              <a:gd name="T38" fmla="*/ 30792 w 58"/>
              <a:gd name="T39" fmla="*/ 44332 h 54"/>
              <a:gd name="T40" fmla="*/ 30792 w 58"/>
              <a:gd name="T41" fmla="*/ 10231 h 54"/>
              <a:gd name="T42" fmla="*/ 41056 w 58"/>
              <a:gd name="T43" fmla="*/ 0 h 54"/>
              <a:gd name="T44" fmla="*/ 75270 w 58"/>
              <a:gd name="T45" fmla="*/ 0 h 54"/>
              <a:gd name="T46" fmla="*/ 82112 w 58"/>
              <a:gd name="T47" fmla="*/ 10231 h 54"/>
              <a:gd name="T48" fmla="*/ 99219 w 58"/>
              <a:gd name="T49" fmla="*/ 143228 h 54"/>
              <a:gd name="T50" fmla="*/ 99219 w 58"/>
              <a:gd name="T51" fmla="*/ 173919 h 54"/>
              <a:gd name="T52" fmla="*/ 88955 w 58"/>
              <a:gd name="T53" fmla="*/ 184150 h 54"/>
              <a:gd name="T54" fmla="*/ 58163 w 58"/>
              <a:gd name="T55" fmla="*/ 184150 h 54"/>
              <a:gd name="T56" fmla="*/ 47899 w 58"/>
              <a:gd name="T57" fmla="*/ 173919 h 54"/>
              <a:gd name="T58" fmla="*/ 47899 w 58"/>
              <a:gd name="T59" fmla="*/ 143228 h 54"/>
              <a:gd name="T60" fmla="*/ 58163 w 58"/>
              <a:gd name="T61" fmla="*/ 132997 h 54"/>
              <a:gd name="T62" fmla="*/ 88955 w 58"/>
              <a:gd name="T63" fmla="*/ 132997 h 54"/>
              <a:gd name="T64" fmla="*/ 99219 w 58"/>
              <a:gd name="T65" fmla="*/ 143228 h 54"/>
              <a:gd name="T66" fmla="*/ 198438 w 58"/>
              <a:gd name="T67" fmla="*/ 34102 h 54"/>
              <a:gd name="T68" fmla="*/ 85534 w 58"/>
              <a:gd name="T69" fmla="*/ 34102 h 54"/>
              <a:gd name="T70" fmla="*/ 85534 w 58"/>
              <a:gd name="T71" fmla="*/ 17051 h 54"/>
              <a:gd name="T72" fmla="*/ 198438 w 58"/>
              <a:gd name="T73" fmla="*/ 17051 h 54"/>
              <a:gd name="T74" fmla="*/ 198438 w 58"/>
              <a:gd name="T75" fmla="*/ 34102 h 54"/>
              <a:gd name="T76" fmla="*/ 198438 w 58"/>
              <a:gd name="T77" fmla="*/ 167099 h 54"/>
              <a:gd name="T78" fmla="*/ 102640 w 58"/>
              <a:gd name="T79" fmla="*/ 167099 h 54"/>
              <a:gd name="T80" fmla="*/ 102640 w 58"/>
              <a:gd name="T81" fmla="*/ 150048 h 54"/>
              <a:gd name="T82" fmla="*/ 198438 w 58"/>
              <a:gd name="T83" fmla="*/ 150048 h 54"/>
              <a:gd name="T84" fmla="*/ 198438 w 58"/>
              <a:gd name="T85" fmla="*/ 167099 h 54"/>
              <a:gd name="T86" fmla="*/ 164225 w 58"/>
              <a:gd name="T87" fmla="*/ 75024 h 54"/>
              <a:gd name="T88" fmla="*/ 164225 w 58"/>
              <a:gd name="T89" fmla="*/ 109126 h 54"/>
              <a:gd name="T90" fmla="*/ 157382 w 58"/>
              <a:gd name="T91" fmla="*/ 115946 h 54"/>
              <a:gd name="T92" fmla="*/ 123168 w 58"/>
              <a:gd name="T93" fmla="*/ 115946 h 54"/>
              <a:gd name="T94" fmla="*/ 116326 w 58"/>
              <a:gd name="T95" fmla="*/ 109126 h 54"/>
              <a:gd name="T96" fmla="*/ 116326 w 58"/>
              <a:gd name="T97" fmla="*/ 75024 h 54"/>
              <a:gd name="T98" fmla="*/ 123168 w 58"/>
              <a:gd name="T99" fmla="*/ 68204 h 54"/>
              <a:gd name="T100" fmla="*/ 157382 w 58"/>
              <a:gd name="T101" fmla="*/ 68204 h 54"/>
              <a:gd name="T102" fmla="*/ 164225 w 58"/>
              <a:gd name="T103" fmla="*/ 75024 h 54"/>
              <a:gd name="T104" fmla="*/ 198438 w 58"/>
              <a:gd name="T105" fmla="*/ 102306 h 54"/>
              <a:gd name="T106" fmla="*/ 171067 w 58"/>
              <a:gd name="T107" fmla="*/ 102306 h 54"/>
              <a:gd name="T108" fmla="*/ 171067 w 58"/>
              <a:gd name="T109" fmla="*/ 85255 h 54"/>
              <a:gd name="T110" fmla="*/ 198438 w 58"/>
              <a:gd name="T111" fmla="*/ 85255 h 54"/>
              <a:gd name="T112" fmla="*/ 198438 w 58"/>
              <a:gd name="T113" fmla="*/ 102306 h 5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58" h="54">
                <a:moveTo>
                  <a:pt x="8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0" y="5"/>
                  <a:pt x="0" y="5"/>
                </a:cubicBezTo>
                <a:cubicBezTo>
                  <a:pt x="8" y="5"/>
                  <a:pt x="8" y="5"/>
                  <a:pt x="8" y="5"/>
                </a:cubicBezTo>
                <a:lnTo>
                  <a:pt x="8" y="10"/>
                </a:lnTo>
                <a:close/>
                <a:moveTo>
                  <a:pt x="33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25"/>
                  <a:pt x="0" y="25"/>
                  <a:pt x="0" y="25"/>
                </a:cubicBezTo>
                <a:cubicBezTo>
                  <a:pt x="33" y="25"/>
                  <a:pt x="33" y="25"/>
                  <a:pt x="33" y="25"/>
                </a:cubicBezTo>
                <a:lnTo>
                  <a:pt x="33" y="30"/>
                </a:lnTo>
                <a:close/>
                <a:moveTo>
                  <a:pt x="13" y="49"/>
                </a:moveTo>
                <a:cubicBezTo>
                  <a:pt x="0" y="49"/>
                  <a:pt x="0" y="49"/>
                  <a:pt x="0" y="49"/>
                </a:cubicBezTo>
                <a:cubicBezTo>
                  <a:pt x="0" y="44"/>
                  <a:pt x="0" y="44"/>
                  <a:pt x="0" y="44"/>
                </a:cubicBezTo>
                <a:cubicBezTo>
                  <a:pt x="13" y="44"/>
                  <a:pt x="13" y="44"/>
                  <a:pt x="13" y="44"/>
                </a:cubicBezTo>
                <a:lnTo>
                  <a:pt x="13" y="49"/>
                </a:lnTo>
                <a:close/>
                <a:moveTo>
                  <a:pt x="24" y="3"/>
                </a:moveTo>
                <a:cubicBezTo>
                  <a:pt x="24" y="13"/>
                  <a:pt x="24" y="13"/>
                  <a:pt x="24" y="13"/>
                </a:cubicBezTo>
                <a:cubicBezTo>
                  <a:pt x="24" y="14"/>
                  <a:pt x="23" y="15"/>
                  <a:pt x="22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1" y="15"/>
                  <a:pt x="9" y="14"/>
                  <a:pt x="9" y="1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11" y="0"/>
                  <a:pt x="1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3" y="0"/>
                  <a:pt x="24" y="2"/>
                  <a:pt x="24" y="3"/>
                </a:cubicBezTo>
                <a:close/>
                <a:moveTo>
                  <a:pt x="29" y="42"/>
                </a:moveTo>
                <a:cubicBezTo>
                  <a:pt x="29" y="51"/>
                  <a:pt x="29" y="51"/>
                  <a:pt x="29" y="51"/>
                </a:cubicBezTo>
                <a:cubicBezTo>
                  <a:pt x="29" y="53"/>
                  <a:pt x="28" y="54"/>
                  <a:pt x="26" y="54"/>
                </a:cubicBezTo>
                <a:cubicBezTo>
                  <a:pt x="17" y="54"/>
                  <a:pt x="17" y="54"/>
                  <a:pt x="17" y="54"/>
                </a:cubicBezTo>
                <a:cubicBezTo>
                  <a:pt x="15" y="54"/>
                  <a:pt x="14" y="53"/>
                  <a:pt x="14" y="51"/>
                </a:cubicBezTo>
                <a:cubicBezTo>
                  <a:pt x="14" y="42"/>
                  <a:pt x="14" y="42"/>
                  <a:pt x="14" y="42"/>
                </a:cubicBezTo>
                <a:cubicBezTo>
                  <a:pt x="14" y="40"/>
                  <a:pt x="15" y="39"/>
                  <a:pt x="17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8" y="39"/>
                  <a:pt x="29" y="40"/>
                  <a:pt x="29" y="42"/>
                </a:cubicBezTo>
                <a:close/>
                <a:moveTo>
                  <a:pt x="58" y="10"/>
                </a:moveTo>
                <a:cubicBezTo>
                  <a:pt x="25" y="10"/>
                  <a:pt x="25" y="10"/>
                  <a:pt x="25" y="10"/>
                </a:cubicBezTo>
                <a:cubicBezTo>
                  <a:pt x="25" y="5"/>
                  <a:pt x="25" y="5"/>
                  <a:pt x="25" y="5"/>
                </a:cubicBezTo>
                <a:cubicBezTo>
                  <a:pt x="58" y="5"/>
                  <a:pt x="58" y="5"/>
                  <a:pt x="58" y="5"/>
                </a:cubicBezTo>
                <a:lnTo>
                  <a:pt x="58" y="10"/>
                </a:lnTo>
                <a:close/>
                <a:moveTo>
                  <a:pt x="58" y="49"/>
                </a:moveTo>
                <a:cubicBezTo>
                  <a:pt x="30" y="49"/>
                  <a:pt x="30" y="49"/>
                  <a:pt x="30" y="49"/>
                </a:cubicBezTo>
                <a:cubicBezTo>
                  <a:pt x="30" y="44"/>
                  <a:pt x="30" y="44"/>
                  <a:pt x="30" y="44"/>
                </a:cubicBezTo>
                <a:cubicBezTo>
                  <a:pt x="58" y="44"/>
                  <a:pt x="58" y="44"/>
                  <a:pt x="58" y="44"/>
                </a:cubicBezTo>
                <a:lnTo>
                  <a:pt x="58" y="49"/>
                </a:lnTo>
                <a:close/>
                <a:moveTo>
                  <a:pt x="48" y="22"/>
                </a:moveTo>
                <a:cubicBezTo>
                  <a:pt x="48" y="32"/>
                  <a:pt x="48" y="32"/>
                  <a:pt x="48" y="32"/>
                </a:cubicBezTo>
                <a:cubicBezTo>
                  <a:pt x="48" y="33"/>
                  <a:pt x="47" y="34"/>
                  <a:pt x="46" y="34"/>
                </a:cubicBezTo>
                <a:cubicBezTo>
                  <a:pt x="36" y="34"/>
                  <a:pt x="36" y="34"/>
                  <a:pt x="36" y="34"/>
                </a:cubicBezTo>
                <a:cubicBezTo>
                  <a:pt x="35" y="34"/>
                  <a:pt x="34" y="33"/>
                  <a:pt x="34" y="3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1"/>
                  <a:pt x="35" y="20"/>
                  <a:pt x="36" y="20"/>
                </a:cubicBezTo>
                <a:cubicBezTo>
                  <a:pt x="46" y="20"/>
                  <a:pt x="46" y="20"/>
                  <a:pt x="46" y="20"/>
                </a:cubicBezTo>
                <a:cubicBezTo>
                  <a:pt x="47" y="20"/>
                  <a:pt x="48" y="21"/>
                  <a:pt x="48" y="22"/>
                </a:cubicBezTo>
                <a:close/>
                <a:moveTo>
                  <a:pt x="58" y="30"/>
                </a:moveTo>
                <a:cubicBezTo>
                  <a:pt x="50" y="30"/>
                  <a:pt x="50" y="30"/>
                  <a:pt x="50" y="30"/>
                </a:cubicBezTo>
                <a:cubicBezTo>
                  <a:pt x="50" y="25"/>
                  <a:pt x="50" y="25"/>
                  <a:pt x="50" y="25"/>
                </a:cubicBezTo>
                <a:cubicBezTo>
                  <a:pt x="58" y="25"/>
                  <a:pt x="58" y="25"/>
                  <a:pt x="58" y="25"/>
                </a:cubicBezTo>
                <a:lnTo>
                  <a:pt x="58" y="3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163" name="Шеврон 27"/>
          <p:cNvSpPr/>
          <p:nvPr/>
        </p:nvSpPr>
        <p:spPr>
          <a:xfrm>
            <a:off x="284263" y="1272761"/>
            <a:ext cx="8735773" cy="1045875"/>
          </a:xfrm>
          <a:custGeom>
            <a:avLst/>
            <a:gdLst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1050771 w 12060636"/>
              <a:gd name="connsiteY5" fmla="*/ 1050771 h 2101542"/>
              <a:gd name="connsiteX6" fmla="*/ 0 w 12060636"/>
              <a:gd name="connsiteY6" fmla="*/ 0 h 2101542"/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6831 w 12060636"/>
              <a:gd name="connsiteY5" fmla="*/ 1027911 h 2101542"/>
              <a:gd name="connsiteX6" fmla="*/ 0 w 12060636"/>
              <a:gd name="connsiteY6" fmla="*/ 0 h 21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60636" h="2101542">
                <a:moveTo>
                  <a:pt x="0" y="0"/>
                </a:moveTo>
                <a:lnTo>
                  <a:pt x="11009865" y="0"/>
                </a:lnTo>
                <a:lnTo>
                  <a:pt x="12060636" y="1050771"/>
                </a:lnTo>
                <a:lnTo>
                  <a:pt x="11009865" y="2101542"/>
                </a:lnTo>
                <a:lnTo>
                  <a:pt x="0" y="2101542"/>
                </a:lnTo>
                <a:lnTo>
                  <a:pt x="6831" y="1027911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164" name="Таблица 163"/>
          <p:cNvGraphicFramePr>
            <a:graphicFrameLocks noGrp="1"/>
          </p:cNvGraphicFramePr>
          <p:nvPr>
            <p:extLst/>
          </p:nvPr>
        </p:nvGraphicFramePr>
        <p:xfrm>
          <a:off x="368596" y="1357648"/>
          <a:ext cx="8140403" cy="6747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4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8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9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35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7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ФИНАНСИРОВАНИЕ</a:t>
                      </a:r>
                      <a:endParaRPr lang="ru-RU" sz="7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16" marR="5816" marT="58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СРОК ЛИЗИНГА</a:t>
                      </a:r>
                      <a:endParaRPr lang="ru-RU" sz="700" b="1" u="none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16" marR="5816" marT="5816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ПЕРИОДИЧНОСТЬ ПЛАТЕЖЕЙ</a:t>
                      </a:r>
                      <a:endParaRPr lang="ru-RU" sz="7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16" marR="5816" marT="5816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СХЕМА ПОГАШЕНИЯ ОБЯЗАТЕЛЬСТВ</a:t>
                      </a:r>
                      <a:endParaRPr lang="ru-RU" sz="700" b="1" u="none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16" marR="5816" marT="5816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ОБЕСПЕЧЕНИЕ</a:t>
                      </a:r>
                      <a:endParaRPr lang="ru-RU" sz="7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16" marR="5816" marT="5816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Исходя из потребности лизингополучателя и его </a:t>
                      </a:r>
                      <a:r>
                        <a:rPr lang="ru-RU" sz="80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финсостояния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16" marR="5816" marT="58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соответствует</a:t>
                      </a:r>
                      <a:r>
                        <a:rPr lang="ru-RU" sz="8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сроку полезного использования имущества </a:t>
                      </a:r>
                      <a:br>
                        <a:rPr lang="ru-RU" sz="8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8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(до 10 лет)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16" marR="5816" marT="5816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7" indent="0" algn="ctr" defTabSz="1093324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ежемесячная/квартальная*</a:t>
                      </a:r>
                    </a:p>
                  </a:txBody>
                  <a:tcPr marL="5816" marR="5816" marT="5816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7" indent="0" algn="ctr" defTabSz="1093324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80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аннуитетная</a:t>
                      </a:r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или дифференцированная (на выбор)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16" marR="5816" marT="5816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в размере годового платежа.</a:t>
                      </a:r>
                      <a:b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авансе от 15% - не требуется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16" marR="5816" marT="5816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9" name="Прямоугольник 168"/>
          <p:cNvSpPr/>
          <p:nvPr/>
        </p:nvSpPr>
        <p:spPr>
          <a:xfrm>
            <a:off x="305778" y="2091086"/>
            <a:ext cx="72563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defTabSz="1093324" fontAlgn="ctr"/>
            <a:r>
              <a:rPr lang="ru-RU" sz="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*для 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контрагентов с опытом сотрудничества более 2 лет возможен индивидуальный </a:t>
            </a:r>
            <a:r>
              <a:rPr lang="ru-RU" sz="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график</a:t>
            </a:r>
            <a:endParaRPr lang="ru-RU" sz="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0" y="6671911"/>
            <a:ext cx="323528" cy="18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7A15FDB2-9C4A-43AD-81BD-1F3460795038}" type="slidenum">
              <a:rPr lang="ru-RU" sz="1000" smtClean="0">
                <a:solidFill>
                  <a:prstClr val="black"/>
                </a:solidFill>
              </a:rPr>
              <a:pPr algn="ctr"/>
              <a:t>8</a:t>
            </a:fld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54" name="Номер слайда 6"/>
          <p:cNvSpPr txBox="1">
            <a:spLocks/>
          </p:cNvSpPr>
          <p:nvPr/>
        </p:nvSpPr>
        <p:spPr>
          <a:xfrm>
            <a:off x="8804212" y="6525344"/>
            <a:ext cx="40005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23528" y="116632"/>
            <a:ext cx="8820472" cy="144016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spc="300" dirty="0" smtClean="0"/>
              <a:t> </a:t>
            </a:r>
            <a:r>
              <a:rPr lang="ru-RU" sz="900" spc="300" dirty="0" smtClean="0">
                <a:solidFill>
                  <a:srgbClr val="00755A"/>
                </a:solidFill>
              </a:rPr>
              <a:t>РОССИЙСКАЯ ГОСУДАРСТВЕННАЯ АГРОПРОМЫШЛЕННАЯ ЛИЗИНГОВАЯ КОМПАНИЯ "РОСАГРОЛИЗИНГ" </a:t>
            </a:r>
            <a:endParaRPr lang="ru-RU" sz="900" spc="300" dirty="0"/>
          </a:p>
        </p:txBody>
      </p:sp>
      <p:grpSp>
        <p:nvGrpSpPr>
          <p:cNvPr id="56" name="Группа 19"/>
          <p:cNvGrpSpPr/>
          <p:nvPr/>
        </p:nvGrpSpPr>
        <p:grpSpPr>
          <a:xfrm>
            <a:off x="0" y="0"/>
            <a:ext cx="567680" cy="567680"/>
            <a:chOff x="4932040" y="764704"/>
            <a:chExt cx="3132000" cy="31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Овал 56"/>
            <p:cNvSpPr/>
            <p:nvPr/>
          </p:nvSpPr>
          <p:spPr>
            <a:xfrm>
              <a:off x="4932040" y="764704"/>
              <a:ext cx="3132000" cy="3132000"/>
            </a:xfrm>
            <a:prstGeom prst="ellipse">
              <a:avLst/>
            </a:prstGeom>
            <a:solidFill>
              <a:srgbClr val="FF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405" t="14713"/>
            <a:stretch>
              <a:fillRect/>
            </a:stretch>
          </p:blipFill>
          <p:spPr bwMode="auto">
            <a:xfrm>
              <a:off x="5030682" y="869820"/>
              <a:ext cx="2922017" cy="292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519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 noChangeArrowheads="1"/>
          </p:cNvPicPr>
          <p:nvPr/>
        </p:nvPicPr>
        <p:blipFill rotWithShape="1">
          <a:blip r:embed="rId2" cstate="print"/>
          <a:srcRect l="14205" t="6798" r="52244" b="8199"/>
          <a:stretch/>
        </p:blipFill>
        <p:spPr bwMode="auto">
          <a:xfrm>
            <a:off x="4108330" y="0"/>
            <a:ext cx="5018512" cy="6842735"/>
          </a:xfrm>
          <a:custGeom>
            <a:avLst/>
            <a:gdLst>
              <a:gd name="connsiteX0" fmla="*/ 1107263 w 5018512"/>
              <a:gd name="connsiteY0" fmla="*/ 0 h 6842735"/>
              <a:gd name="connsiteX1" fmla="*/ 4487786 w 5018512"/>
              <a:gd name="connsiteY1" fmla="*/ 0 h 6842735"/>
              <a:gd name="connsiteX2" fmla="*/ 5018512 w 5018512"/>
              <a:gd name="connsiteY2" fmla="*/ 2327 h 6842735"/>
              <a:gd name="connsiteX3" fmla="*/ 5018512 w 5018512"/>
              <a:gd name="connsiteY3" fmla="*/ 6842735 h 6842735"/>
              <a:gd name="connsiteX4" fmla="*/ 0 w 5018512"/>
              <a:gd name="connsiteY4" fmla="*/ 6842735 h 684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8512" h="6842735">
                <a:moveTo>
                  <a:pt x="1107263" y="0"/>
                </a:moveTo>
                <a:lnTo>
                  <a:pt x="4487786" y="0"/>
                </a:lnTo>
                <a:lnTo>
                  <a:pt x="5018512" y="2327"/>
                </a:lnTo>
                <a:lnTo>
                  <a:pt x="5018512" y="6842735"/>
                </a:lnTo>
                <a:lnTo>
                  <a:pt x="0" y="684273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1" name="Прямоугольник 110"/>
          <p:cNvSpPr/>
          <p:nvPr/>
        </p:nvSpPr>
        <p:spPr>
          <a:xfrm>
            <a:off x="0" y="6671911"/>
            <a:ext cx="323528" cy="18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9B5F45C-4183-4A44-9039-3BB084DF137C}" type="slidenum">
              <a:rPr lang="ru-RU" sz="1000" smtClean="0">
                <a:solidFill>
                  <a:prstClr val="black"/>
                </a:solidFill>
              </a:rPr>
              <a:pPr algn="ctr"/>
              <a:t>9</a:t>
            </a:fld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19" y="1186002"/>
            <a:ext cx="4743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ЖИЛАЯ ИНФРАСТРУКТУРА</a:t>
            </a:r>
            <a:endParaRPr lang="ru-RU" sz="16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323" y="1718049"/>
            <a:ext cx="47563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АО "Росагролизинг" профинансировано строительство жилых домов в сельской местности Рязанской </a:t>
            </a: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области для работников 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СПК "Мир" </a:t>
            </a: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и ООО 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"АПК "Русь" </a:t>
            </a:r>
            <a:endParaRPr lang="ru-RU" sz="1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3480559" y="4570147"/>
            <a:ext cx="335986" cy="2011816"/>
          </a:xfrm>
          <a:prstGeom prst="triangle">
            <a:avLst>
              <a:gd name="adj" fmla="val 9811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01" y="2530017"/>
            <a:ext cx="4572000" cy="2718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 fontAlgn="base">
              <a:lnSpc>
                <a:spcPts val="14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Объем инвестиций - </a:t>
            </a:r>
            <a:r>
              <a:rPr lang="ru-RU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40</a:t>
            </a:r>
            <a:r>
              <a:rPr lang="ru-RU" sz="1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 МЛН РУБ.</a:t>
            </a:r>
            <a:endParaRPr lang="ru-RU" sz="1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7" name="Равнобедренный треугольник 116"/>
          <p:cNvSpPr/>
          <p:nvPr/>
        </p:nvSpPr>
        <p:spPr>
          <a:xfrm>
            <a:off x="3648552" y="3645361"/>
            <a:ext cx="307820" cy="778598"/>
          </a:xfrm>
          <a:prstGeom prst="triangle">
            <a:avLst>
              <a:gd name="adj" fmla="val 999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1983655" y="3035087"/>
            <a:ext cx="407168" cy="866958"/>
          </a:xfrm>
          <a:prstGeom prst="triangle">
            <a:avLst>
              <a:gd name="adj" fmla="val 999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Блок-схема: данные 16"/>
          <p:cNvSpPr/>
          <p:nvPr/>
        </p:nvSpPr>
        <p:spPr>
          <a:xfrm>
            <a:off x="2082297" y="3320130"/>
            <a:ext cx="2996697" cy="103796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886 w 10000"/>
              <a:gd name="connsiteY3" fmla="*/ 9913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056 w 10000"/>
              <a:gd name="connsiteY3" fmla="*/ 9826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000" y="0"/>
                </a:lnTo>
                <a:lnTo>
                  <a:pt x="10000" y="0"/>
                </a:lnTo>
                <a:cubicBezTo>
                  <a:pt x="9685" y="3275"/>
                  <a:pt x="9371" y="6551"/>
                  <a:pt x="9056" y="9826"/>
                </a:cubicBezTo>
                <a:lnTo>
                  <a:pt x="0" y="1000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26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Блок-схема: данные 17"/>
          <p:cNvSpPr/>
          <p:nvPr/>
        </p:nvSpPr>
        <p:spPr>
          <a:xfrm>
            <a:off x="29267" y="3120356"/>
            <a:ext cx="2885949" cy="97950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62 w 10000"/>
              <a:gd name="connsiteY1" fmla="*/ 178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21" y="6726"/>
                  <a:pt x="41" y="3452"/>
                  <a:pt x="62" y="178"/>
                </a:cubicBezTo>
                <a:lnTo>
                  <a:pt x="10000" y="0"/>
                </a:lnTo>
                <a:lnTo>
                  <a:pt x="8000" y="10000"/>
                </a:lnTo>
                <a:lnTo>
                  <a:pt x="0" y="10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6805" y="3306945"/>
            <a:ext cx="24091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latin typeface="Comfortaa"/>
              </a:rPr>
              <a:t>14</a:t>
            </a:r>
          </a:p>
          <a:p>
            <a:r>
              <a:rPr lang="ru-RU" dirty="0" smtClean="0">
                <a:solidFill>
                  <a:srgbClr val="FFFFFF"/>
                </a:solidFill>
                <a:latin typeface="Comfortaa"/>
              </a:rPr>
              <a:t>жилых домов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2759460" y="3536699"/>
            <a:ext cx="24091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Comfortaa"/>
              </a:rPr>
              <a:t>~</a:t>
            </a:r>
            <a:r>
              <a:rPr lang="ru-RU" sz="2400" b="1" dirty="0" smtClean="0">
                <a:solidFill>
                  <a:srgbClr val="FFFFFF"/>
                </a:solidFill>
                <a:latin typeface="Comfortaa"/>
              </a:rPr>
              <a:t>1750 М</a:t>
            </a:r>
            <a:r>
              <a:rPr lang="ru-RU" sz="2400" b="1" baseline="30000" dirty="0" smtClean="0">
                <a:solidFill>
                  <a:srgbClr val="FFFFFF"/>
                </a:solidFill>
                <a:latin typeface="Comfortaa"/>
              </a:rPr>
              <a:t>2</a:t>
            </a:r>
          </a:p>
          <a:p>
            <a:r>
              <a:rPr lang="ru-RU" dirty="0" smtClean="0">
                <a:solidFill>
                  <a:srgbClr val="FFFFFF"/>
                </a:solidFill>
                <a:latin typeface="Comfortaa"/>
              </a:rPr>
              <a:t>общая площадь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" y="4597460"/>
            <a:ext cx="4445251" cy="278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СТОИМОСТЬ ПРОЕКТА В ПЕРЕСЧЕТЕ НА 1 КВ.М. ПЛОЩАДИ, ТЫС. РУБ.</a:t>
            </a:r>
          </a:p>
        </p:txBody>
      </p:sp>
      <p:graphicFrame>
        <p:nvGraphicFramePr>
          <p:cNvPr id="24" name="Chart 142"/>
          <p:cNvGraphicFramePr/>
          <p:nvPr>
            <p:extLst/>
          </p:nvPr>
        </p:nvGraphicFramePr>
        <p:xfrm>
          <a:off x="1050778" y="4947799"/>
          <a:ext cx="1728192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Oval 143"/>
          <p:cNvSpPr/>
          <p:nvPr/>
        </p:nvSpPr>
        <p:spPr>
          <a:xfrm>
            <a:off x="1516734" y="5298314"/>
            <a:ext cx="804534" cy="80453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30392" y="5460223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prstClr val="white"/>
                </a:solidFill>
                <a:latin typeface="Arial Narrow" pitchFamily="34" charset="0"/>
              </a:rPr>
              <a:t>-3</a:t>
            </a:r>
            <a:r>
              <a:rPr lang="id-ID" sz="2400" dirty="0" smtClean="0">
                <a:solidFill>
                  <a:prstClr val="white"/>
                </a:solidFill>
                <a:latin typeface="Arial Narrow" pitchFamily="34" charset="0"/>
              </a:rPr>
              <a:t>5%</a:t>
            </a:r>
            <a:endParaRPr lang="id-ID" sz="24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19185" y="5186999"/>
            <a:ext cx="11156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ПО РЫНКУ –</a:t>
            </a:r>
            <a:br>
              <a:rPr lang="ru-RU" sz="105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</a:br>
            <a:r>
              <a:rPr lang="ru-RU" sz="105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 35 ТЫС. РУБ.</a:t>
            </a:r>
            <a:endParaRPr lang="ru-RU" sz="1050" b="1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485134" y="5460521"/>
            <a:ext cx="1686679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solidFill>
                  <a:srgbClr val="ED7D31"/>
                </a:solidFill>
                <a:latin typeface="Arial Narrow" pitchFamily="34" charset="0"/>
              </a:rPr>
              <a:t>ПО ПРОЕКТАМ </a:t>
            </a:r>
            <a:br>
              <a:rPr lang="ru-RU" sz="1050" b="1" i="1" dirty="0" smtClean="0">
                <a:solidFill>
                  <a:srgbClr val="ED7D31"/>
                </a:solidFill>
                <a:latin typeface="Arial Narrow" pitchFamily="34" charset="0"/>
              </a:rPr>
            </a:br>
            <a:r>
              <a:rPr lang="ru-RU" sz="1050" b="1" i="1" dirty="0" smtClean="0">
                <a:solidFill>
                  <a:srgbClr val="ED7D31"/>
                </a:solidFill>
                <a:latin typeface="Arial Narrow" pitchFamily="34" charset="0"/>
              </a:rPr>
              <a:t>АО "РОСАГРОЛИЗИНГ" –</a:t>
            </a:r>
            <a:br>
              <a:rPr lang="ru-RU" sz="1050" b="1" i="1" dirty="0" smtClean="0">
                <a:solidFill>
                  <a:srgbClr val="ED7D31"/>
                </a:solidFill>
                <a:latin typeface="Arial Narrow" pitchFamily="34" charset="0"/>
              </a:rPr>
            </a:br>
            <a:r>
              <a:rPr lang="en-US" sz="1050" b="1" i="1" dirty="0" smtClean="0">
                <a:solidFill>
                  <a:srgbClr val="ED7D31"/>
                </a:solidFill>
                <a:latin typeface="Arial Narrow" pitchFamily="34" charset="0"/>
              </a:rPr>
              <a:t>~</a:t>
            </a:r>
            <a:r>
              <a:rPr lang="ru-RU" sz="1050" b="1" i="1" dirty="0" smtClean="0">
                <a:solidFill>
                  <a:srgbClr val="ED7D31"/>
                </a:solidFill>
                <a:latin typeface="Arial Narrow" pitchFamily="34" charset="0"/>
              </a:rPr>
              <a:t>23 ТЫС. РУБ.</a:t>
            </a:r>
            <a:endParaRPr lang="ru-RU" sz="1050" b="1" i="1" dirty="0">
              <a:solidFill>
                <a:srgbClr val="ED7D31"/>
              </a:solidFill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3528" y="116632"/>
            <a:ext cx="8820472" cy="144016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spc="300" dirty="0" smtClean="0"/>
              <a:t> </a:t>
            </a:r>
            <a:r>
              <a:rPr lang="ru-RU" sz="900" spc="300" dirty="0" smtClean="0">
                <a:solidFill>
                  <a:srgbClr val="00755A"/>
                </a:solidFill>
              </a:rPr>
              <a:t>РОССИЙСКАЯ ГОСУДАРСТВЕННАЯ АГРОПРОМЫШЛЕННАЯ ЛИЗИНГОВАЯ КОМПАНИЯ "РОСАГРОЛИЗИНГ" </a:t>
            </a:r>
            <a:endParaRPr lang="ru-RU" sz="900" spc="300" dirty="0"/>
          </a:p>
        </p:txBody>
      </p:sp>
      <p:grpSp>
        <p:nvGrpSpPr>
          <p:cNvPr id="27" name="Группа 19"/>
          <p:cNvGrpSpPr/>
          <p:nvPr/>
        </p:nvGrpSpPr>
        <p:grpSpPr>
          <a:xfrm>
            <a:off x="0" y="0"/>
            <a:ext cx="567680" cy="567680"/>
            <a:chOff x="4932040" y="764704"/>
            <a:chExt cx="3132000" cy="31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Овал 30"/>
            <p:cNvSpPr/>
            <p:nvPr/>
          </p:nvSpPr>
          <p:spPr>
            <a:xfrm>
              <a:off x="4932040" y="764704"/>
              <a:ext cx="3132000" cy="3132000"/>
            </a:xfrm>
            <a:prstGeom prst="ellipse">
              <a:avLst/>
            </a:prstGeom>
            <a:solidFill>
              <a:srgbClr val="FFE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405" t="14713"/>
            <a:stretch>
              <a:fillRect/>
            </a:stretch>
          </p:blipFill>
          <p:spPr bwMode="auto">
            <a:xfrm>
              <a:off x="5030682" y="869820"/>
              <a:ext cx="2922017" cy="292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780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64D63742-8934-43E0-8BBF-86282AF0FC9C}" vid="{72A07106-7463-4A3F-953A-9320E7E9069A}"/>
    </a:ext>
  </a:extLst>
</a:theme>
</file>

<file path=ppt/theme/theme3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64D63742-8934-43E0-8BBF-86282AF0FC9C}" vid="{72A07106-7463-4A3F-953A-9320E7E9069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2646</TotalTime>
  <Words>1775</Words>
  <Application>Microsoft Office PowerPoint</Application>
  <PresentationFormat>Экран (4:3)</PresentationFormat>
  <Paragraphs>332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MS PGothic</vt:lpstr>
      <vt:lpstr>Arial</vt:lpstr>
      <vt:lpstr>Arial Narrow</vt:lpstr>
      <vt:lpstr>Calibri</vt:lpstr>
      <vt:lpstr>Calibri Light</vt:lpstr>
      <vt:lpstr>Comfortaa</vt:lpstr>
      <vt:lpstr>Franklin Gothic Book</vt:lpstr>
      <vt:lpstr>Lato Light</vt:lpstr>
      <vt:lpstr>Тема Office</vt:lpstr>
      <vt:lpstr>3_Тема1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ROSAGROLEASING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adavletshin</dc:creator>
  <cp:lastModifiedBy>PC-363-2</cp:lastModifiedBy>
  <cp:revision>218</cp:revision>
  <cp:lastPrinted>2018-02-01T09:01:28Z</cp:lastPrinted>
  <dcterms:created xsi:type="dcterms:W3CDTF">2017-02-21T10:36:43Z</dcterms:created>
  <dcterms:modified xsi:type="dcterms:W3CDTF">2018-03-27T06:52:51Z</dcterms:modified>
</cp:coreProperties>
</file>